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1.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heme/themeOverride2.xml" ContentType="application/vnd.openxmlformats-officedocument.themeOverride+xml"/>
  <Override PartName="/ppt/notesSlides/notesSlide31.xml" ContentType="application/vnd.openxmlformats-officedocument.presentationml.notesSlide+xml"/>
  <Override PartName="/ppt/theme/themeOverride3.xml" ContentType="application/vnd.openxmlformats-officedocument.themeOverr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modernComment_2D5_58B803AC.xml" ContentType="application/vnd.ms-powerpoint.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2A9_FA7E0820.xml" ContentType="application/vnd.ms-powerpoint.comments+xml"/>
  <Override PartName="/ppt/comments/modernComment_482_234E877.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93" r:id="rId4"/>
  </p:sldMasterIdLst>
  <p:notesMasterIdLst>
    <p:notesMasterId r:id="rId62"/>
  </p:notesMasterIdLst>
  <p:handoutMasterIdLst>
    <p:handoutMasterId r:id="rId63"/>
  </p:handoutMasterIdLst>
  <p:sldIdLst>
    <p:sldId id="341" r:id="rId5"/>
    <p:sldId id="262" r:id="rId6"/>
    <p:sldId id="2147470995" r:id="rId7"/>
    <p:sldId id="2147470972" r:id="rId8"/>
    <p:sldId id="2147471036" r:id="rId9"/>
    <p:sldId id="2147471065" r:id="rId10"/>
    <p:sldId id="2147471038" r:id="rId11"/>
    <p:sldId id="2147471037" r:id="rId12"/>
    <p:sldId id="1087" r:id="rId13"/>
    <p:sldId id="2147471003" r:id="rId14"/>
    <p:sldId id="951" r:id="rId15"/>
    <p:sldId id="3950" r:id="rId16"/>
    <p:sldId id="3963" r:id="rId17"/>
    <p:sldId id="3958" r:id="rId18"/>
    <p:sldId id="3959" r:id="rId19"/>
    <p:sldId id="3964" r:id="rId20"/>
    <p:sldId id="3968" r:id="rId21"/>
    <p:sldId id="3969" r:id="rId22"/>
    <p:sldId id="3961" r:id="rId23"/>
    <p:sldId id="2147471033" r:id="rId24"/>
    <p:sldId id="2147471045" r:id="rId25"/>
    <p:sldId id="2147471067" r:id="rId26"/>
    <p:sldId id="2147471034" r:id="rId27"/>
    <p:sldId id="2147376789" r:id="rId28"/>
    <p:sldId id="2147376860" r:id="rId29"/>
    <p:sldId id="2147376995" r:id="rId30"/>
    <p:sldId id="8873" r:id="rId31"/>
    <p:sldId id="2147376996" r:id="rId32"/>
    <p:sldId id="2147376998" r:id="rId33"/>
    <p:sldId id="2147377019" r:id="rId34"/>
    <p:sldId id="2147377000" r:id="rId35"/>
    <p:sldId id="606" r:id="rId36"/>
    <p:sldId id="2147471002" r:id="rId37"/>
    <p:sldId id="1118" r:id="rId38"/>
    <p:sldId id="1122" r:id="rId39"/>
    <p:sldId id="1120" r:id="rId40"/>
    <p:sldId id="937" r:id="rId41"/>
    <p:sldId id="938" r:id="rId42"/>
    <p:sldId id="939" r:id="rId43"/>
    <p:sldId id="2147471039" r:id="rId44"/>
    <p:sldId id="260" r:id="rId45"/>
    <p:sldId id="263" r:id="rId46"/>
    <p:sldId id="266" r:id="rId47"/>
    <p:sldId id="268" r:id="rId48"/>
    <p:sldId id="270" r:id="rId49"/>
    <p:sldId id="271" r:id="rId50"/>
    <p:sldId id="2147471040" r:id="rId51"/>
    <p:sldId id="2147471041" r:id="rId52"/>
    <p:sldId id="2147471042" r:id="rId53"/>
    <p:sldId id="2147471043" r:id="rId54"/>
    <p:sldId id="2147471066" r:id="rId55"/>
    <p:sldId id="685" r:id="rId56"/>
    <p:sldId id="725" r:id="rId57"/>
    <p:sldId id="726" r:id="rId58"/>
    <p:sldId id="1481" r:id="rId59"/>
    <p:sldId id="681" r:id="rId60"/>
    <p:sldId id="1154" r:id="rId61"/>
  </p:sldIdLst>
  <p:sldSz cx="12192000" cy="6858000"/>
  <p:notesSz cx="7315200" cy="9601200"/>
  <p:custDataLst>
    <p:tags r:id="rId6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userDrawn="1">
          <p15:clr>
            <a:srgbClr val="A4A3A4"/>
          </p15:clr>
        </p15:guide>
        <p15:guide id="11" orient="horz" pos="2040" userDrawn="1">
          <p15:clr>
            <a:srgbClr val="A4A3A4"/>
          </p15:clr>
        </p15:guide>
        <p15:guide id="12" orient="horz" pos="1593" userDrawn="1">
          <p15:clr>
            <a:srgbClr val="A4A3A4"/>
          </p15:clr>
        </p15:guide>
        <p15:guide id="13" orient="horz" pos="2568" userDrawn="1">
          <p15:clr>
            <a:srgbClr val="A4A3A4"/>
          </p15:clr>
        </p15:guide>
        <p15:guide id="14" orient="horz" pos="3072" userDrawn="1">
          <p15:clr>
            <a:srgbClr val="A4A3A4"/>
          </p15:clr>
        </p15:guide>
        <p15:guide id="15" orient="horz" pos="3589"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3D32915-B03B-76EE-3E3D-8482E3535B04}" name="Kumar, Kolguri Ravi" initials="KKR" userId="S::kolkumar@deloitte.com::a316ceae-798b-4645-a55f-15aee7e49ee7" providerId="AD"/>
  <p188:author id="{52ABB21F-1013-5912-BCB2-9A17E14EE777}" name="Saini, Deepak" initials="SD" userId="S::dsaini@deloitte.com::e80dbb9a-4b07-4a9f-88ef-d15fa0089888" providerId="AD"/>
  <p188:author id="{D6510B4C-5004-9491-F55A-BDB9DEE54AF2}" name="Kakar, Stuti" initials="KS" userId="S::stkakar@deloitte.com::6c43b45a-22d6-44dc-9504-dc17c113bcee" providerId="AD"/>
  <p188:author id="{C0E6D74F-5A8A-EED2-EDCC-E41C7CB3BFCD}" name="Agarwal, Ritvika Agarwal" initials="AA" userId="S::ritagarwal@deloitte.com::b707b316-64a3-4610-910f-1bdb9cece82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amika H" initials="A" lastIdx="8" clrIdx="0">
    <p:extLst>
      <p:ext uri="{19B8F6BF-5375-455C-9EA6-DF929625EA0E}">
        <p15:presenceInfo xmlns:p15="http://schemas.microsoft.com/office/powerpoint/2012/main" userId="Tamika H" providerId="None"/>
      </p:ext>
    </p:extLst>
  </p:cmAuthor>
  <p:cmAuthor id="2" name="Nangle, Ryan" initials="NR" lastIdx="5" clrIdx="1">
    <p:extLst>
      <p:ext uri="{19B8F6BF-5375-455C-9EA6-DF929625EA0E}">
        <p15:presenceInfo xmlns:p15="http://schemas.microsoft.com/office/powerpoint/2012/main" userId="S::rnangle@deloitte.com::e2554a09-feee-485b-b4c5-b68e776b55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C8A2E"/>
    <a:srgbClr val="FFCD00"/>
    <a:srgbClr val="ED8B00"/>
    <a:srgbClr val="DB291C"/>
    <a:srgbClr val="FF9900"/>
    <a:srgbClr val="C00000"/>
    <a:srgbClr val="DCDCDC"/>
    <a:srgbClr val="B4B4B4"/>
    <a:srgbClr val="575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C0FA67-E7FA-460F-94EA-3F7D086F3CA3}" v="1" dt="2024-04-23T08:33: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62" d="100"/>
          <a:sy n="62" d="100"/>
        </p:scale>
        <p:origin x="824" y="68"/>
      </p:cViewPr>
      <p:guideLst>
        <p:guide/>
        <p:guide orient="horz" pos="2040"/>
        <p:guide orient="horz" pos="1593"/>
        <p:guide orient="horz" pos="2568"/>
        <p:guide orient="horz" pos="3072"/>
        <p:guide orient="horz" pos="3589"/>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handoutMaster" Target="handoutMasters/handoutMaster1.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8/10/relationships/authors" Targe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mar, Kolguri Ravi" userId="a316ceae-798b-4645-a55f-15aee7e49ee7" providerId="ADAL" clId="{60E3B865-4AAF-4350-964B-03BDA624D03A}"/>
    <pc:docChg chg="sldOrd">
      <pc:chgData name="Kumar, Kolguri Ravi" userId="a316ceae-798b-4645-a55f-15aee7e49ee7" providerId="ADAL" clId="{60E3B865-4AAF-4350-964B-03BDA624D03A}" dt="2023-03-17T17:15:59.428" v="0" actId="20578"/>
      <pc:docMkLst>
        <pc:docMk/>
      </pc:docMkLst>
      <pc:sldChg chg="ord">
        <pc:chgData name="Kumar, Kolguri Ravi" userId="a316ceae-798b-4645-a55f-15aee7e49ee7" providerId="ADAL" clId="{60E3B865-4AAF-4350-964B-03BDA624D03A}" dt="2023-03-17T17:15:59.428" v="0" actId="20578"/>
        <pc:sldMkLst>
          <pc:docMk/>
          <pc:sldMk cId="2162889681" sldId="2147471002"/>
        </pc:sldMkLst>
      </pc:sldChg>
    </pc:docChg>
  </pc:docChgLst>
  <pc:docChgLst>
    <pc:chgData name="Pakki, Siva Sailesh" userId="3c2c29eb-8f20-4be0-8e75-18b27847eb18" providerId="ADAL" clId="{91C0FA67-E7FA-460F-94EA-3F7D086F3CA3}"/>
    <pc:docChg chg="modSld">
      <pc:chgData name="Pakki, Siva Sailesh" userId="3c2c29eb-8f20-4be0-8e75-18b27847eb18" providerId="ADAL" clId="{91C0FA67-E7FA-460F-94EA-3F7D086F3CA3}" dt="2024-04-23T08:33:41" v="0"/>
      <pc:docMkLst>
        <pc:docMk/>
      </pc:docMkLst>
      <pc:sldChg chg="modSp">
        <pc:chgData name="Pakki, Siva Sailesh" userId="3c2c29eb-8f20-4be0-8e75-18b27847eb18" providerId="ADAL" clId="{91C0FA67-E7FA-460F-94EA-3F7D086F3CA3}" dt="2024-04-23T08:33:41" v="0"/>
        <pc:sldMkLst>
          <pc:docMk/>
          <pc:sldMk cId="1472403735" sldId="2147471038"/>
        </pc:sldMkLst>
        <pc:graphicFrameChg chg="mod">
          <ac:chgData name="Pakki, Siva Sailesh" userId="3c2c29eb-8f20-4be0-8e75-18b27847eb18" providerId="ADAL" clId="{91C0FA67-E7FA-460F-94EA-3F7D086F3CA3}" dt="2024-04-23T08:33:41" v="0"/>
          <ac:graphicFrameMkLst>
            <pc:docMk/>
            <pc:sldMk cId="1472403735" sldId="2147471038"/>
            <ac:graphicFrameMk id="8" creationId="{708D1884-86E8-4A13-979D-AA663D3C797B}"/>
          </ac:graphicFrameMkLst>
        </pc:graphicFrameChg>
      </pc:sldChg>
    </pc:docChg>
  </pc:docChgLst>
  <pc:docChgLst>
    <pc:chgData name="Kumar, Kolguri Ravi" userId="a316ceae-798b-4645-a55f-15aee7e49ee7" providerId="ADAL" clId="{5EA4A02A-D599-4363-8E28-D68021983F01}"/>
    <pc:docChg chg="sldOrd">
      <pc:chgData name="Kumar, Kolguri Ravi" userId="a316ceae-798b-4645-a55f-15aee7e49ee7" providerId="ADAL" clId="{5EA4A02A-D599-4363-8E28-D68021983F01}" dt="2023-04-21T04:42:53.860" v="0" actId="20578"/>
      <pc:docMkLst>
        <pc:docMk/>
      </pc:docMkLst>
      <pc:sldChg chg="ord">
        <pc:chgData name="Kumar, Kolguri Ravi" userId="a316ceae-798b-4645-a55f-15aee7e49ee7" providerId="ADAL" clId="{5EA4A02A-D599-4363-8E28-D68021983F01}" dt="2023-04-21T04:42:53.860" v="0" actId="20578"/>
        <pc:sldMkLst>
          <pc:docMk/>
          <pc:sldMk cId="758876511" sldId="2147471036"/>
        </pc:sldMkLst>
      </pc:sldChg>
    </pc:docChg>
  </pc:docChgLst>
</pc:chgInfo>
</file>

<file path=ppt/comments/modernComment_2A9_FA7E0820.xml><?xml version="1.0" encoding="utf-8"?>
<p188:cmLst xmlns:a="http://schemas.openxmlformats.org/drawingml/2006/main" xmlns:r="http://schemas.openxmlformats.org/officeDocument/2006/relationships" xmlns:p188="http://schemas.microsoft.com/office/powerpoint/2018/8/main">
  <p188:cm id="{9D2AE272-DE1E-4BD5-9916-60E1141CDB5B}" authorId="{13D32915-B03B-76EE-3E3D-8482E3535B04}" created="2023-02-20T07:57:29.957">
    <pc:sldMkLst xmlns:pc="http://schemas.microsoft.com/office/powerpoint/2013/main/command">
      <pc:docMk/>
      <pc:sldMk cId="4202563616" sldId="681"/>
    </pc:sldMkLst>
    <p188:txBody>
      <a:bodyPr/>
      <a:lstStyle/>
      <a:p>
        <a:r>
          <a:rPr lang="en-US"/>
          <a:t>Appendix-Remove</a:t>
        </a:r>
      </a:p>
    </p188:txBody>
  </p188:cm>
</p188:cmLst>
</file>

<file path=ppt/comments/modernComment_2D5_58B803AC.xml><?xml version="1.0" encoding="utf-8"?>
<p188:cmLst xmlns:a="http://schemas.openxmlformats.org/drawingml/2006/main" xmlns:r="http://schemas.openxmlformats.org/officeDocument/2006/relationships" xmlns:p188="http://schemas.microsoft.com/office/powerpoint/2018/8/main">
  <p188:cm id="{DA77624D-6D1F-46E0-9909-64749DA1FA07}" authorId="{13D32915-B03B-76EE-3E3D-8482E3535B04}" created="2023-02-20T07:56:52.548">
    <pc:sldMkLst xmlns:pc="http://schemas.microsoft.com/office/powerpoint/2013/main/command">
      <pc:docMk/>
      <pc:sldMk cId="1488454572" sldId="725"/>
    </pc:sldMkLst>
    <p188:txBody>
      <a:bodyPr/>
      <a:lstStyle/>
      <a:p>
        <a:r>
          <a:rPr lang="en-US"/>
          <a:t>Remove</a:t>
        </a:r>
      </a:p>
    </p188:txBody>
  </p188:cm>
</p188:cmLst>
</file>

<file path=ppt/comments/modernComment_482_234E877.xml><?xml version="1.0" encoding="utf-8"?>
<p188:cmLst xmlns:a="http://schemas.openxmlformats.org/drawingml/2006/main" xmlns:r="http://schemas.openxmlformats.org/officeDocument/2006/relationships" xmlns:p188="http://schemas.microsoft.com/office/powerpoint/2018/8/main">
  <p188:cm id="{244C7E44-3C6A-4B1A-9EAD-5D114341025B}" authorId="{13D32915-B03B-76EE-3E3D-8482E3535B04}" created="2023-02-20T06:38:35.924">
    <pc:sldMkLst xmlns:pc="http://schemas.microsoft.com/office/powerpoint/2013/main/command">
      <pc:docMk/>
      <pc:sldMk cId="37021815" sldId="1154"/>
    </pc:sldMkLst>
    <p188:txBody>
      <a:bodyPr/>
      <a:lstStyle/>
      <a:p>
        <a:r>
          <a:rPr lang="en-US"/>
          <a:t>May have to remove</a:t>
        </a:r>
      </a:p>
    </p188:txBody>
  </p188:cm>
</p188:cmLst>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6D64BB-0227-4016-9E23-D0DA8B2B22AF}" type="doc">
      <dgm:prSet loTypeId="urn:microsoft.com/office/officeart/2005/8/layout/cycle2" loCatId="cycle" qsTypeId="urn:microsoft.com/office/officeart/2005/8/quickstyle/simple1" qsCatId="simple" csTypeId="urn:microsoft.com/office/officeart/2005/8/colors/accent1_5" csCatId="accent1" phldr="1"/>
      <dgm:spPr/>
      <dgm:t>
        <a:bodyPr/>
        <a:lstStyle/>
        <a:p>
          <a:endParaRPr lang="en-US"/>
        </a:p>
      </dgm:t>
    </dgm:pt>
    <dgm:pt modelId="{EE9640C7-D329-40F1-971F-0D0FD145E851}">
      <dgm:prSet phldrT="[Text]" custT="1"/>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US" sz="1200" kern="1200" dirty="0">
              <a:latin typeface="+mn-lt"/>
              <a:ea typeface="+mn-ea"/>
              <a:cs typeface="+mn-cs"/>
            </a:rPr>
            <a:t>Load Data</a:t>
          </a:r>
        </a:p>
      </dgm:t>
    </dgm:pt>
    <dgm:pt modelId="{B35F9335-C51B-4564-8626-A0E6D01514BD}" type="parTrans" cxnId="{E3C257C0-0C26-4F21-BA63-AC84B0FA934B}">
      <dgm:prSet/>
      <dgm:spPr/>
      <dgm:t>
        <a:bodyPr/>
        <a:lstStyle/>
        <a:p>
          <a:endParaRPr lang="en-US" sz="2000">
            <a:latin typeface="+mn-lt"/>
          </a:endParaRPr>
        </a:p>
      </dgm:t>
    </dgm:pt>
    <dgm:pt modelId="{EA85F06A-4AAD-4AED-85F0-F76846844741}" type="sibTrans" cxnId="{E3C257C0-0C26-4F21-BA63-AC84B0FA934B}">
      <dgm:prSet custT="1"/>
      <dgm:spPr>
        <a:xfrm rot="1800000">
          <a:off x="2950111" y="676738"/>
          <a:ext cx="255264" cy="324936"/>
        </a:xfrm>
        <a:prstGeom prst="rightArrow">
          <a:avLst>
            <a:gd name="adj1" fmla="val 60000"/>
            <a:gd name="adj2" fmla="val 50000"/>
          </a:avLst>
        </a:prstGeom>
      </dgm:spPr>
      <dgm:t>
        <a:bodyPr/>
        <a:lstStyle/>
        <a:p>
          <a:pPr>
            <a:buNone/>
          </a:pPr>
          <a:endParaRPr lang="en-US" sz="1200">
            <a:solidFill>
              <a:srgbClr val="FFFFFF"/>
            </a:solidFill>
            <a:latin typeface="+mn-lt"/>
            <a:ea typeface="+mn-ea"/>
            <a:cs typeface="+mn-cs"/>
          </a:endParaRPr>
        </a:p>
      </dgm:t>
    </dgm:pt>
    <dgm:pt modelId="{557626EE-8278-4943-9B47-85761F470989}">
      <dgm:prSet phldrT="[Text]" custT="1"/>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US" sz="1200" kern="1200" dirty="0">
              <a:latin typeface="+mn-lt"/>
              <a:ea typeface="+mn-ea"/>
              <a:cs typeface="+mn-cs"/>
            </a:rPr>
            <a:t>Auto Recon</a:t>
          </a:r>
        </a:p>
      </dgm:t>
    </dgm:pt>
    <dgm:pt modelId="{3B416B1B-7001-4BE7-8919-A32BDBD3FBAA}" type="parTrans" cxnId="{F0571747-7CD1-4BB5-9879-F91A5FEA2796}">
      <dgm:prSet/>
      <dgm:spPr/>
      <dgm:t>
        <a:bodyPr/>
        <a:lstStyle/>
        <a:p>
          <a:endParaRPr lang="en-US" sz="2000">
            <a:latin typeface="+mn-lt"/>
          </a:endParaRPr>
        </a:p>
      </dgm:t>
    </dgm:pt>
    <dgm:pt modelId="{620EB046-6252-4D75-A49E-E1B1E0747BD7}" type="sibTrans" cxnId="{F0571747-7CD1-4BB5-9879-F91A5FEA2796}">
      <dgm:prSet custT="1"/>
      <dgm:spPr>
        <a:xfrm rot="5400000">
          <a:off x="3581814" y="1756430"/>
          <a:ext cx="255264" cy="324936"/>
        </a:xfrm>
        <a:prstGeom prst="rightArrow">
          <a:avLst>
            <a:gd name="adj1" fmla="val 60000"/>
            <a:gd name="adj2" fmla="val 50000"/>
          </a:avLst>
        </a:prstGeom>
      </dgm:spPr>
      <dgm:t>
        <a:bodyPr/>
        <a:lstStyle/>
        <a:p>
          <a:pPr>
            <a:buNone/>
          </a:pPr>
          <a:endParaRPr lang="en-US" sz="1200">
            <a:solidFill>
              <a:srgbClr val="FFFFFF"/>
            </a:solidFill>
            <a:latin typeface="+mn-lt"/>
            <a:ea typeface="+mn-ea"/>
            <a:cs typeface="+mn-cs"/>
          </a:endParaRPr>
        </a:p>
      </dgm:t>
    </dgm:pt>
    <dgm:pt modelId="{08211810-AA51-4AC2-A99F-85A84EEC3480}">
      <dgm:prSet custT="1"/>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US" sz="1200" kern="1200" dirty="0">
              <a:latin typeface="+mn-lt"/>
              <a:ea typeface="+mn-ea"/>
              <a:cs typeface="+mn-cs"/>
            </a:rPr>
            <a:t>Notify</a:t>
          </a:r>
        </a:p>
      </dgm:t>
    </dgm:pt>
    <dgm:pt modelId="{24AA1E3C-C95C-4C0D-9C9B-93B1665B0082}" type="parTrans" cxnId="{F3A4B6E6-6D23-4B45-9A56-FA36C60E7456}">
      <dgm:prSet/>
      <dgm:spPr/>
      <dgm:t>
        <a:bodyPr/>
        <a:lstStyle/>
        <a:p>
          <a:endParaRPr lang="en-US" sz="2000">
            <a:latin typeface="+mn-lt"/>
          </a:endParaRPr>
        </a:p>
      </dgm:t>
    </dgm:pt>
    <dgm:pt modelId="{087AB18C-56AE-406E-A9FE-BA333A594A5C}" type="sibTrans" cxnId="{F3A4B6E6-6D23-4B45-9A56-FA36C60E7456}">
      <dgm:prSet custT="1"/>
      <dgm:spPr/>
      <dgm:t>
        <a:bodyPr spcFirstLastPara="0" vert="horz" wrap="square" lIns="0" tIns="0" rIns="0" bIns="0" numCol="1" spcCol="1270" anchor="ctr" anchorCtr="0"/>
        <a:lstStyle/>
        <a:p>
          <a:pPr marL="0" lvl="0" indent="0" algn="ctr" defTabSz="533400">
            <a:lnSpc>
              <a:spcPct val="90000"/>
            </a:lnSpc>
            <a:spcBef>
              <a:spcPct val="0"/>
            </a:spcBef>
            <a:spcAft>
              <a:spcPct val="35000"/>
            </a:spcAft>
            <a:buNone/>
          </a:pPr>
          <a:endParaRPr lang="en-US" sz="1200" kern="1200">
            <a:solidFill>
              <a:srgbClr val="FFFFFF"/>
            </a:solidFill>
            <a:latin typeface="Arial"/>
            <a:ea typeface="+mn-ea"/>
            <a:cs typeface="+mn-cs"/>
          </a:endParaRPr>
        </a:p>
      </dgm:t>
    </dgm:pt>
    <dgm:pt modelId="{A6DA3487-9F19-4EDF-B1EE-B4A6D8CE9D2B}">
      <dgm:prSet phldrT="[Text]" custT="1"/>
      <dgm:spPr/>
      <dgm:t>
        <a:bodyPr spcFirstLastPara="0" vert="horz" wrap="square" lIns="15240" tIns="15240" rIns="15240" bIns="15240" numCol="1" spcCol="1270" anchor="ctr" anchorCtr="0"/>
        <a:lstStyle/>
        <a:p>
          <a:pPr>
            <a:buNone/>
          </a:pPr>
          <a:r>
            <a:rPr lang="en-US" sz="1200" kern="1200" dirty="0">
              <a:latin typeface="+mn-lt"/>
              <a:ea typeface="+mn-ea"/>
              <a:cs typeface="+mn-cs"/>
            </a:rPr>
            <a:t>Prepare</a:t>
          </a:r>
        </a:p>
      </dgm:t>
    </dgm:pt>
    <dgm:pt modelId="{8530657D-89A1-49E2-B897-516CE1458219}" type="parTrans" cxnId="{647DC71B-FADA-4E09-8831-3B9F985CCB24}">
      <dgm:prSet/>
      <dgm:spPr/>
      <dgm:t>
        <a:bodyPr/>
        <a:lstStyle/>
        <a:p>
          <a:endParaRPr lang="en-US" sz="2000">
            <a:latin typeface="+mn-lt"/>
          </a:endParaRPr>
        </a:p>
      </dgm:t>
    </dgm:pt>
    <dgm:pt modelId="{FB6BED15-8575-4A22-A9CC-A04C6E589FDF}" type="sibTrans" cxnId="{647DC71B-FADA-4E09-8831-3B9F985CCB24}">
      <dgm:prSet custT="1"/>
      <dgm:spPr/>
      <dgm:t>
        <a:bodyPr spcFirstLastPara="0" vert="horz" wrap="square" lIns="0" tIns="0" rIns="0" bIns="0" numCol="1" spcCol="1270" anchor="ctr" anchorCtr="0"/>
        <a:lstStyle/>
        <a:p>
          <a:pPr marL="0" lvl="0" indent="0" algn="ctr" defTabSz="533400">
            <a:lnSpc>
              <a:spcPct val="90000"/>
            </a:lnSpc>
            <a:spcBef>
              <a:spcPct val="0"/>
            </a:spcBef>
            <a:spcAft>
              <a:spcPct val="35000"/>
            </a:spcAft>
            <a:buNone/>
          </a:pPr>
          <a:endParaRPr lang="en-US" sz="1200" kern="1200">
            <a:solidFill>
              <a:srgbClr val="FFFFFF"/>
            </a:solidFill>
            <a:latin typeface="Arial"/>
            <a:ea typeface="+mn-ea"/>
            <a:cs typeface="+mn-cs"/>
          </a:endParaRPr>
        </a:p>
      </dgm:t>
    </dgm:pt>
    <dgm:pt modelId="{5E865F65-AC2E-4ED2-8D5E-BD6D05A6489F}">
      <dgm:prSet phldrT="[Text]" custT="1"/>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US" sz="1200" kern="1200" dirty="0">
              <a:latin typeface="+mn-lt"/>
              <a:ea typeface="+mn-ea"/>
              <a:cs typeface="+mn-cs"/>
            </a:rPr>
            <a:t>Review</a:t>
          </a:r>
        </a:p>
      </dgm:t>
    </dgm:pt>
    <dgm:pt modelId="{93C3F4B8-F9B5-4CE9-B062-AA2C0277109D}" type="parTrans" cxnId="{F2F21822-5AD5-4A80-87C1-0F588F111864}">
      <dgm:prSet/>
      <dgm:spPr/>
      <dgm:t>
        <a:bodyPr/>
        <a:lstStyle/>
        <a:p>
          <a:endParaRPr lang="en-US" sz="2000">
            <a:latin typeface="+mn-lt"/>
          </a:endParaRPr>
        </a:p>
      </dgm:t>
    </dgm:pt>
    <dgm:pt modelId="{25373AA7-2866-49E1-A0F3-762B6753774B}" type="sibTrans" cxnId="{F2F21822-5AD5-4A80-87C1-0F588F111864}">
      <dgm:prSet custT="1"/>
      <dgm:spPr/>
      <dgm:t>
        <a:bodyPr spcFirstLastPara="0" vert="horz" wrap="square" lIns="0" tIns="0" rIns="0" bIns="0" numCol="1" spcCol="1270" anchor="ctr" anchorCtr="0"/>
        <a:lstStyle/>
        <a:p>
          <a:pPr marL="0" lvl="0" indent="0" algn="ctr" defTabSz="533400">
            <a:lnSpc>
              <a:spcPct val="90000"/>
            </a:lnSpc>
            <a:spcBef>
              <a:spcPct val="0"/>
            </a:spcBef>
            <a:spcAft>
              <a:spcPct val="35000"/>
            </a:spcAft>
            <a:buNone/>
          </a:pPr>
          <a:endParaRPr lang="en-US" sz="1200" kern="1200">
            <a:solidFill>
              <a:srgbClr val="FFFFFF"/>
            </a:solidFill>
            <a:latin typeface="Arial"/>
            <a:ea typeface="+mn-ea"/>
            <a:cs typeface="+mn-cs"/>
          </a:endParaRPr>
        </a:p>
      </dgm:t>
    </dgm:pt>
    <dgm:pt modelId="{8F33F762-E7F6-49D0-8829-EA487BFB6F52}">
      <dgm:prSet phldrT="[Text]" custT="1"/>
      <dgm:spPr/>
      <dgm:t>
        <a:bodyPr spcFirstLastPara="0" vert="horz" wrap="square" lIns="15240" tIns="15240" rIns="15240" bIns="15240" numCol="1" spcCol="1270" anchor="ctr" anchorCtr="0"/>
        <a:lstStyle/>
        <a:p>
          <a:pPr>
            <a:buNone/>
          </a:pPr>
          <a:r>
            <a:rPr lang="en-US" sz="1200" kern="1200" dirty="0">
              <a:latin typeface="+mn-lt"/>
              <a:ea typeface="+mn-ea"/>
              <a:cs typeface="+mn-cs"/>
            </a:rPr>
            <a:t>Monitor &amp; Report</a:t>
          </a:r>
        </a:p>
      </dgm:t>
    </dgm:pt>
    <dgm:pt modelId="{94AB7719-FF3D-4DA4-B80B-C989379A5638}" type="parTrans" cxnId="{C196ABDA-719E-409F-B797-C6671A71C839}">
      <dgm:prSet/>
      <dgm:spPr/>
      <dgm:t>
        <a:bodyPr/>
        <a:lstStyle/>
        <a:p>
          <a:endParaRPr lang="en-US" sz="2000">
            <a:latin typeface="+mn-lt"/>
          </a:endParaRPr>
        </a:p>
      </dgm:t>
    </dgm:pt>
    <dgm:pt modelId="{D20AC70F-D55C-452A-85BB-74753B107296}" type="sibTrans" cxnId="{C196ABDA-719E-409F-B797-C6671A71C839}">
      <dgm:prSet custT="1"/>
      <dgm:spPr/>
      <dgm:t>
        <a:bodyPr spcFirstLastPara="0" vert="horz" wrap="square" lIns="0" tIns="0" rIns="0" bIns="0" numCol="1" spcCol="1270" anchor="ctr" anchorCtr="0"/>
        <a:lstStyle/>
        <a:p>
          <a:pPr marL="0" lvl="0" indent="0" algn="ctr" defTabSz="533400">
            <a:lnSpc>
              <a:spcPct val="90000"/>
            </a:lnSpc>
            <a:spcBef>
              <a:spcPct val="0"/>
            </a:spcBef>
            <a:spcAft>
              <a:spcPct val="35000"/>
            </a:spcAft>
            <a:buNone/>
          </a:pPr>
          <a:endParaRPr lang="en-US" sz="1200" kern="1200">
            <a:solidFill>
              <a:srgbClr val="FFFFFF"/>
            </a:solidFill>
            <a:latin typeface="Arial"/>
            <a:ea typeface="+mn-ea"/>
            <a:cs typeface="+mn-cs"/>
          </a:endParaRPr>
        </a:p>
      </dgm:t>
    </dgm:pt>
    <dgm:pt modelId="{79B70DF6-1EF8-4DFA-8A2E-0D336EA94662}" type="pres">
      <dgm:prSet presAssocID="{436D64BB-0227-4016-9E23-D0DA8B2B22AF}" presName="cycle" presStyleCnt="0">
        <dgm:presLayoutVars>
          <dgm:dir/>
          <dgm:resizeHandles val="exact"/>
        </dgm:presLayoutVars>
      </dgm:prSet>
      <dgm:spPr/>
    </dgm:pt>
    <dgm:pt modelId="{665E6504-5CE4-4D2F-BF3E-2F8112B7140A}" type="pres">
      <dgm:prSet presAssocID="{EE9640C7-D329-40F1-971F-0D0FD145E851}" presName="node" presStyleLbl="node1" presStyleIdx="0" presStyleCnt="6" custRadScaleRad="103798" custRadScaleInc="-6935">
        <dgm:presLayoutVars>
          <dgm:bulletEnabled val="1"/>
        </dgm:presLayoutVars>
      </dgm:prSet>
      <dgm:spPr>
        <a:xfrm>
          <a:off x="1922738" y="0"/>
          <a:ext cx="962773" cy="962773"/>
        </a:xfrm>
        <a:prstGeom prst="ellipse">
          <a:avLst/>
        </a:prstGeom>
      </dgm:spPr>
    </dgm:pt>
    <dgm:pt modelId="{8DEC48E7-E080-48FB-892D-96774EFA49C4}" type="pres">
      <dgm:prSet presAssocID="{EA85F06A-4AAD-4AED-85F0-F76846844741}" presName="sibTrans" presStyleLbl="sibTrans2D1" presStyleIdx="0" presStyleCnt="6"/>
      <dgm:spPr/>
    </dgm:pt>
    <dgm:pt modelId="{7DD91700-58CF-4379-A390-70EB537C536B}" type="pres">
      <dgm:prSet presAssocID="{EA85F06A-4AAD-4AED-85F0-F76846844741}" presName="connectorText" presStyleLbl="sibTrans2D1" presStyleIdx="0" presStyleCnt="6"/>
      <dgm:spPr/>
    </dgm:pt>
    <dgm:pt modelId="{5681D9A0-10EC-41FC-BC2C-D84771F4E1A6}" type="pres">
      <dgm:prSet presAssocID="{557626EE-8278-4943-9B47-85761F470989}" presName="node" presStyleLbl="node1" presStyleIdx="1" presStyleCnt="6" custRadScaleRad="100327" custRadScaleInc="-14487">
        <dgm:presLayoutVars>
          <dgm:bulletEnabled val="1"/>
        </dgm:presLayoutVars>
      </dgm:prSet>
      <dgm:spPr>
        <a:xfrm>
          <a:off x="3173630" y="668660"/>
          <a:ext cx="962773" cy="962773"/>
        </a:xfrm>
        <a:prstGeom prst="ellipse">
          <a:avLst/>
        </a:prstGeom>
      </dgm:spPr>
    </dgm:pt>
    <dgm:pt modelId="{7C0D5C71-5D4A-439B-B9E8-914485166F4B}" type="pres">
      <dgm:prSet presAssocID="{620EB046-6252-4D75-A49E-E1B1E0747BD7}" presName="sibTrans" presStyleLbl="sibTrans2D1" presStyleIdx="1" presStyleCnt="6"/>
      <dgm:spPr/>
    </dgm:pt>
    <dgm:pt modelId="{D01FE540-076E-4F42-8DCE-05C9A7262316}" type="pres">
      <dgm:prSet presAssocID="{620EB046-6252-4D75-A49E-E1B1E0747BD7}" presName="connectorText" presStyleLbl="sibTrans2D1" presStyleIdx="1" presStyleCnt="6"/>
      <dgm:spPr/>
    </dgm:pt>
    <dgm:pt modelId="{D41404F8-EBF6-4598-9C71-9585F787AF36}" type="pres">
      <dgm:prSet presAssocID="{08211810-AA51-4AC2-A99F-85A84EEC3480}" presName="node" presStyleLbl="node1" presStyleIdx="2" presStyleCnt="6" custRadScaleRad="94881" custRadScaleInc="-2709">
        <dgm:presLayoutVars>
          <dgm:bulletEnabled val="1"/>
        </dgm:presLayoutVars>
      </dgm:prSet>
      <dgm:spPr>
        <a:xfrm>
          <a:off x="3173626" y="2113066"/>
          <a:ext cx="962773" cy="962773"/>
        </a:xfrm>
        <a:prstGeom prst="ellipse">
          <a:avLst/>
        </a:prstGeom>
      </dgm:spPr>
    </dgm:pt>
    <dgm:pt modelId="{08EAC399-0A7A-43CD-B51B-4665CB089B20}" type="pres">
      <dgm:prSet presAssocID="{087AB18C-56AE-406E-A9FE-BA333A594A5C}" presName="sibTrans" presStyleLbl="sibTrans2D1" presStyleIdx="2" presStyleCnt="6"/>
      <dgm:spPr>
        <a:xfrm rot="8999995">
          <a:off x="2908193" y="2789474"/>
          <a:ext cx="255263" cy="324936"/>
        </a:xfrm>
        <a:prstGeom prst="rightArrow">
          <a:avLst>
            <a:gd name="adj1" fmla="val 60000"/>
            <a:gd name="adj2" fmla="val 50000"/>
          </a:avLst>
        </a:prstGeom>
      </dgm:spPr>
    </dgm:pt>
    <dgm:pt modelId="{64860028-84B9-4B41-8D85-7CF15E2B061B}" type="pres">
      <dgm:prSet presAssocID="{087AB18C-56AE-406E-A9FE-BA333A594A5C}" presName="connectorText" presStyleLbl="sibTrans2D1" presStyleIdx="2" presStyleCnt="6"/>
      <dgm:spPr/>
    </dgm:pt>
    <dgm:pt modelId="{E494C21B-4721-43E0-9F66-CAA78E98A180}" type="pres">
      <dgm:prSet presAssocID="{A6DA3487-9F19-4EDF-B1EE-B4A6D8CE9D2B}" presName="node" presStyleLbl="node1" presStyleIdx="3" presStyleCnt="6" custRadScaleRad="96344" custRadScaleInc="7472">
        <dgm:presLayoutVars>
          <dgm:bulletEnabled val="1"/>
        </dgm:presLayoutVars>
      </dgm:prSet>
      <dgm:spPr>
        <a:xfrm>
          <a:off x="1922737" y="2835269"/>
          <a:ext cx="962773" cy="962773"/>
        </a:xfrm>
        <a:prstGeom prst="ellipse">
          <a:avLst/>
        </a:prstGeom>
      </dgm:spPr>
    </dgm:pt>
    <dgm:pt modelId="{24529FC0-93F4-474F-AF5B-AC28C97F14A5}" type="pres">
      <dgm:prSet presAssocID="{FB6BED15-8575-4A22-A9CC-A04C6E589FDF}" presName="sibTrans" presStyleLbl="sibTrans2D1" presStyleIdx="3" presStyleCnt="6"/>
      <dgm:spPr>
        <a:xfrm rot="12551235">
          <a:off x="1703193" y="2823005"/>
          <a:ext cx="216078" cy="324936"/>
        </a:xfrm>
        <a:prstGeom prst="rightArrow">
          <a:avLst>
            <a:gd name="adj1" fmla="val 60000"/>
            <a:gd name="adj2" fmla="val 50000"/>
          </a:avLst>
        </a:prstGeom>
      </dgm:spPr>
    </dgm:pt>
    <dgm:pt modelId="{7D879F6D-A2F1-4D97-889F-F528EB90A279}" type="pres">
      <dgm:prSet presAssocID="{FB6BED15-8575-4A22-A9CC-A04C6E589FDF}" presName="connectorText" presStyleLbl="sibTrans2D1" presStyleIdx="3" presStyleCnt="6"/>
      <dgm:spPr/>
    </dgm:pt>
    <dgm:pt modelId="{CD41C68A-A95C-47D4-AD69-48108AC5336F}" type="pres">
      <dgm:prSet presAssocID="{5E865F65-AC2E-4ED2-8D5E-BD6D05A6489F}" presName="node" presStyleLbl="node1" presStyleIdx="4" presStyleCnt="6">
        <dgm:presLayoutVars>
          <dgm:bulletEnabled val="1"/>
        </dgm:presLayoutVars>
      </dgm:prSet>
      <dgm:spPr>
        <a:xfrm>
          <a:off x="726275" y="2166938"/>
          <a:ext cx="962773" cy="962773"/>
        </a:xfrm>
        <a:prstGeom prst="ellipse">
          <a:avLst/>
        </a:prstGeom>
      </dgm:spPr>
    </dgm:pt>
    <dgm:pt modelId="{6F2962D2-12AF-4872-978F-85A4A3472D26}" type="pres">
      <dgm:prSet presAssocID="{25373AA7-2866-49E1-A0F3-762B6753774B}" presName="sibTrans" presStyleLbl="sibTrans2D1" presStyleIdx="4" presStyleCnt="6"/>
      <dgm:spPr>
        <a:xfrm rot="16200000">
          <a:off x="1080030" y="1770879"/>
          <a:ext cx="255264" cy="324936"/>
        </a:xfrm>
        <a:prstGeom prst="rightArrow">
          <a:avLst>
            <a:gd name="adj1" fmla="val 60000"/>
            <a:gd name="adj2" fmla="val 50000"/>
          </a:avLst>
        </a:prstGeom>
      </dgm:spPr>
    </dgm:pt>
    <dgm:pt modelId="{5DB07374-8B4E-4B31-AE29-BE8029BEA86A}" type="pres">
      <dgm:prSet presAssocID="{25373AA7-2866-49E1-A0F3-762B6753774B}" presName="connectorText" presStyleLbl="sibTrans2D1" presStyleIdx="4" presStyleCnt="6"/>
      <dgm:spPr/>
    </dgm:pt>
    <dgm:pt modelId="{000E7725-7FEA-4D78-8252-9F6BE7B79D9F}" type="pres">
      <dgm:prSet presAssocID="{8F33F762-E7F6-49D0-8829-EA487BFB6F52}" presName="node" presStyleLbl="node1" presStyleIdx="5" presStyleCnt="6">
        <dgm:presLayoutVars>
          <dgm:bulletEnabled val="1"/>
        </dgm:presLayoutVars>
      </dgm:prSet>
      <dgm:spPr>
        <a:xfrm>
          <a:off x="726275" y="722533"/>
          <a:ext cx="962773" cy="962773"/>
        </a:xfrm>
        <a:prstGeom prst="ellipse">
          <a:avLst/>
        </a:prstGeom>
      </dgm:spPr>
    </dgm:pt>
    <dgm:pt modelId="{ABCEBC83-7CAD-47CF-92E3-AD63631B6F61}" type="pres">
      <dgm:prSet presAssocID="{D20AC70F-D55C-452A-85BB-74753B107296}" presName="sibTrans" presStyleLbl="sibTrans2D1" presStyleIdx="5" presStyleCnt="6"/>
      <dgm:spPr>
        <a:xfrm rot="19732356">
          <a:off x="1685052" y="683557"/>
          <a:ext cx="230513" cy="324936"/>
        </a:xfrm>
        <a:prstGeom prst="rightArrow">
          <a:avLst>
            <a:gd name="adj1" fmla="val 60000"/>
            <a:gd name="adj2" fmla="val 50000"/>
          </a:avLst>
        </a:prstGeom>
      </dgm:spPr>
    </dgm:pt>
    <dgm:pt modelId="{F2405D12-DF27-431A-98F6-1FABE90411E8}" type="pres">
      <dgm:prSet presAssocID="{D20AC70F-D55C-452A-85BB-74753B107296}" presName="connectorText" presStyleLbl="sibTrans2D1" presStyleIdx="5" presStyleCnt="6"/>
      <dgm:spPr/>
    </dgm:pt>
  </dgm:ptLst>
  <dgm:cxnLst>
    <dgm:cxn modelId="{BF387202-D2D9-4CE9-BF3F-FDB597813255}" type="presOf" srcId="{8F33F762-E7F6-49D0-8829-EA487BFB6F52}" destId="{000E7725-7FEA-4D78-8252-9F6BE7B79D9F}" srcOrd="0" destOrd="0" presId="urn:microsoft.com/office/officeart/2005/8/layout/cycle2"/>
    <dgm:cxn modelId="{C299B506-B4CC-4487-AA5D-1E5AB5E548FE}" type="presOf" srcId="{436D64BB-0227-4016-9E23-D0DA8B2B22AF}" destId="{79B70DF6-1EF8-4DFA-8A2E-0D336EA94662}" srcOrd="0" destOrd="0" presId="urn:microsoft.com/office/officeart/2005/8/layout/cycle2"/>
    <dgm:cxn modelId="{C7A99A09-CA88-4ECA-B404-2FF674E9E096}" type="presOf" srcId="{620EB046-6252-4D75-A49E-E1B1E0747BD7}" destId="{D01FE540-076E-4F42-8DCE-05C9A7262316}" srcOrd="1" destOrd="0" presId="urn:microsoft.com/office/officeart/2005/8/layout/cycle2"/>
    <dgm:cxn modelId="{647DC71B-FADA-4E09-8831-3B9F985CCB24}" srcId="{436D64BB-0227-4016-9E23-D0DA8B2B22AF}" destId="{A6DA3487-9F19-4EDF-B1EE-B4A6D8CE9D2B}" srcOrd="3" destOrd="0" parTransId="{8530657D-89A1-49E2-B897-516CE1458219}" sibTransId="{FB6BED15-8575-4A22-A9CC-A04C6E589FDF}"/>
    <dgm:cxn modelId="{F2F21822-5AD5-4A80-87C1-0F588F111864}" srcId="{436D64BB-0227-4016-9E23-D0DA8B2B22AF}" destId="{5E865F65-AC2E-4ED2-8D5E-BD6D05A6489F}" srcOrd="4" destOrd="0" parTransId="{93C3F4B8-F9B5-4CE9-B062-AA2C0277109D}" sibTransId="{25373AA7-2866-49E1-A0F3-762B6753774B}"/>
    <dgm:cxn modelId="{10631B29-D112-4E23-8BEE-2C7C62EF3CF6}" type="presOf" srcId="{5E865F65-AC2E-4ED2-8D5E-BD6D05A6489F}" destId="{CD41C68A-A95C-47D4-AD69-48108AC5336F}" srcOrd="0" destOrd="0" presId="urn:microsoft.com/office/officeart/2005/8/layout/cycle2"/>
    <dgm:cxn modelId="{B476C629-1810-4974-B0FC-A7026734D2C7}" type="presOf" srcId="{A6DA3487-9F19-4EDF-B1EE-B4A6D8CE9D2B}" destId="{E494C21B-4721-43E0-9F66-CAA78E98A180}" srcOrd="0" destOrd="0" presId="urn:microsoft.com/office/officeart/2005/8/layout/cycle2"/>
    <dgm:cxn modelId="{798CD62F-63AA-4DEC-B703-1D1008CD17C7}" type="presOf" srcId="{EA85F06A-4AAD-4AED-85F0-F76846844741}" destId="{7DD91700-58CF-4379-A390-70EB537C536B}" srcOrd="1" destOrd="0" presId="urn:microsoft.com/office/officeart/2005/8/layout/cycle2"/>
    <dgm:cxn modelId="{A0764D30-5A86-4E10-98ED-A68F2185578A}" type="presOf" srcId="{FB6BED15-8575-4A22-A9CC-A04C6E589FDF}" destId="{7D879F6D-A2F1-4D97-889F-F528EB90A279}" srcOrd="1" destOrd="0" presId="urn:microsoft.com/office/officeart/2005/8/layout/cycle2"/>
    <dgm:cxn modelId="{5A164C61-2D6C-446E-AF30-CBC3D66D8D02}" type="presOf" srcId="{557626EE-8278-4943-9B47-85761F470989}" destId="{5681D9A0-10EC-41FC-BC2C-D84771F4E1A6}" srcOrd="0" destOrd="0" presId="urn:microsoft.com/office/officeart/2005/8/layout/cycle2"/>
    <dgm:cxn modelId="{93F0CB65-31F4-4194-AA3C-9FC435F0C13A}" type="presOf" srcId="{D20AC70F-D55C-452A-85BB-74753B107296}" destId="{ABCEBC83-7CAD-47CF-92E3-AD63631B6F61}" srcOrd="0" destOrd="0" presId="urn:microsoft.com/office/officeart/2005/8/layout/cycle2"/>
    <dgm:cxn modelId="{F0571747-7CD1-4BB5-9879-F91A5FEA2796}" srcId="{436D64BB-0227-4016-9E23-D0DA8B2B22AF}" destId="{557626EE-8278-4943-9B47-85761F470989}" srcOrd="1" destOrd="0" parTransId="{3B416B1B-7001-4BE7-8919-A32BDBD3FBAA}" sibTransId="{620EB046-6252-4D75-A49E-E1B1E0747BD7}"/>
    <dgm:cxn modelId="{5980F76F-A39E-471D-B4FB-A5231843AF76}" type="presOf" srcId="{620EB046-6252-4D75-A49E-E1B1E0747BD7}" destId="{7C0D5C71-5D4A-439B-B9E8-914485166F4B}" srcOrd="0" destOrd="0" presId="urn:microsoft.com/office/officeart/2005/8/layout/cycle2"/>
    <dgm:cxn modelId="{BA13C178-4FAA-470D-BA10-A44B49794950}" type="presOf" srcId="{25373AA7-2866-49E1-A0F3-762B6753774B}" destId="{5DB07374-8B4E-4B31-AE29-BE8029BEA86A}" srcOrd="1" destOrd="0" presId="urn:microsoft.com/office/officeart/2005/8/layout/cycle2"/>
    <dgm:cxn modelId="{52E10885-65C5-4808-8742-E9DEECD84424}" type="presOf" srcId="{08211810-AA51-4AC2-A99F-85A84EEC3480}" destId="{D41404F8-EBF6-4598-9C71-9585F787AF36}" srcOrd="0" destOrd="0" presId="urn:microsoft.com/office/officeart/2005/8/layout/cycle2"/>
    <dgm:cxn modelId="{8EAC11AF-E4B9-46C8-B8CB-3AAF92C2D38F}" type="presOf" srcId="{EA85F06A-4AAD-4AED-85F0-F76846844741}" destId="{8DEC48E7-E080-48FB-892D-96774EFA49C4}" srcOrd="0" destOrd="0" presId="urn:microsoft.com/office/officeart/2005/8/layout/cycle2"/>
    <dgm:cxn modelId="{5779EBB7-FEA3-4836-B9F8-93FB4680D106}" type="presOf" srcId="{25373AA7-2866-49E1-A0F3-762B6753774B}" destId="{6F2962D2-12AF-4872-978F-85A4A3472D26}" srcOrd="0" destOrd="0" presId="urn:microsoft.com/office/officeart/2005/8/layout/cycle2"/>
    <dgm:cxn modelId="{765639B9-EC68-4AAA-BCD6-D5D6946EB894}" type="presOf" srcId="{D20AC70F-D55C-452A-85BB-74753B107296}" destId="{F2405D12-DF27-431A-98F6-1FABE90411E8}" srcOrd="1" destOrd="0" presId="urn:microsoft.com/office/officeart/2005/8/layout/cycle2"/>
    <dgm:cxn modelId="{4BDF97BB-E158-42EB-854A-4526F5C2DA28}" type="presOf" srcId="{087AB18C-56AE-406E-A9FE-BA333A594A5C}" destId="{64860028-84B9-4B41-8D85-7CF15E2B061B}" srcOrd="1" destOrd="0" presId="urn:microsoft.com/office/officeart/2005/8/layout/cycle2"/>
    <dgm:cxn modelId="{E3C257C0-0C26-4F21-BA63-AC84B0FA934B}" srcId="{436D64BB-0227-4016-9E23-D0DA8B2B22AF}" destId="{EE9640C7-D329-40F1-971F-0D0FD145E851}" srcOrd="0" destOrd="0" parTransId="{B35F9335-C51B-4564-8626-A0E6D01514BD}" sibTransId="{EA85F06A-4AAD-4AED-85F0-F76846844741}"/>
    <dgm:cxn modelId="{F31B14D1-A674-42C4-8D29-93E94CC155F6}" type="presOf" srcId="{EE9640C7-D329-40F1-971F-0D0FD145E851}" destId="{665E6504-5CE4-4D2F-BF3E-2F8112B7140A}" srcOrd="0" destOrd="0" presId="urn:microsoft.com/office/officeart/2005/8/layout/cycle2"/>
    <dgm:cxn modelId="{230B15DA-1C0C-4CF4-A46B-4EB42DC916BF}" type="presOf" srcId="{FB6BED15-8575-4A22-A9CC-A04C6E589FDF}" destId="{24529FC0-93F4-474F-AF5B-AC28C97F14A5}" srcOrd="0" destOrd="0" presId="urn:microsoft.com/office/officeart/2005/8/layout/cycle2"/>
    <dgm:cxn modelId="{C196ABDA-719E-409F-B797-C6671A71C839}" srcId="{436D64BB-0227-4016-9E23-D0DA8B2B22AF}" destId="{8F33F762-E7F6-49D0-8829-EA487BFB6F52}" srcOrd="5" destOrd="0" parTransId="{94AB7719-FF3D-4DA4-B80B-C989379A5638}" sibTransId="{D20AC70F-D55C-452A-85BB-74753B107296}"/>
    <dgm:cxn modelId="{414915E3-24B3-445D-9E29-97C083284B58}" type="presOf" srcId="{087AB18C-56AE-406E-A9FE-BA333A594A5C}" destId="{08EAC399-0A7A-43CD-B51B-4665CB089B20}" srcOrd="0" destOrd="0" presId="urn:microsoft.com/office/officeart/2005/8/layout/cycle2"/>
    <dgm:cxn modelId="{F3A4B6E6-6D23-4B45-9A56-FA36C60E7456}" srcId="{436D64BB-0227-4016-9E23-D0DA8B2B22AF}" destId="{08211810-AA51-4AC2-A99F-85A84EEC3480}" srcOrd="2" destOrd="0" parTransId="{24AA1E3C-C95C-4C0D-9C9B-93B1665B0082}" sibTransId="{087AB18C-56AE-406E-A9FE-BA333A594A5C}"/>
    <dgm:cxn modelId="{39A6FC0C-B749-426A-B742-5F484AF782C6}" type="presParOf" srcId="{79B70DF6-1EF8-4DFA-8A2E-0D336EA94662}" destId="{665E6504-5CE4-4D2F-BF3E-2F8112B7140A}" srcOrd="0" destOrd="0" presId="urn:microsoft.com/office/officeart/2005/8/layout/cycle2"/>
    <dgm:cxn modelId="{8C0FBC23-1D5C-4B51-B4C1-15506DDE4A87}" type="presParOf" srcId="{79B70DF6-1EF8-4DFA-8A2E-0D336EA94662}" destId="{8DEC48E7-E080-48FB-892D-96774EFA49C4}" srcOrd="1" destOrd="0" presId="urn:microsoft.com/office/officeart/2005/8/layout/cycle2"/>
    <dgm:cxn modelId="{68EAC8D6-0A72-4674-8812-AE47B680840E}" type="presParOf" srcId="{8DEC48E7-E080-48FB-892D-96774EFA49C4}" destId="{7DD91700-58CF-4379-A390-70EB537C536B}" srcOrd="0" destOrd="0" presId="urn:microsoft.com/office/officeart/2005/8/layout/cycle2"/>
    <dgm:cxn modelId="{14963320-B488-40F4-836E-313F80C301D7}" type="presParOf" srcId="{79B70DF6-1EF8-4DFA-8A2E-0D336EA94662}" destId="{5681D9A0-10EC-41FC-BC2C-D84771F4E1A6}" srcOrd="2" destOrd="0" presId="urn:microsoft.com/office/officeart/2005/8/layout/cycle2"/>
    <dgm:cxn modelId="{13C97E98-8547-4846-ADC4-4C2FCEB4163A}" type="presParOf" srcId="{79B70DF6-1EF8-4DFA-8A2E-0D336EA94662}" destId="{7C0D5C71-5D4A-439B-B9E8-914485166F4B}" srcOrd="3" destOrd="0" presId="urn:microsoft.com/office/officeart/2005/8/layout/cycle2"/>
    <dgm:cxn modelId="{137B74CB-016E-4A32-8E9A-F7CF84000378}" type="presParOf" srcId="{7C0D5C71-5D4A-439B-B9E8-914485166F4B}" destId="{D01FE540-076E-4F42-8DCE-05C9A7262316}" srcOrd="0" destOrd="0" presId="urn:microsoft.com/office/officeart/2005/8/layout/cycle2"/>
    <dgm:cxn modelId="{F0FE4F79-10D0-437C-8E5D-7E2EEF0F8E75}" type="presParOf" srcId="{79B70DF6-1EF8-4DFA-8A2E-0D336EA94662}" destId="{D41404F8-EBF6-4598-9C71-9585F787AF36}" srcOrd="4" destOrd="0" presId="urn:microsoft.com/office/officeart/2005/8/layout/cycle2"/>
    <dgm:cxn modelId="{3F2CE327-6BC6-4D24-9F6F-8899F410684B}" type="presParOf" srcId="{79B70DF6-1EF8-4DFA-8A2E-0D336EA94662}" destId="{08EAC399-0A7A-43CD-B51B-4665CB089B20}" srcOrd="5" destOrd="0" presId="urn:microsoft.com/office/officeart/2005/8/layout/cycle2"/>
    <dgm:cxn modelId="{A934D137-D23F-4187-8B4F-A6A78A566D5F}" type="presParOf" srcId="{08EAC399-0A7A-43CD-B51B-4665CB089B20}" destId="{64860028-84B9-4B41-8D85-7CF15E2B061B}" srcOrd="0" destOrd="0" presId="urn:microsoft.com/office/officeart/2005/8/layout/cycle2"/>
    <dgm:cxn modelId="{F04A99A3-DA31-417D-956D-7167ED51FD76}" type="presParOf" srcId="{79B70DF6-1EF8-4DFA-8A2E-0D336EA94662}" destId="{E494C21B-4721-43E0-9F66-CAA78E98A180}" srcOrd="6" destOrd="0" presId="urn:microsoft.com/office/officeart/2005/8/layout/cycle2"/>
    <dgm:cxn modelId="{ADBD2A25-A69C-47D2-8A03-9AFB30C18EA2}" type="presParOf" srcId="{79B70DF6-1EF8-4DFA-8A2E-0D336EA94662}" destId="{24529FC0-93F4-474F-AF5B-AC28C97F14A5}" srcOrd="7" destOrd="0" presId="urn:microsoft.com/office/officeart/2005/8/layout/cycle2"/>
    <dgm:cxn modelId="{4CA63344-1579-48DC-8F11-BB78F52FC478}" type="presParOf" srcId="{24529FC0-93F4-474F-AF5B-AC28C97F14A5}" destId="{7D879F6D-A2F1-4D97-889F-F528EB90A279}" srcOrd="0" destOrd="0" presId="urn:microsoft.com/office/officeart/2005/8/layout/cycle2"/>
    <dgm:cxn modelId="{60218DE5-818C-4DD2-94AD-AF57F9EA5833}" type="presParOf" srcId="{79B70DF6-1EF8-4DFA-8A2E-0D336EA94662}" destId="{CD41C68A-A95C-47D4-AD69-48108AC5336F}" srcOrd="8" destOrd="0" presId="urn:microsoft.com/office/officeart/2005/8/layout/cycle2"/>
    <dgm:cxn modelId="{690391A5-C97C-448C-BA4F-937F9CEB04D0}" type="presParOf" srcId="{79B70DF6-1EF8-4DFA-8A2E-0D336EA94662}" destId="{6F2962D2-12AF-4872-978F-85A4A3472D26}" srcOrd="9" destOrd="0" presId="urn:microsoft.com/office/officeart/2005/8/layout/cycle2"/>
    <dgm:cxn modelId="{F58B7CAE-6580-47B8-A366-59707729DDC4}" type="presParOf" srcId="{6F2962D2-12AF-4872-978F-85A4A3472D26}" destId="{5DB07374-8B4E-4B31-AE29-BE8029BEA86A}" srcOrd="0" destOrd="0" presId="urn:microsoft.com/office/officeart/2005/8/layout/cycle2"/>
    <dgm:cxn modelId="{10B35CF5-C164-422B-BBAF-D0ABD8C3E4C8}" type="presParOf" srcId="{79B70DF6-1EF8-4DFA-8A2E-0D336EA94662}" destId="{000E7725-7FEA-4D78-8252-9F6BE7B79D9F}" srcOrd="10" destOrd="0" presId="urn:microsoft.com/office/officeart/2005/8/layout/cycle2"/>
    <dgm:cxn modelId="{1E96C75C-9D96-4FDC-ADAD-27CDA01F7FEF}" type="presParOf" srcId="{79B70DF6-1EF8-4DFA-8A2E-0D336EA94662}" destId="{ABCEBC83-7CAD-47CF-92E3-AD63631B6F61}" srcOrd="11" destOrd="0" presId="urn:microsoft.com/office/officeart/2005/8/layout/cycle2"/>
    <dgm:cxn modelId="{B1BE2FB6-E924-4665-8B6F-AB14275A546E}" type="presParOf" srcId="{ABCEBC83-7CAD-47CF-92E3-AD63631B6F61}" destId="{F2405D12-DF27-431A-98F6-1FABE90411E8}" srcOrd="0" destOrd="0" presId="urn:microsoft.com/office/officeart/2005/8/layout/cycle2"/>
  </dgm:cxnLst>
  <dgm:bg>
    <a:solidFill>
      <a:schemeClr val="lt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36D64BB-0227-4016-9E23-D0DA8B2B22AF}" type="doc">
      <dgm:prSet loTypeId="urn:microsoft.com/office/officeart/2005/8/layout/cycle2" loCatId="cycle" qsTypeId="urn:microsoft.com/office/officeart/2005/8/quickstyle/simple1" qsCatId="simple" csTypeId="urn:microsoft.com/office/officeart/2005/8/colors/accent1_5" csCatId="accent1" phldr="1"/>
      <dgm:spPr/>
      <dgm:t>
        <a:bodyPr/>
        <a:lstStyle/>
        <a:p>
          <a:endParaRPr lang="en-US"/>
        </a:p>
      </dgm:t>
    </dgm:pt>
    <dgm:pt modelId="{EE9640C7-D329-40F1-971F-0D0FD145E851}">
      <dgm:prSet phldrT="[Text]" custT="1"/>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US" sz="1200" kern="1200" dirty="0">
              <a:latin typeface="+mn-lt"/>
              <a:ea typeface="+mn-ea"/>
              <a:cs typeface="+mn-cs"/>
            </a:rPr>
            <a:t>Load Data</a:t>
          </a:r>
        </a:p>
      </dgm:t>
    </dgm:pt>
    <dgm:pt modelId="{B35F9335-C51B-4564-8626-A0E6D01514BD}" type="parTrans" cxnId="{E3C257C0-0C26-4F21-BA63-AC84B0FA934B}">
      <dgm:prSet/>
      <dgm:spPr/>
      <dgm:t>
        <a:bodyPr/>
        <a:lstStyle/>
        <a:p>
          <a:endParaRPr lang="en-US" sz="2000">
            <a:latin typeface="+mn-lt"/>
          </a:endParaRPr>
        </a:p>
      </dgm:t>
    </dgm:pt>
    <dgm:pt modelId="{EA85F06A-4AAD-4AED-85F0-F76846844741}" type="sibTrans" cxnId="{E3C257C0-0C26-4F21-BA63-AC84B0FA934B}">
      <dgm:prSet custT="1"/>
      <dgm:spPr>
        <a:xfrm rot="1800000">
          <a:off x="2950111" y="676738"/>
          <a:ext cx="255264" cy="324936"/>
        </a:xfrm>
        <a:prstGeom prst="rightArrow">
          <a:avLst>
            <a:gd name="adj1" fmla="val 60000"/>
            <a:gd name="adj2" fmla="val 50000"/>
          </a:avLst>
        </a:prstGeom>
      </dgm:spPr>
      <dgm:t>
        <a:bodyPr/>
        <a:lstStyle/>
        <a:p>
          <a:pPr>
            <a:buNone/>
          </a:pPr>
          <a:endParaRPr lang="en-US" sz="1200">
            <a:solidFill>
              <a:srgbClr val="FFFFFF"/>
            </a:solidFill>
            <a:latin typeface="+mn-lt"/>
            <a:ea typeface="+mn-ea"/>
            <a:cs typeface="+mn-cs"/>
          </a:endParaRPr>
        </a:p>
      </dgm:t>
    </dgm:pt>
    <dgm:pt modelId="{557626EE-8278-4943-9B47-85761F470989}">
      <dgm:prSet phldrT="[Text]" custT="1"/>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US" sz="1200" kern="1200" dirty="0">
              <a:latin typeface="+mn-lt"/>
              <a:ea typeface="+mn-ea"/>
              <a:cs typeface="+mn-cs"/>
            </a:rPr>
            <a:t>Run Auto Match</a:t>
          </a:r>
        </a:p>
      </dgm:t>
    </dgm:pt>
    <dgm:pt modelId="{3B416B1B-7001-4BE7-8919-A32BDBD3FBAA}" type="parTrans" cxnId="{F0571747-7CD1-4BB5-9879-F91A5FEA2796}">
      <dgm:prSet/>
      <dgm:spPr/>
      <dgm:t>
        <a:bodyPr/>
        <a:lstStyle/>
        <a:p>
          <a:endParaRPr lang="en-US" sz="2000">
            <a:latin typeface="+mn-lt"/>
          </a:endParaRPr>
        </a:p>
      </dgm:t>
    </dgm:pt>
    <dgm:pt modelId="{620EB046-6252-4D75-A49E-E1B1E0747BD7}" type="sibTrans" cxnId="{F0571747-7CD1-4BB5-9879-F91A5FEA2796}">
      <dgm:prSet custT="1"/>
      <dgm:spPr>
        <a:xfrm rot="5400000">
          <a:off x="3581814" y="1756430"/>
          <a:ext cx="255264" cy="324936"/>
        </a:xfrm>
        <a:prstGeom prst="rightArrow">
          <a:avLst>
            <a:gd name="adj1" fmla="val 60000"/>
            <a:gd name="adj2" fmla="val 50000"/>
          </a:avLst>
        </a:prstGeom>
      </dgm:spPr>
      <dgm:t>
        <a:bodyPr/>
        <a:lstStyle/>
        <a:p>
          <a:pPr>
            <a:buNone/>
          </a:pPr>
          <a:endParaRPr lang="en-US" sz="1200">
            <a:solidFill>
              <a:srgbClr val="FFFFFF"/>
            </a:solidFill>
            <a:latin typeface="+mn-lt"/>
            <a:ea typeface="+mn-ea"/>
            <a:cs typeface="+mn-cs"/>
          </a:endParaRPr>
        </a:p>
      </dgm:t>
    </dgm:pt>
    <dgm:pt modelId="{08211810-AA51-4AC2-A99F-85A84EEC3480}">
      <dgm:prSet custT="1"/>
      <dgm:spPr/>
      <dgm:t>
        <a:bodyPr spcFirstLastPara="0" vert="horz" wrap="square" lIns="15240" tIns="15240" rIns="15240" bIns="15240" numCol="1" spcCol="1270" anchor="ctr" anchorCtr="0"/>
        <a:lstStyle/>
        <a:p>
          <a:pPr marL="0" lvl="0" indent="0" algn="ctr" defTabSz="533400">
            <a:lnSpc>
              <a:spcPct val="90000"/>
            </a:lnSpc>
            <a:spcBef>
              <a:spcPct val="0"/>
            </a:spcBef>
            <a:spcAft>
              <a:spcPct val="35000"/>
            </a:spcAft>
            <a:buNone/>
          </a:pPr>
          <a:r>
            <a:rPr lang="en-US" sz="1200" kern="1200" dirty="0">
              <a:latin typeface="+mn-lt"/>
              <a:ea typeface="+mn-ea"/>
              <a:cs typeface="+mn-cs"/>
            </a:rPr>
            <a:t>Confirm Suggested Matches</a:t>
          </a:r>
        </a:p>
      </dgm:t>
    </dgm:pt>
    <dgm:pt modelId="{24AA1E3C-C95C-4C0D-9C9B-93B1665B0082}" type="parTrans" cxnId="{F3A4B6E6-6D23-4B45-9A56-FA36C60E7456}">
      <dgm:prSet/>
      <dgm:spPr/>
      <dgm:t>
        <a:bodyPr/>
        <a:lstStyle/>
        <a:p>
          <a:endParaRPr lang="en-US" sz="2000">
            <a:latin typeface="+mn-lt"/>
          </a:endParaRPr>
        </a:p>
      </dgm:t>
    </dgm:pt>
    <dgm:pt modelId="{087AB18C-56AE-406E-A9FE-BA333A594A5C}" type="sibTrans" cxnId="{F3A4B6E6-6D23-4B45-9A56-FA36C60E7456}">
      <dgm:prSet custT="1"/>
      <dgm:spPr/>
      <dgm:t>
        <a:bodyPr spcFirstLastPara="0" vert="horz" wrap="square" lIns="0" tIns="0" rIns="0" bIns="0" numCol="1" spcCol="1270" anchor="ctr" anchorCtr="0"/>
        <a:lstStyle/>
        <a:p>
          <a:pPr marL="0" lvl="0" indent="0" algn="ctr" defTabSz="533400">
            <a:lnSpc>
              <a:spcPct val="90000"/>
            </a:lnSpc>
            <a:spcBef>
              <a:spcPct val="0"/>
            </a:spcBef>
            <a:spcAft>
              <a:spcPct val="35000"/>
            </a:spcAft>
            <a:buNone/>
          </a:pPr>
          <a:endParaRPr lang="en-US" sz="1200" kern="1200">
            <a:solidFill>
              <a:srgbClr val="FFFFFF"/>
            </a:solidFill>
            <a:latin typeface="Arial"/>
            <a:ea typeface="+mn-ea"/>
            <a:cs typeface="+mn-cs"/>
          </a:endParaRPr>
        </a:p>
      </dgm:t>
    </dgm:pt>
    <dgm:pt modelId="{A6DA3487-9F19-4EDF-B1EE-B4A6D8CE9D2B}">
      <dgm:prSet phldrT="[Text]" custT="1"/>
      <dgm:spPr/>
      <dgm:t>
        <a:bodyPr spcFirstLastPara="0" vert="horz" wrap="square" lIns="15240" tIns="15240" rIns="15240" bIns="15240" numCol="1" spcCol="1270" anchor="ctr" anchorCtr="0"/>
        <a:lstStyle/>
        <a:p>
          <a:pPr>
            <a:buNone/>
          </a:pPr>
          <a:r>
            <a:rPr lang="en-US" sz="1200" kern="1200" dirty="0">
              <a:latin typeface="+mn-lt"/>
              <a:ea typeface="+mn-ea"/>
              <a:cs typeface="+mn-cs"/>
            </a:rPr>
            <a:t>Create Manual Matches</a:t>
          </a:r>
        </a:p>
      </dgm:t>
    </dgm:pt>
    <dgm:pt modelId="{8530657D-89A1-49E2-B897-516CE1458219}" type="parTrans" cxnId="{647DC71B-FADA-4E09-8831-3B9F985CCB24}">
      <dgm:prSet/>
      <dgm:spPr/>
      <dgm:t>
        <a:bodyPr/>
        <a:lstStyle/>
        <a:p>
          <a:endParaRPr lang="en-US" sz="2000">
            <a:latin typeface="+mn-lt"/>
          </a:endParaRPr>
        </a:p>
      </dgm:t>
    </dgm:pt>
    <dgm:pt modelId="{FB6BED15-8575-4A22-A9CC-A04C6E589FDF}" type="sibTrans" cxnId="{647DC71B-FADA-4E09-8831-3B9F985CCB24}">
      <dgm:prSet custT="1"/>
      <dgm:spPr/>
      <dgm:t>
        <a:bodyPr spcFirstLastPara="0" vert="horz" wrap="square" lIns="0" tIns="0" rIns="0" bIns="0" numCol="1" spcCol="1270" anchor="ctr" anchorCtr="0"/>
        <a:lstStyle/>
        <a:p>
          <a:pPr marL="0" lvl="0" indent="0" algn="ctr" defTabSz="533400">
            <a:lnSpc>
              <a:spcPct val="90000"/>
            </a:lnSpc>
            <a:spcBef>
              <a:spcPct val="0"/>
            </a:spcBef>
            <a:spcAft>
              <a:spcPct val="35000"/>
            </a:spcAft>
            <a:buNone/>
          </a:pPr>
          <a:endParaRPr lang="en-US" sz="1200" kern="1200">
            <a:solidFill>
              <a:srgbClr val="FFFFFF"/>
            </a:solidFill>
            <a:latin typeface="Arial"/>
            <a:ea typeface="+mn-ea"/>
            <a:cs typeface="+mn-cs"/>
          </a:endParaRPr>
        </a:p>
      </dgm:t>
    </dgm:pt>
    <dgm:pt modelId="{79B70DF6-1EF8-4DFA-8A2E-0D336EA94662}" type="pres">
      <dgm:prSet presAssocID="{436D64BB-0227-4016-9E23-D0DA8B2B22AF}" presName="cycle" presStyleCnt="0">
        <dgm:presLayoutVars>
          <dgm:dir/>
          <dgm:resizeHandles val="exact"/>
        </dgm:presLayoutVars>
      </dgm:prSet>
      <dgm:spPr/>
    </dgm:pt>
    <dgm:pt modelId="{665E6504-5CE4-4D2F-BF3E-2F8112B7140A}" type="pres">
      <dgm:prSet presAssocID="{EE9640C7-D329-40F1-971F-0D0FD145E851}" presName="node" presStyleLbl="node1" presStyleIdx="0" presStyleCnt="4" custRadScaleRad="103798" custRadScaleInc="-6935">
        <dgm:presLayoutVars>
          <dgm:bulletEnabled val="1"/>
        </dgm:presLayoutVars>
      </dgm:prSet>
      <dgm:spPr>
        <a:xfrm>
          <a:off x="1768703" y="0"/>
          <a:ext cx="1231678" cy="1231678"/>
        </a:xfrm>
        <a:prstGeom prst="ellipse">
          <a:avLst/>
        </a:prstGeom>
      </dgm:spPr>
    </dgm:pt>
    <dgm:pt modelId="{8DEC48E7-E080-48FB-892D-96774EFA49C4}" type="pres">
      <dgm:prSet presAssocID="{EA85F06A-4AAD-4AED-85F0-F76846844741}" presName="sibTrans" presStyleLbl="sibTrans2D1" presStyleIdx="0" presStyleCnt="4"/>
      <dgm:spPr/>
    </dgm:pt>
    <dgm:pt modelId="{7DD91700-58CF-4379-A390-70EB537C536B}" type="pres">
      <dgm:prSet presAssocID="{EA85F06A-4AAD-4AED-85F0-F76846844741}" presName="connectorText" presStyleLbl="sibTrans2D1" presStyleIdx="0" presStyleCnt="4"/>
      <dgm:spPr/>
    </dgm:pt>
    <dgm:pt modelId="{5681D9A0-10EC-41FC-BC2C-D84771F4E1A6}" type="pres">
      <dgm:prSet presAssocID="{557626EE-8278-4943-9B47-85761F470989}" presName="node" presStyleLbl="node1" presStyleIdx="1" presStyleCnt="4" custRadScaleRad="100327" custRadScaleInc="-14487">
        <dgm:presLayoutVars>
          <dgm:bulletEnabled val="1"/>
        </dgm:presLayoutVars>
      </dgm:prSet>
      <dgm:spPr>
        <a:xfrm>
          <a:off x="3173630" y="668660"/>
          <a:ext cx="962773" cy="962773"/>
        </a:xfrm>
        <a:prstGeom prst="ellipse">
          <a:avLst/>
        </a:prstGeom>
      </dgm:spPr>
    </dgm:pt>
    <dgm:pt modelId="{7C0D5C71-5D4A-439B-B9E8-914485166F4B}" type="pres">
      <dgm:prSet presAssocID="{620EB046-6252-4D75-A49E-E1B1E0747BD7}" presName="sibTrans" presStyleLbl="sibTrans2D1" presStyleIdx="1" presStyleCnt="4"/>
      <dgm:spPr/>
    </dgm:pt>
    <dgm:pt modelId="{D01FE540-076E-4F42-8DCE-05C9A7262316}" type="pres">
      <dgm:prSet presAssocID="{620EB046-6252-4D75-A49E-E1B1E0747BD7}" presName="connectorText" presStyleLbl="sibTrans2D1" presStyleIdx="1" presStyleCnt="4"/>
      <dgm:spPr/>
    </dgm:pt>
    <dgm:pt modelId="{D41404F8-EBF6-4598-9C71-9585F787AF36}" type="pres">
      <dgm:prSet presAssocID="{08211810-AA51-4AC2-A99F-85A84EEC3480}" presName="node" presStyleLbl="node1" presStyleIdx="2" presStyleCnt="4" custRadScaleRad="94881" custRadScaleInc="-2709">
        <dgm:presLayoutVars>
          <dgm:bulletEnabled val="1"/>
        </dgm:presLayoutVars>
      </dgm:prSet>
      <dgm:spPr>
        <a:xfrm>
          <a:off x="3173626" y="2113066"/>
          <a:ext cx="962773" cy="962773"/>
        </a:xfrm>
        <a:prstGeom prst="ellipse">
          <a:avLst/>
        </a:prstGeom>
      </dgm:spPr>
    </dgm:pt>
    <dgm:pt modelId="{08EAC399-0A7A-43CD-B51B-4665CB089B20}" type="pres">
      <dgm:prSet presAssocID="{087AB18C-56AE-406E-A9FE-BA333A594A5C}" presName="sibTrans" presStyleLbl="sibTrans2D1" presStyleIdx="2" presStyleCnt="4"/>
      <dgm:spPr>
        <a:xfrm rot="8999995">
          <a:off x="2908193" y="2789474"/>
          <a:ext cx="255263" cy="324936"/>
        </a:xfrm>
        <a:prstGeom prst="rightArrow">
          <a:avLst>
            <a:gd name="adj1" fmla="val 60000"/>
            <a:gd name="adj2" fmla="val 50000"/>
          </a:avLst>
        </a:prstGeom>
      </dgm:spPr>
    </dgm:pt>
    <dgm:pt modelId="{64860028-84B9-4B41-8D85-7CF15E2B061B}" type="pres">
      <dgm:prSet presAssocID="{087AB18C-56AE-406E-A9FE-BA333A594A5C}" presName="connectorText" presStyleLbl="sibTrans2D1" presStyleIdx="2" presStyleCnt="4"/>
      <dgm:spPr/>
    </dgm:pt>
    <dgm:pt modelId="{E494C21B-4721-43E0-9F66-CAA78E98A180}" type="pres">
      <dgm:prSet presAssocID="{A6DA3487-9F19-4EDF-B1EE-B4A6D8CE9D2B}" presName="node" presStyleLbl="node1" presStyleIdx="3" presStyleCnt="4" custRadScaleRad="96344" custRadScaleInc="7472">
        <dgm:presLayoutVars>
          <dgm:bulletEnabled val="1"/>
        </dgm:presLayoutVars>
      </dgm:prSet>
      <dgm:spPr>
        <a:xfrm>
          <a:off x="1922737" y="2835269"/>
          <a:ext cx="962773" cy="962773"/>
        </a:xfrm>
        <a:prstGeom prst="ellipse">
          <a:avLst/>
        </a:prstGeom>
      </dgm:spPr>
    </dgm:pt>
    <dgm:pt modelId="{24529FC0-93F4-474F-AF5B-AC28C97F14A5}" type="pres">
      <dgm:prSet presAssocID="{FB6BED15-8575-4A22-A9CC-A04C6E589FDF}" presName="sibTrans" presStyleLbl="sibTrans2D1" presStyleIdx="3" presStyleCnt="4"/>
      <dgm:spPr>
        <a:xfrm rot="12551235">
          <a:off x="1703193" y="2823005"/>
          <a:ext cx="216078" cy="324936"/>
        </a:xfrm>
        <a:prstGeom prst="rightArrow">
          <a:avLst>
            <a:gd name="adj1" fmla="val 60000"/>
            <a:gd name="adj2" fmla="val 50000"/>
          </a:avLst>
        </a:prstGeom>
      </dgm:spPr>
    </dgm:pt>
    <dgm:pt modelId="{7D879F6D-A2F1-4D97-889F-F528EB90A279}" type="pres">
      <dgm:prSet presAssocID="{FB6BED15-8575-4A22-A9CC-A04C6E589FDF}" presName="connectorText" presStyleLbl="sibTrans2D1" presStyleIdx="3" presStyleCnt="4"/>
      <dgm:spPr/>
    </dgm:pt>
  </dgm:ptLst>
  <dgm:cxnLst>
    <dgm:cxn modelId="{C299B506-B4CC-4487-AA5D-1E5AB5E548FE}" type="presOf" srcId="{436D64BB-0227-4016-9E23-D0DA8B2B22AF}" destId="{79B70DF6-1EF8-4DFA-8A2E-0D336EA94662}" srcOrd="0" destOrd="0" presId="urn:microsoft.com/office/officeart/2005/8/layout/cycle2"/>
    <dgm:cxn modelId="{C7A99A09-CA88-4ECA-B404-2FF674E9E096}" type="presOf" srcId="{620EB046-6252-4D75-A49E-E1B1E0747BD7}" destId="{D01FE540-076E-4F42-8DCE-05C9A7262316}" srcOrd="1" destOrd="0" presId="urn:microsoft.com/office/officeart/2005/8/layout/cycle2"/>
    <dgm:cxn modelId="{647DC71B-FADA-4E09-8831-3B9F985CCB24}" srcId="{436D64BB-0227-4016-9E23-D0DA8B2B22AF}" destId="{A6DA3487-9F19-4EDF-B1EE-B4A6D8CE9D2B}" srcOrd="3" destOrd="0" parTransId="{8530657D-89A1-49E2-B897-516CE1458219}" sibTransId="{FB6BED15-8575-4A22-A9CC-A04C6E589FDF}"/>
    <dgm:cxn modelId="{B476C629-1810-4974-B0FC-A7026734D2C7}" type="presOf" srcId="{A6DA3487-9F19-4EDF-B1EE-B4A6D8CE9D2B}" destId="{E494C21B-4721-43E0-9F66-CAA78E98A180}" srcOrd="0" destOrd="0" presId="urn:microsoft.com/office/officeart/2005/8/layout/cycle2"/>
    <dgm:cxn modelId="{798CD62F-63AA-4DEC-B703-1D1008CD17C7}" type="presOf" srcId="{EA85F06A-4AAD-4AED-85F0-F76846844741}" destId="{7DD91700-58CF-4379-A390-70EB537C536B}" srcOrd="1" destOrd="0" presId="urn:microsoft.com/office/officeart/2005/8/layout/cycle2"/>
    <dgm:cxn modelId="{A0764D30-5A86-4E10-98ED-A68F2185578A}" type="presOf" srcId="{FB6BED15-8575-4A22-A9CC-A04C6E589FDF}" destId="{7D879F6D-A2F1-4D97-889F-F528EB90A279}" srcOrd="1" destOrd="0" presId="urn:microsoft.com/office/officeart/2005/8/layout/cycle2"/>
    <dgm:cxn modelId="{5A164C61-2D6C-446E-AF30-CBC3D66D8D02}" type="presOf" srcId="{557626EE-8278-4943-9B47-85761F470989}" destId="{5681D9A0-10EC-41FC-BC2C-D84771F4E1A6}" srcOrd="0" destOrd="0" presId="urn:microsoft.com/office/officeart/2005/8/layout/cycle2"/>
    <dgm:cxn modelId="{F0571747-7CD1-4BB5-9879-F91A5FEA2796}" srcId="{436D64BB-0227-4016-9E23-D0DA8B2B22AF}" destId="{557626EE-8278-4943-9B47-85761F470989}" srcOrd="1" destOrd="0" parTransId="{3B416B1B-7001-4BE7-8919-A32BDBD3FBAA}" sibTransId="{620EB046-6252-4D75-A49E-E1B1E0747BD7}"/>
    <dgm:cxn modelId="{5980F76F-A39E-471D-B4FB-A5231843AF76}" type="presOf" srcId="{620EB046-6252-4D75-A49E-E1B1E0747BD7}" destId="{7C0D5C71-5D4A-439B-B9E8-914485166F4B}" srcOrd="0" destOrd="0" presId="urn:microsoft.com/office/officeart/2005/8/layout/cycle2"/>
    <dgm:cxn modelId="{52E10885-65C5-4808-8742-E9DEECD84424}" type="presOf" srcId="{08211810-AA51-4AC2-A99F-85A84EEC3480}" destId="{D41404F8-EBF6-4598-9C71-9585F787AF36}" srcOrd="0" destOrd="0" presId="urn:microsoft.com/office/officeart/2005/8/layout/cycle2"/>
    <dgm:cxn modelId="{8EAC11AF-E4B9-46C8-B8CB-3AAF92C2D38F}" type="presOf" srcId="{EA85F06A-4AAD-4AED-85F0-F76846844741}" destId="{8DEC48E7-E080-48FB-892D-96774EFA49C4}" srcOrd="0" destOrd="0" presId="urn:microsoft.com/office/officeart/2005/8/layout/cycle2"/>
    <dgm:cxn modelId="{4BDF97BB-E158-42EB-854A-4526F5C2DA28}" type="presOf" srcId="{087AB18C-56AE-406E-A9FE-BA333A594A5C}" destId="{64860028-84B9-4B41-8D85-7CF15E2B061B}" srcOrd="1" destOrd="0" presId="urn:microsoft.com/office/officeart/2005/8/layout/cycle2"/>
    <dgm:cxn modelId="{E3C257C0-0C26-4F21-BA63-AC84B0FA934B}" srcId="{436D64BB-0227-4016-9E23-D0DA8B2B22AF}" destId="{EE9640C7-D329-40F1-971F-0D0FD145E851}" srcOrd="0" destOrd="0" parTransId="{B35F9335-C51B-4564-8626-A0E6D01514BD}" sibTransId="{EA85F06A-4AAD-4AED-85F0-F76846844741}"/>
    <dgm:cxn modelId="{F31B14D1-A674-42C4-8D29-93E94CC155F6}" type="presOf" srcId="{EE9640C7-D329-40F1-971F-0D0FD145E851}" destId="{665E6504-5CE4-4D2F-BF3E-2F8112B7140A}" srcOrd="0" destOrd="0" presId="urn:microsoft.com/office/officeart/2005/8/layout/cycle2"/>
    <dgm:cxn modelId="{230B15DA-1C0C-4CF4-A46B-4EB42DC916BF}" type="presOf" srcId="{FB6BED15-8575-4A22-A9CC-A04C6E589FDF}" destId="{24529FC0-93F4-474F-AF5B-AC28C97F14A5}" srcOrd="0" destOrd="0" presId="urn:microsoft.com/office/officeart/2005/8/layout/cycle2"/>
    <dgm:cxn modelId="{414915E3-24B3-445D-9E29-97C083284B58}" type="presOf" srcId="{087AB18C-56AE-406E-A9FE-BA333A594A5C}" destId="{08EAC399-0A7A-43CD-B51B-4665CB089B20}" srcOrd="0" destOrd="0" presId="urn:microsoft.com/office/officeart/2005/8/layout/cycle2"/>
    <dgm:cxn modelId="{F3A4B6E6-6D23-4B45-9A56-FA36C60E7456}" srcId="{436D64BB-0227-4016-9E23-D0DA8B2B22AF}" destId="{08211810-AA51-4AC2-A99F-85A84EEC3480}" srcOrd="2" destOrd="0" parTransId="{24AA1E3C-C95C-4C0D-9C9B-93B1665B0082}" sibTransId="{087AB18C-56AE-406E-A9FE-BA333A594A5C}"/>
    <dgm:cxn modelId="{39A6FC0C-B749-426A-B742-5F484AF782C6}" type="presParOf" srcId="{79B70DF6-1EF8-4DFA-8A2E-0D336EA94662}" destId="{665E6504-5CE4-4D2F-BF3E-2F8112B7140A}" srcOrd="0" destOrd="0" presId="urn:microsoft.com/office/officeart/2005/8/layout/cycle2"/>
    <dgm:cxn modelId="{8C0FBC23-1D5C-4B51-B4C1-15506DDE4A87}" type="presParOf" srcId="{79B70DF6-1EF8-4DFA-8A2E-0D336EA94662}" destId="{8DEC48E7-E080-48FB-892D-96774EFA49C4}" srcOrd="1" destOrd="0" presId="urn:microsoft.com/office/officeart/2005/8/layout/cycle2"/>
    <dgm:cxn modelId="{68EAC8D6-0A72-4674-8812-AE47B680840E}" type="presParOf" srcId="{8DEC48E7-E080-48FB-892D-96774EFA49C4}" destId="{7DD91700-58CF-4379-A390-70EB537C536B}" srcOrd="0" destOrd="0" presId="urn:microsoft.com/office/officeart/2005/8/layout/cycle2"/>
    <dgm:cxn modelId="{14963320-B488-40F4-836E-313F80C301D7}" type="presParOf" srcId="{79B70DF6-1EF8-4DFA-8A2E-0D336EA94662}" destId="{5681D9A0-10EC-41FC-BC2C-D84771F4E1A6}" srcOrd="2" destOrd="0" presId="urn:microsoft.com/office/officeart/2005/8/layout/cycle2"/>
    <dgm:cxn modelId="{13C97E98-8547-4846-ADC4-4C2FCEB4163A}" type="presParOf" srcId="{79B70DF6-1EF8-4DFA-8A2E-0D336EA94662}" destId="{7C0D5C71-5D4A-439B-B9E8-914485166F4B}" srcOrd="3" destOrd="0" presId="urn:microsoft.com/office/officeart/2005/8/layout/cycle2"/>
    <dgm:cxn modelId="{137B74CB-016E-4A32-8E9A-F7CF84000378}" type="presParOf" srcId="{7C0D5C71-5D4A-439B-B9E8-914485166F4B}" destId="{D01FE540-076E-4F42-8DCE-05C9A7262316}" srcOrd="0" destOrd="0" presId="urn:microsoft.com/office/officeart/2005/8/layout/cycle2"/>
    <dgm:cxn modelId="{F0FE4F79-10D0-437C-8E5D-7E2EEF0F8E75}" type="presParOf" srcId="{79B70DF6-1EF8-4DFA-8A2E-0D336EA94662}" destId="{D41404F8-EBF6-4598-9C71-9585F787AF36}" srcOrd="4" destOrd="0" presId="urn:microsoft.com/office/officeart/2005/8/layout/cycle2"/>
    <dgm:cxn modelId="{3F2CE327-6BC6-4D24-9F6F-8899F410684B}" type="presParOf" srcId="{79B70DF6-1EF8-4DFA-8A2E-0D336EA94662}" destId="{08EAC399-0A7A-43CD-B51B-4665CB089B20}" srcOrd="5" destOrd="0" presId="urn:microsoft.com/office/officeart/2005/8/layout/cycle2"/>
    <dgm:cxn modelId="{A934D137-D23F-4187-8B4F-A6A78A566D5F}" type="presParOf" srcId="{08EAC399-0A7A-43CD-B51B-4665CB089B20}" destId="{64860028-84B9-4B41-8D85-7CF15E2B061B}" srcOrd="0" destOrd="0" presId="urn:microsoft.com/office/officeart/2005/8/layout/cycle2"/>
    <dgm:cxn modelId="{F04A99A3-DA31-417D-956D-7167ED51FD76}" type="presParOf" srcId="{79B70DF6-1EF8-4DFA-8A2E-0D336EA94662}" destId="{E494C21B-4721-43E0-9F66-CAA78E98A180}" srcOrd="6" destOrd="0" presId="urn:microsoft.com/office/officeart/2005/8/layout/cycle2"/>
    <dgm:cxn modelId="{ADBD2A25-A69C-47D2-8A03-9AFB30C18EA2}" type="presParOf" srcId="{79B70DF6-1EF8-4DFA-8A2E-0D336EA94662}" destId="{24529FC0-93F4-474F-AF5B-AC28C97F14A5}" srcOrd="7" destOrd="0" presId="urn:microsoft.com/office/officeart/2005/8/layout/cycle2"/>
    <dgm:cxn modelId="{4CA63344-1579-48DC-8F11-BB78F52FC478}" type="presParOf" srcId="{24529FC0-93F4-474F-AF5B-AC28C97F14A5}" destId="{7D879F6D-A2F1-4D97-889F-F528EB90A279}" srcOrd="0" destOrd="0" presId="urn:microsoft.com/office/officeart/2005/8/layout/cycle2"/>
  </dgm:cxnLst>
  <dgm:bg>
    <a:solidFill>
      <a:schemeClr val="lt1"/>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E6504-5CE4-4D2F-BF3E-2F8112B7140A}">
      <dsp:nvSpPr>
        <dsp:cNvPr id="0" name=""/>
        <dsp:cNvSpPr/>
      </dsp:nvSpPr>
      <dsp:spPr>
        <a:xfrm>
          <a:off x="1922738" y="0"/>
          <a:ext cx="962773" cy="962773"/>
        </a:xfrm>
        <a:prstGeom prst="ellips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ea typeface="+mn-ea"/>
              <a:cs typeface="+mn-cs"/>
            </a:rPr>
            <a:t>Load Data</a:t>
          </a:r>
        </a:p>
      </dsp:txBody>
      <dsp:txXfrm>
        <a:off x="2063733" y="140995"/>
        <a:ext cx="680783" cy="680783"/>
      </dsp:txXfrm>
    </dsp:sp>
    <dsp:sp modelId="{8DEC48E7-E080-48FB-892D-96774EFA49C4}">
      <dsp:nvSpPr>
        <dsp:cNvPr id="0" name=""/>
        <dsp:cNvSpPr/>
      </dsp:nvSpPr>
      <dsp:spPr>
        <a:xfrm rot="1597648">
          <a:off x="2908038" y="629559"/>
          <a:ext cx="231361" cy="324936"/>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FFFFFF"/>
            </a:solidFill>
            <a:latin typeface="+mn-lt"/>
            <a:ea typeface="+mn-ea"/>
            <a:cs typeface="+mn-cs"/>
          </a:endParaRPr>
        </a:p>
      </dsp:txBody>
      <dsp:txXfrm>
        <a:off x="2911719" y="678992"/>
        <a:ext cx="161953" cy="194962"/>
      </dsp:txXfrm>
    </dsp:sp>
    <dsp:sp modelId="{5681D9A0-10EC-41FC-BC2C-D84771F4E1A6}">
      <dsp:nvSpPr>
        <dsp:cNvPr id="0" name=""/>
        <dsp:cNvSpPr/>
      </dsp:nvSpPr>
      <dsp:spPr>
        <a:xfrm>
          <a:off x="3173633" y="627151"/>
          <a:ext cx="962773" cy="962773"/>
        </a:xfrm>
        <a:prstGeom prst="ellipse">
          <a:avLst/>
        </a:prstGeom>
        <a:solidFill>
          <a:schemeClr val="accent1">
            <a:alpha val="90000"/>
            <a:hueOff val="0"/>
            <a:satOff val="0"/>
            <a:lumOff val="0"/>
            <a:alphaOff val="-8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ea typeface="+mn-ea"/>
              <a:cs typeface="+mn-cs"/>
            </a:rPr>
            <a:t>Auto Recon</a:t>
          </a:r>
        </a:p>
      </dsp:txBody>
      <dsp:txXfrm>
        <a:off x="3314628" y="768146"/>
        <a:ext cx="680783" cy="680783"/>
      </dsp:txXfrm>
    </dsp:sp>
    <dsp:sp modelId="{7C0D5C71-5D4A-439B-B9E8-914485166F4B}">
      <dsp:nvSpPr>
        <dsp:cNvPr id="0" name=""/>
        <dsp:cNvSpPr/>
      </dsp:nvSpPr>
      <dsp:spPr>
        <a:xfrm rot="5400016">
          <a:off x="3516384" y="1681180"/>
          <a:ext cx="277264" cy="324936"/>
        </a:xfrm>
        <a:prstGeom prst="rightArrow">
          <a:avLst>
            <a:gd name="adj1" fmla="val 60000"/>
            <a:gd name="adj2" fmla="val 50000"/>
          </a:avLst>
        </a:prstGeom>
        <a:solidFill>
          <a:schemeClr val="accent1">
            <a:shade val="90000"/>
            <a:hueOff val="115320"/>
            <a:satOff val="-6063"/>
            <a:lumOff val="783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FFFFFF"/>
            </a:solidFill>
            <a:latin typeface="+mn-lt"/>
            <a:ea typeface="+mn-ea"/>
            <a:cs typeface="+mn-cs"/>
          </a:endParaRPr>
        </a:p>
      </dsp:txBody>
      <dsp:txXfrm rot="10800000">
        <a:off x="3557974" y="1704578"/>
        <a:ext cx="194085" cy="194962"/>
      </dsp:txXfrm>
    </dsp:sp>
    <dsp:sp modelId="{D41404F8-EBF6-4598-9C71-9585F787AF36}">
      <dsp:nvSpPr>
        <dsp:cNvPr id="0" name=""/>
        <dsp:cNvSpPr/>
      </dsp:nvSpPr>
      <dsp:spPr>
        <a:xfrm>
          <a:off x="3173626" y="2113066"/>
          <a:ext cx="962773" cy="962773"/>
        </a:xfrm>
        <a:prstGeom prst="ellipse">
          <a:avLst/>
        </a:prstGeom>
        <a:solidFill>
          <a:schemeClr val="accent1">
            <a:alpha val="90000"/>
            <a:hueOff val="0"/>
            <a:satOff val="0"/>
            <a:lumOff val="0"/>
            <a:alphaOff val="-16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ea typeface="+mn-ea"/>
              <a:cs typeface="+mn-cs"/>
            </a:rPr>
            <a:t>Notify</a:t>
          </a:r>
        </a:p>
      </dsp:txBody>
      <dsp:txXfrm>
        <a:off x="3314621" y="2254061"/>
        <a:ext cx="680783" cy="680783"/>
      </dsp:txXfrm>
    </dsp:sp>
    <dsp:sp modelId="{08EAC399-0A7A-43CD-B51B-4665CB089B20}">
      <dsp:nvSpPr>
        <dsp:cNvPr id="0" name=""/>
        <dsp:cNvSpPr/>
      </dsp:nvSpPr>
      <dsp:spPr>
        <a:xfrm rot="8999995">
          <a:off x="2908193" y="2789474"/>
          <a:ext cx="255263" cy="324936"/>
        </a:xfrm>
        <a:prstGeom prst="rightArrow">
          <a:avLst>
            <a:gd name="adj1" fmla="val 60000"/>
            <a:gd name="adj2" fmla="val 50000"/>
          </a:avLst>
        </a:prstGeom>
        <a:solidFill>
          <a:schemeClr val="accent1">
            <a:shade val="90000"/>
            <a:hueOff val="230639"/>
            <a:satOff val="-12125"/>
            <a:lumOff val="156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FFFFFF"/>
            </a:solidFill>
            <a:latin typeface="Arial"/>
            <a:ea typeface="+mn-ea"/>
            <a:cs typeface="+mn-cs"/>
          </a:endParaRPr>
        </a:p>
      </dsp:txBody>
      <dsp:txXfrm rot="10800000">
        <a:off x="2979642" y="2835316"/>
        <a:ext cx="178684" cy="194962"/>
      </dsp:txXfrm>
    </dsp:sp>
    <dsp:sp modelId="{E494C21B-4721-43E0-9F66-CAA78E98A180}">
      <dsp:nvSpPr>
        <dsp:cNvPr id="0" name=""/>
        <dsp:cNvSpPr/>
      </dsp:nvSpPr>
      <dsp:spPr>
        <a:xfrm>
          <a:off x="1922737" y="2835269"/>
          <a:ext cx="962773" cy="962773"/>
        </a:xfrm>
        <a:prstGeom prst="ellipse">
          <a:avLst/>
        </a:prstGeom>
        <a:solidFill>
          <a:schemeClr val="accent1">
            <a:alpha val="90000"/>
            <a:hueOff val="0"/>
            <a:satOff val="0"/>
            <a:lumOff val="0"/>
            <a:alphaOff val="-24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ea typeface="+mn-ea"/>
              <a:cs typeface="+mn-cs"/>
            </a:rPr>
            <a:t>Prepare</a:t>
          </a:r>
        </a:p>
      </dsp:txBody>
      <dsp:txXfrm>
        <a:off x="2063732" y="2976264"/>
        <a:ext cx="680783" cy="680783"/>
      </dsp:txXfrm>
    </dsp:sp>
    <dsp:sp modelId="{24529FC0-93F4-474F-AF5B-AC28C97F14A5}">
      <dsp:nvSpPr>
        <dsp:cNvPr id="0" name=""/>
        <dsp:cNvSpPr/>
      </dsp:nvSpPr>
      <dsp:spPr>
        <a:xfrm rot="12551235">
          <a:off x="1703193" y="2823005"/>
          <a:ext cx="216078" cy="324936"/>
        </a:xfrm>
        <a:prstGeom prst="rightArrow">
          <a:avLst>
            <a:gd name="adj1" fmla="val 60000"/>
            <a:gd name="adj2" fmla="val 50000"/>
          </a:avLst>
        </a:prstGeom>
        <a:solidFill>
          <a:schemeClr val="accent1">
            <a:shade val="90000"/>
            <a:hueOff val="345959"/>
            <a:satOff val="-18188"/>
            <a:lumOff val="2349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FFFFFF"/>
            </a:solidFill>
            <a:latin typeface="Arial"/>
            <a:ea typeface="+mn-ea"/>
            <a:cs typeface="+mn-cs"/>
          </a:endParaRPr>
        </a:p>
      </dsp:txBody>
      <dsp:txXfrm rot="10800000">
        <a:off x="1763901" y="2903798"/>
        <a:ext cx="151255" cy="194962"/>
      </dsp:txXfrm>
    </dsp:sp>
    <dsp:sp modelId="{CD41C68A-A95C-47D4-AD69-48108AC5336F}">
      <dsp:nvSpPr>
        <dsp:cNvPr id="0" name=""/>
        <dsp:cNvSpPr/>
      </dsp:nvSpPr>
      <dsp:spPr>
        <a:xfrm>
          <a:off x="726275" y="2166938"/>
          <a:ext cx="962773" cy="962773"/>
        </a:xfrm>
        <a:prstGeom prst="ellipse">
          <a:avLst/>
        </a:prstGeom>
        <a:solidFill>
          <a:schemeClr val="accent1">
            <a:alpha val="90000"/>
            <a:hueOff val="0"/>
            <a:satOff val="0"/>
            <a:lumOff val="0"/>
            <a:alphaOff val="-32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ea typeface="+mn-ea"/>
              <a:cs typeface="+mn-cs"/>
            </a:rPr>
            <a:t>Review</a:t>
          </a:r>
        </a:p>
      </dsp:txBody>
      <dsp:txXfrm>
        <a:off x="867270" y="2307933"/>
        <a:ext cx="680783" cy="680783"/>
      </dsp:txXfrm>
    </dsp:sp>
    <dsp:sp modelId="{6F2962D2-12AF-4872-978F-85A4A3472D26}">
      <dsp:nvSpPr>
        <dsp:cNvPr id="0" name=""/>
        <dsp:cNvSpPr/>
      </dsp:nvSpPr>
      <dsp:spPr>
        <a:xfrm rot="16200000">
          <a:off x="1080030" y="1770879"/>
          <a:ext cx="255264" cy="324936"/>
        </a:xfrm>
        <a:prstGeom prst="rightArrow">
          <a:avLst>
            <a:gd name="adj1" fmla="val 60000"/>
            <a:gd name="adj2" fmla="val 50000"/>
          </a:avLst>
        </a:prstGeom>
        <a:solidFill>
          <a:schemeClr val="accent1">
            <a:shade val="90000"/>
            <a:hueOff val="461278"/>
            <a:satOff val="-24250"/>
            <a:lumOff val="3133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FFFFFF"/>
            </a:solidFill>
            <a:latin typeface="Arial"/>
            <a:ea typeface="+mn-ea"/>
            <a:cs typeface="+mn-cs"/>
          </a:endParaRPr>
        </a:p>
      </dsp:txBody>
      <dsp:txXfrm>
        <a:off x="1118320" y="1874156"/>
        <a:ext cx="178685" cy="194962"/>
      </dsp:txXfrm>
    </dsp:sp>
    <dsp:sp modelId="{000E7725-7FEA-4D78-8252-9F6BE7B79D9F}">
      <dsp:nvSpPr>
        <dsp:cNvPr id="0" name=""/>
        <dsp:cNvSpPr/>
      </dsp:nvSpPr>
      <dsp:spPr>
        <a:xfrm>
          <a:off x="726275" y="722533"/>
          <a:ext cx="962773" cy="962773"/>
        </a:xfrm>
        <a:prstGeom prst="ellipse">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ea typeface="+mn-ea"/>
              <a:cs typeface="+mn-cs"/>
            </a:rPr>
            <a:t>Monitor &amp; Report</a:t>
          </a:r>
        </a:p>
      </dsp:txBody>
      <dsp:txXfrm>
        <a:off x="867270" y="863528"/>
        <a:ext cx="680783" cy="680783"/>
      </dsp:txXfrm>
    </dsp:sp>
    <dsp:sp modelId="{ABCEBC83-7CAD-47CF-92E3-AD63631B6F61}">
      <dsp:nvSpPr>
        <dsp:cNvPr id="0" name=""/>
        <dsp:cNvSpPr/>
      </dsp:nvSpPr>
      <dsp:spPr>
        <a:xfrm rot="19732356">
          <a:off x="1685052" y="683557"/>
          <a:ext cx="230513" cy="324936"/>
        </a:xfrm>
        <a:prstGeom prst="rightArrow">
          <a:avLst>
            <a:gd name="adj1" fmla="val 60000"/>
            <a:gd name="adj2" fmla="val 50000"/>
          </a:avLst>
        </a:prstGeom>
        <a:solidFill>
          <a:schemeClr val="accent1">
            <a:shade val="90000"/>
            <a:hueOff val="576598"/>
            <a:satOff val="-30313"/>
            <a:lumOff val="3916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FFFFFF"/>
            </a:solidFill>
            <a:latin typeface="Arial"/>
            <a:ea typeface="+mn-ea"/>
            <a:cs typeface="+mn-cs"/>
          </a:endParaRPr>
        </a:p>
      </dsp:txBody>
      <dsp:txXfrm>
        <a:off x="1690030" y="766418"/>
        <a:ext cx="161359" cy="1949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5E6504-5CE4-4D2F-BF3E-2F8112B7140A}">
      <dsp:nvSpPr>
        <dsp:cNvPr id="0" name=""/>
        <dsp:cNvSpPr/>
      </dsp:nvSpPr>
      <dsp:spPr>
        <a:xfrm>
          <a:off x="1675739" y="0"/>
          <a:ext cx="999959" cy="999959"/>
        </a:xfrm>
        <a:prstGeom prst="ellipse">
          <a:avLst/>
        </a:prstGeom>
        <a:solidFill>
          <a:schemeClr val="accent1">
            <a:alpha val="9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ea typeface="+mn-ea"/>
              <a:cs typeface="+mn-cs"/>
            </a:rPr>
            <a:t>Load Data</a:t>
          </a:r>
        </a:p>
      </dsp:txBody>
      <dsp:txXfrm>
        <a:off x="1822180" y="146441"/>
        <a:ext cx="707077" cy="707077"/>
      </dsp:txXfrm>
    </dsp:sp>
    <dsp:sp modelId="{8DEC48E7-E080-48FB-892D-96774EFA49C4}">
      <dsp:nvSpPr>
        <dsp:cNvPr id="0" name=""/>
        <dsp:cNvSpPr/>
      </dsp:nvSpPr>
      <dsp:spPr>
        <a:xfrm rot="2405003">
          <a:off x="2607235" y="797366"/>
          <a:ext cx="244712" cy="337486"/>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FFFFFF"/>
            </a:solidFill>
            <a:latin typeface="+mn-lt"/>
            <a:ea typeface="+mn-ea"/>
            <a:cs typeface="+mn-cs"/>
          </a:endParaRPr>
        </a:p>
      </dsp:txBody>
      <dsp:txXfrm>
        <a:off x="2615857" y="841227"/>
        <a:ext cx="171298" cy="202492"/>
      </dsp:txXfrm>
    </dsp:sp>
    <dsp:sp modelId="{5681D9A0-10EC-41FC-BC2C-D84771F4E1A6}">
      <dsp:nvSpPr>
        <dsp:cNvPr id="0" name=""/>
        <dsp:cNvSpPr/>
      </dsp:nvSpPr>
      <dsp:spPr>
        <a:xfrm>
          <a:off x="2794083" y="941179"/>
          <a:ext cx="999959" cy="999959"/>
        </a:xfrm>
        <a:prstGeom prst="ellipse">
          <a:avLst/>
        </a:prstGeom>
        <a:solidFill>
          <a:schemeClr val="accent1">
            <a:alpha val="90000"/>
            <a:hueOff val="0"/>
            <a:satOff val="0"/>
            <a:lumOff val="0"/>
            <a:alphaOff val="-13333"/>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ea typeface="+mn-ea"/>
              <a:cs typeface="+mn-cs"/>
            </a:rPr>
            <a:t>Run Auto Match</a:t>
          </a:r>
        </a:p>
      </dsp:txBody>
      <dsp:txXfrm>
        <a:off x="2940524" y="1087620"/>
        <a:ext cx="707077" cy="707077"/>
      </dsp:txXfrm>
    </dsp:sp>
    <dsp:sp modelId="{7C0D5C71-5D4A-439B-B9E8-914485166F4B}">
      <dsp:nvSpPr>
        <dsp:cNvPr id="0" name=""/>
        <dsp:cNvSpPr/>
      </dsp:nvSpPr>
      <dsp:spPr>
        <a:xfrm rot="7955258">
          <a:off x="2639947" y="1830599"/>
          <a:ext cx="282125" cy="337486"/>
        </a:xfrm>
        <a:prstGeom prst="rightArrow">
          <a:avLst>
            <a:gd name="adj1" fmla="val 60000"/>
            <a:gd name="adj2" fmla="val 50000"/>
          </a:avLst>
        </a:prstGeom>
        <a:solidFill>
          <a:schemeClr val="accent1">
            <a:shade val="90000"/>
            <a:hueOff val="192199"/>
            <a:satOff val="-10104"/>
            <a:lumOff val="1305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FFFFFF"/>
            </a:solidFill>
            <a:latin typeface="+mn-lt"/>
            <a:ea typeface="+mn-ea"/>
            <a:cs typeface="+mn-cs"/>
          </a:endParaRPr>
        </a:p>
      </dsp:txBody>
      <dsp:txXfrm rot="10800000">
        <a:off x="2710903" y="1866939"/>
        <a:ext cx="197488" cy="202492"/>
      </dsp:txXfrm>
    </dsp:sp>
    <dsp:sp modelId="{D41404F8-EBF6-4598-9C71-9585F787AF36}">
      <dsp:nvSpPr>
        <dsp:cNvPr id="0" name=""/>
        <dsp:cNvSpPr/>
      </dsp:nvSpPr>
      <dsp:spPr>
        <a:xfrm>
          <a:off x="1757169" y="2069303"/>
          <a:ext cx="999959" cy="999959"/>
        </a:xfrm>
        <a:prstGeom prst="ellipse">
          <a:avLst/>
        </a:prstGeom>
        <a:solidFill>
          <a:schemeClr val="accent1">
            <a:alpha val="90000"/>
            <a:hueOff val="0"/>
            <a:satOff val="0"/>
            <a:lumOff val="0"/>
            <a:alphaOff val="-26667"/>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ea typeface="+mn-ea"/>
              <a:cs typeface="+mn-cs"/>
            </a:rPr>
            <a:t>Confirm Suggested Matches</a:t>
          </a:r>
        </a:p>
      </dsp:txBody>
      <dsp:txXfrm>
        <a:off x="1903610" y="2215744"/>
        <a:ext cx="707077" cy="707077"/>
      </dsp:txXfrm>
    </dsp:sp>
    <dsp:sp modelId="{08EAC399-0A7A-43CD-B51B-4665CB089B20}">
      <dsp:nvSpPr>
        <dsp:cNvPr id="0" name=""/>
        <dsp:cNvSpPr/>
      </dsp:nvSpPr>
      <dsp:spPr>
        <a:xfrm rot="13540023">
          <a:off x="1610620" y="1872228"/>
          <a:ext cx="260755" cy="337486"/>
        </a:xfrm>
        <a:prstGeom prst="rightArrow">
          <a:avLst>
            <a:gd name="adj1" fmla="val 60000"/>
            <a:gd name="adj2" fmla="val 50000"/>
          </a:avLst>
        </a:prstGeom>
        <a:solidFill>
          <a:schemeClr val="accent1">
            <a:shade val="90000"/>
            <a:hueOff val="384399"/>
            <a:satOff val="-20209"/>
            <a:lumOff val="2610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FFFFFF"/>
            </a:solidFill>
            <a:latin typeface="Arial"/>
            <a:ea typeface="+mn-ea"/>
            <a:cs typeface="+mn-cs"/>
          </a:endParaRPr>
        </a:p>
      </dsp:txBody>
      <dsp:txXfrm rot="10800000">
        <a:off x="1677066" y="1967702"/>
        <a:ext cx="182529" cy="202492"/>
      </dsp:txXfrm>
    </dsp:sp>
    <dsp:sp modelId="{E494C21B-4721-43E0-9F66-CAA78E98A180}">
      <dsp:nvSpPr>
        <dsp:cNvPr id="0" name=""/>
        <dsp:cNvSpPr/>
      </dsp:nvSpPr>
      <dsp:spPr>
        <a:xfrm>
          <a:off x="714554" y="1002123"/>
          <a:ext cx="999959" cy="999959"/>
        </a:xfrm>
        <a:prstGeom prst="ellipse">
          <a:avLst/>
        </a:prstGeom>
        <a:solidFill>
          <a:schemeClr val="accent1">
            <a:alpha val="90000"/>
            <a:hueOff val="0"/>
            <a:satOff val="0"/>
            <a:lumOff val="0"/>
            <a:alpha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mn-lt"/>
              <a:ea typeface="+mn-ea"/>
              <a:cs typeface="+mn-cs"/>
            </a:rPr>
            <a:t>Create Manual Matches</a:t>
          </a:r>
        </a:p>
      </dsp:txBody>
      <dsp:txXfrm>
        <a:off x="860995" y="1148564"/>
        <a:ext cx="707077" cy="707077"/>
      </dsp:txXfrm>
    </dsp:sp>
    <dsp:sp modelId="{24529FC0-93F4-474F-AF5B-AC28C97F14A5}">
      <dsp:nvSpPr>
        <dsp:cNvPr id="0" name=""/>
        <dsp:cNvSpPr/>
      </dsp:nvSpPr>
      <dsp:spPr>
        <a:xfrm rot="18828327">
          <a:off x="1588109" y="836505"/>
          <a:ext cx="205964" cy="337486"/>
        </a:xfrm>
        <a:prstGeom prst="rightArrow">
          <a:avLst>
            <a:gd name="adj1" fmla="val 60000"/>
            <a:gd name="adj2" fmla="val 50000"/>
          </a:avLst>
        </a:prstGeom>
        <a:solidFill>
          <a:schemeClr val="accent1">
            <a:shade val="90000"/>
            <a:hueOff val="576598"/>
            <a:satOff val="-30313"/>
            <a:lumOff val="3916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solidFill>
              <a:srgbClr val="FFFFFF"/>
            </a:solidFill>
            <a:latin typeface="Arial"/>
            <a:ea typeface="+mn-ea"/>
            <a:cs typeface="+mn-cs"/>
          </a:endParaRPr>
        </a:p>
      </dsp:txBody>
      <dsp:txXfrm>
        <a:off x="1597618" y="926298"/>
        <a:ext cx="144175" cy="20249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4/23/2024</a:t>
            </a:fld>
            <a:endParaRPr lang="en-US">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4/23/2024</a:t>
            </a:fld>
            <a:endParaRPr lang="en-US"/>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a:t>
            </a:fld>
            <a:endParaRPr lang="en-US"/>
          </a:p>
        </p:txBody>
      </p:sp>
    </p:spTree>
    <p:extLst>
      <p:ext uri="{BB962C8B-B14F-4D97-AF65-F5344CB8AC3E}">
        <p14:creationId xmlns:p14="http://schemas.microsoft.com/office/powerpoint/2010/main" val="394709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02722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14</a:t>
            </a:fld>
            <a:endParaRPr lang="en-US" dirty="0"/>
          </a:p>
        </p:txBody>
      </p:sp>
    </p:spTree>
    <p:extLst>
      <p:ext uri="{BB962C8B-B14F-4D97-AF65-F5344CB8AC3E}">
        <p14:creationId xmlns:p14="http://schemas.microsoft.com/office/powerpoint/2010/main" val="3902171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15</a:t>
            </a:fld>
            <a:endParaRPr lang="en-US" dirty="0"/>
          </a:p>
        </p:txBody>
      </p:sp>
    </p:spTree>
    <p:extLst>
      <p:ext uri="{BB962C8B-B14F-4D97-AF65-F5344CB8AC3E}">
        <p14:creationId xmlns:p14="http://schemas.microsoft.com/office/powerpoint/2010/main" val="1297335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16</a:t>
            </a:fld>
            <a:endParaRPr lang="en-US" dirty="0"/>
          </a:p>
        </p:txBody>
      </p:sp>
    </p:spTree>
    <p:extLst>
      <p:ext uri="{BB962C8B-B14F-4D97-AF65-F5344CB8AC3E}">
        <p14:creationId xmlns:p14="http://schemas.microsoft.com/office/powerpoint/2010/main" val="345176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17</a:t>
            </a:fld>
            <a:endParaRPr lang="en-US" dirty="0"/>
          </a:p>
        </p:txBody>
      </p:sp>
    </p:spTree>
    <p:extLst>
      <p:ext uri="{BB962C8B-B14F-4D97-AF65-F5344CB8AC3E}">
        <p14:creationId xmlns:p14="http://schemas.microsoft.com/office/powerpoint/2010/main" val="753193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18</a:t>
            </a:fld>
            <a:endParaRPr lang="en-US" dirty="0"/>
          </a:p>
        </p:txBody>
      </p:sp>
    </p:spTree>
    <p:extLst>
      <p:ext uri="{BB962C8B-B14F-4D97-AF65-F5344CB8AC3E}">
        <p14:creationId xmlns:p14="http://schemas.microsoft.com/office/powerpoint/2010/main" val="3791037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19</a:t>
            </a:fld>
            <a:endParaRPr lang="en-US" dirty="0"/>
          </a:p>
        </p:txBody>
      </p:sp>
    </p:spTree>
    <p:extLst>
      <p:ext uri="{BB962C8B-B14F-4D97-AF65-F5344CB8AC3E}">
        <p14:creationId xmlns:p14="http://schemas.microsoft.com/office/powerpoint/2010/main" val="1479643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21</a:t>
            </a:fld>
            <a:endParaRPr lang="en-US"/>
          </a:p>
        </p:txBody>
      </p:sp>
    </p:spTree>
    <p:extLst>
      <p:ext uri="{BB962C8B-B14F-4D97-AF65-F5344CB8AC3E}">
        <p14:creationId xmlns:p14="http://schemas.microsoft.com/office/powerpoint/2010/main" val="3557018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a:buFont typeface="Arial" panose="020B0604020202020204" pitchFamily="34" charset="0"/>
              <a:buChar char="•"/>
            </a:pPr>
            <a:endParaRPr lang="en-US" sz="1200">
              <a:cs typeface="Arial" panose="020B0604020202020204" pitchFamily="34" charset="0"/>
            </a:endParaRPr>
          </a:p>
        </p:txBody>
      </p:sp>
      <p:sp>
        <p:nvSpPr>
          <p:cNvPr id="4" name="Slide Number Placeholder 3"/>
          <p:cNvSpPr>
            <a:spLocks noGrp="1"/>
          </p:cNvSpPr>
          <p:nvPr>
            <p:ph type="sldNum" sz="quarter" idx="5"/>
          </p:nvPr>
        </p:nvSpPr>
        <p:spPr/>
        <p:txBody>
          <a:bodyPr/>
          <a:lstStyle/>
          <a:p>
            <a:fld id="{E1C65BF5-6D7B-4B5E-B711-E0A69A06A1C8}" type="slidenum">
              <a:rPr lang="en-US" smtClean="0"/>
              <a:t>25</a:t>
            </a:fld>
            <a:endParaRPr lang="en-US"/>
          </a:p>
        </p:txBody>
      </p:sp>
    </p:spTree>
    <p:extLst>
      <p:ext uri="{BB962C8B-B14F-4D97-AF65-F5344CB8AC3E}">
        <p14:creationId xmlns:p14="http://schemas.microsoft.com/office/powerpoint/2010/main" val="3530387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a:buFont typeface="Arial" panose="020B0604020202020204" pitchFamily="34" charset="0"/>
              <a:buChar char="•"/>
            </a:pPr>
            <a:endParaRPr lang="en-US" sz="1200">
              <a:cs typeface="Arial" panose="020B0604020202020204" pitchFamily="34" charset="0"/>
            </a:endParaRPr>
          </a:p>
        </p:txBody>
      </p:sp>
      <p:sp>
        <p:nvSpPr>
          <p:cNvPr id="4" name="Slide Number Placeholder 3"/>
          <p:cNvSpPr>
            <a:spLocks noGrp="1"/>
          </p:cNvSpPr>
          <p:nvPr>
            <p:ph type="sldNum" sz="quarter" idx="5"/>
          </p:nvPr>
        </p:nvSpPr>
        <p:spPr/>
        <p:txBody>
          <a:bodyPr/>
          <a:lstStyle/>
          <a:p>
            <a:fld id="{E1C65BF5-6D7B-4B5E-B711-E0A69A06A1C8}" type="slidenum">
              <a:rPr lang="en-US" smtClean="0"/>
              <a:t>26</a:t>
            </a:fld>
            <a:endParaRPr lang="en-US"/>
          </a:p>
        </p:txBody>
      </p:sp>
    </p:spTree>
    <p:extLst>
      <p:ext uri="{BB962C8B-B14F-4D97-AF65-F5344CB8AC3E}">
        <p14:creationId xmlns:p14="http://schemas.microsoft.com/office/powerpoint/2010/main" val="1518156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2</a:t>
            </a:fld>
            <a:endParaRPr lang="en-US"/>
          </a:p>
        </p:txBody>
      </p:sp>
    </p:spTree>
    <p:extLst>
      <p:ext uri="{BB962C8B-B14F-4D97-AF65-F5344CB8AC3E}">
        <p14:creationId xmlns:p14="http://schemas.microsoft.com/office/powerpoint/2010/main" val="1453353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A08318-EB22-4A46-BF32-AAAEE5F7286E}" type="slidenum">
              <a:rPr lang="en-US" smtClean="0"/>
              <a:t>27</a:t>
            </a:fld>
            <a:endParaRPr lang="en-US"/>
          </a:p>
        </p:txBody>
      </p:sp>
    </p:spTree>
    <p:extLst>
      <p:ext uri="{BB962C8B-B14F-4D97-AF65-F5344CB8AC3E}">
        <p14:creationId xmlns:p14="http://schemas.microsoft.com/office/powerpoint/2010/main" val="27412953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a:buFont typeface="Arial" panose="020B0604020202020204" pitchFamily="34" charset="0"/>
              <a:buChar char="•"/>
            </a:pPr>
            <a:endParaRPr lang="en-US" sz="1200">
              <a:cs typeface="Arial" panose="020B0604020202020204" pitchFamily="34" charset="0"/>
            </a:endParaRPr>
          </a:p>
        </p:txBody>
      </p:sp>
      <p:sp>
        <p:nvSpPr>
          <p:cNvPr id="4" name="Slide Number Placeholder 3"/>
          <p:cNvSpPr>
            <a:spLocks noGrp="1"/>
          </p:cNvSpPr>
          <p:nvPr>
            <p:ph type="sldNum" sz="quarter" idx="5"/>
          </p:nvPr>
        </p:nvSpPr>
        <p:spPr/>
        <p:txBody>
          <a:bodyPr/>
          <a:lstStyle/>
          <a:p>
            <a:fld id="{E1C65BF5-6D7B-4B5E-B711-E0A69A06A1C8}" type="slidenum">
              <a:rPr lang="en-US" smtClean="0"/>
              <a:t>28</a:t>
            </a:fld>
            <a:endParaRPr lang="en-US"/>
          </a:p>
        </p:txBody>
      </p:sp>
    </p:spTree>
    <p:extLst>
      <p:ext uri="{BB962C8B-B14F-4D97-AF65-F5344CB8AC3E}">
        <p14:creationId xmlns:p14="http://schemas.microsoft.com/office/powerpoint/2010/main" val="20733526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a:buFont typeface="Arial" panose="020B0604020202020204" pitchFamily="34" charset="0"/>
              <a:buChar char="•"/>
            </a:pPr>
            <a:endParaRPr lang="en-US" sz="1200">
              <a:cs typeface="Arial" panose="020B0604020202020204" pitchFamily="34" charset="0"/>
            </a:endParaRPr>
          </a:p>
        </p:txBody>
      </p:sp>
      <p:sp>
        <p:nvSpPr>
          <p:cNvPr id="4" name="Slide Number Placeholder 3"/>
          <p:cNvSpPr>
            <a:spLocks noGrp="1"/>
          </p:cNvSpPr>
          <p:nvPr>
            <p:ph type="sldNum" sz="quarter" idx="5"/>
          </p:nvPr>
        </p:nvSpPr>
        <p:spPr/>
        <p:txBody>
          <a:bodyPr/>
          <a:lstStyle/>
          <a:p>
            <a:fld id="{E1C65BF5-6D7B-4B5E-B711-E0A69A06A1C8}" type="slidenum">
              <a:rPr lang="en-US" smtClean="0"/>
              <a:t>29</a:t>
            </a:fld>
            <a:endParaRPr lang="en-US"/>
          </a:p>
        </p:txBody>
      </p:sp>
    </p:spTree>
    <p:extLst>
      <p:ext uri="{BB962C8B-B14F-4D97-AF65-F5344CB8AC3E}">
        <p14:creationId xmlns:p14="http://schemas.microsoft.com/office/powerpoint/2010/main" val="23654227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7A08318-EB22-4A46-BF32-AAAEE5F7286E}" type="slidenum">
              <a:rPr lang="en-US" smtClean="0"/>
              <a:t>30</a:t>
            </a:fld>
            <a:endParaRPr lang="en-US"/>
          </a:p>
        </p:txBody>
      </p:sp>
    </p:spTree>
    <p:extLst>
      <p:ext uri="{BB962C8B-B14F-4D97-AF65-F5344CB8AC3E}">
        <p14:creationId xmlns:p14="http://schemas.microsoft.com/office/powerpoint/2010/main" val="761924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1" indent="-171450">
              <a:buFont typeface="Arial" panose="020B0604020202020204" pitchFamily="34" charset="0"/>
              <a:buChar char="•"/>
            </a:pPr>
            <a:endParaRPr lang="en-US" sz="1200">
              <a:cs typeface="Arial" panose="020B0604020202020204" pitchFamily="34" charset="0"/>
            </a:endParaRPr>
          </a:p>
        </p:txBody>
      </p:sp>
      <p:sp>
        <p:nvSpPr>
          <p:cNvPr id="4" name="Slide Number Placeholder 3"/>
          <p:cNvSpPr>
            <a:spLocks noGrp="1"/>
          </p:cNvSpPr>
          <p:nvPr>
            <p:ph type="sldNum" sz="quarter" idx="5"/>
          </p:nvPr>
        </p:nvSpPr>
        <p:spPr/>
        <p:txBody>
          <a:bodyPr/>
          <a:lstStyle/>
          <a:p>
            <a:fld id="{E1C65BF5-6D7B-4B5E-B711-E0A69A06A1C8}" type="slidenum">
              <a:rPr lang="en-US" smtClean="0"/>
              <a:t>31</a:t>
            </a:fld>
            <a:endParaRPr lang="en-US"/>
          </a:p>
        </p:txBody>
      </p:sp>
    </p:spTree>
    <p:extLst>
      <p:ext uri="{BB962C8B-B14F-4D97-AF65-F5344CB8AC3E}">
        <p14:creationId xmlns:p14="http://schemas.microsoft.com/office/powerpoint/2010/main" val="2683765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32</a:t>
            </a:fld>
            <a:endParaRPr lang="en-US"/>
          </a:p>
        </p:txBody>
      </p:sp>
    </p:spTree>
    <p:extLst>
      <p:ext uri="{BB962C8B-B14F-4D97-AF65-F5344CB8AC3E}">
        <p14:creationId xmlns:p14="http://schemas.microsoft.com/office/powerpoint/2010/main" val="1799146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8A34052-12FB-4B01-8A2E-D87AD7371E95}" type="slidenum">
              <a:rPr lang="en-US" smtClean="0"/>
              <a:t>33</a:t>
            </a:fld>
            <a:endParaRPr lang="en-US"/>
          </a:p>
        </p:txBody>
      </p:sp>
    </p:spTree>
    <p:extLst>
      <p:ext uri="{BB962C8B-B14F-4D97-AF65-F5344CB8AC3E}">
        <p14:creationId xmlns:p14="http://schemas.microsoft.com/office/powerpoint/2010/main" val="26621369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40</a:t>
            </a:fld>
            <a:endParaRPr lang="en-US"/>
          </a:p>
        </p:txBody>
      </p:sp>
    </p:spTree>
    <p:extLst>
      <p:ext uri="{BB962C8B-B14F-4D97-AF65-F5344CB8AC3E}">
        <p14:creationId xmlns:p14="http://schemas.microsoft.com/office/powerpoint/2010/main" val="2388380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that intercompany is enabled in specify Ledger options</a:t>
            </a:r>
          </a:p>
        </p:txBody>
      </p:sp>
      <p:sp>
        <p:nvSpPr>
          <p:cNvPr id="4" name="Slide Number Placeholder 3"/>
          <p:cNvSpPr>
            <a:spLocks noGrp="1"/>
          </p:cNvSpPr>
          <p:nvPr>
            <p:ph type="sldNum" sz="quarter" idx="5"/>
          </p:nvPr>
        </p:nvSpPr>
        <p:spPr/>
        <p:txBody>
          <a:bodyPr/>
          <a:lstStyle/>
          <a:p>
            <a:fld id="{97CFF75B-4387-48D2-BFB2-50A56A1CCE65}" type="slidenum">
              <a:rPr lang="en-US" smtClean="0"/>
              <a:t>41</a:t>
            </a:fld>
            <a:endParaRPr lang="en-US"/>
          </a:p>
        </p:txBody>
      </p:sp>
    </p:spTree>
    <p:extLst>
      <p:ext uri="{BB962C8B-B14F-4D97-AF65-F5344CB8AC3E}">
        <p14:creationId xmlns:p14="http://schemas.microsoft.com/office/powerpoint/2010/main" val="26716464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Assuming that intercompany is enabled in specify Ledger options</a:t>
            </a:r>
          </a:p>
        </p:txBody>
      </p:sp>
      <p:sp>
        <p:nvSpPr>
          <p:cNvPr id="4" name="Slide Number Placeholder 3"/>
          <p:cNvSpPr>
            <a:spLocks noGrp="1"/>
          </p:cNvSpPr>
          <p:nvPr>
            <p:ph type="sldNum" sz="quarter" idx="5"/>
          </p:nvPr>
        </p:nvSpPr>
        <p:spPr/>
        <p:txBody>
          <a:bodyPr/>
          <a:lstStyle/>
          <a:p>
            <a:fld id="{97CFF75B-4387-48D2-BFB2-50A56A1CCE65}" type="slidenum">
              <a:rPr lang="en-US" smtClean="0"/>
              <a:t>42</a:t>
            </a:fld>
            <a:endParaRPr lang="en-US"/>
          </a:p>
        </p:txBody>
      </p:sp>
    </p:spTree>
    <p:extLst>
      <p:ext uri="{BB962C8B-B14F-4D97-AF65-F5344CB8AC3E}">
        <p14:creationId xmlns:p14="http://schemas.microsoft.com/office/powerpoint/2010/main" val="9910211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3</a:t>
            </a:fld>
            <a:endParaRPr lang="en-US"/>
          </a:p>
        </p:txBody>
      </p:sp>
    </p:spTree>
    <p:extLst>
      <p:ext uri="{BB962C8B-B14F-4D97-AF65-F5344CB8AC3E}">
        <p14:creationId xmlns:p14="http://schemas.microsoft.com/office/powerpoint/2010/main" val="1803477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access for users –to give transaction creation </a:t>
            </a:r>
            <a:r>
              <a:rPr lang="en-US" dirty="0" err="1"/>
              <a:t>accesss</a:t>
            </a:r>
            <a:r>
              <a:rPr lang="en-US" dirty="0"/>
              <a:t>, not for all legal entities </a:t>
            </a:r>
          </a:p>
        </p:txBody>
      </p:sp>
      <p:sp>
        <p:nvSpPr>
          <p:cNvPr id="4" name="Slide Number Placeholder 3"/>
          <p:cNvSpPr>
            <a:spLocks noGrp="1"/>
          </p:cNvSpPr>
          <p:nvPr>
            <p:ph type="sldNum" sz="quarter" idx="5"/>
          </p:nvPr>
        </p:nvSpPr>
        <p:spPr/>
        <p:txBody>
          <a:bodyPr/>
          <a:lstStyle/>
          <a:p>
            <a:fld id="{97CFF75B-4387-48D2-BFB2-50A56A1CCE65}" type="slidenum">
              <a:rPr lang="en-US" smtClean="0"/>
              <a:t>43</a:t>
            </a:fld>
            <a:endParaRPr lang="en-US"/>
          </a:p>
        </p:txBody>
      </p:sp>
    </p:spTree>
    <p:extLst>
      <p:ext uri="{BB962C8B-B14F-4D97-AF65-F5344CB8AC3E}">
        <p14:creationId xmlns:p14="http://schemas.microsoft.com/office/powerpoint/2010/main" val="3793494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Receivables transaction type—intercompany is seeded one , you can use another </a:t>
            </a:r>
            <a:r>
              <a:rPr lang="en-US" dirty="0" err="1"/>
              <a:t>a;so</a:t>
            </a:r>
            <a:r>
              <a:rPr lang="en-US" dirty="0"/>
              <a:t>, just that BU should be assigned</a:t>
            </a:r>
          </a:p>
          <a:p>
            <a:r>
              <a:rPr lang="en-US" dirty="0"/>
              <a:t>Memo line– Global intercompany is seeded one</a:t>
            </a:r>
          </a:p>
        </p:txBody>
      </p:sp>
      <p:sp>
        <p:nvSpPr>
          <p:cNvPr id="4" name="Slide Number Placeholder 3"/>
          <p:cNvSpPr>
            <a:spLocks noGrp="1"/>
          </p:cNvSpPr>
          <p:nvPr>
            <p:ph type="sldNum" sz="quarter" idx="5"/>
          </p:nvPr>
        </p:nvSpPr>
        <p:spPr/>
        <p:txBody>
          <a:bodyPr/>
          <a:lstStyle/>
          <a:p>
            <a:fld id="{97CFF75B-4387-48D2-BFB2-50A56A1CCE65}" type="slidenum">
              <a:rPr lang="en-US" smtClean="0"/>
              <a:t>44</a:t>
            </a:fld>
            <a:endParaRPr lang="en-US"/>
          </a:p>
        </p:txBody>
      </p:sp>
    </p:spTree>
    <p:extLst>
      <p:ext uri="{BB962C8B-B14F-4D97-AF65-F5344CB8AC3E}">
        <p14:creationId xmlns:p14="http://schemas.microsoft.com/office/powerpoint/2010/main" val="9169180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NA is taken in from here, rest all vales are populated from the data given in transaction page</a:t>
            </a:r>
          </a:p>
          <a:p>
            <a:r>
              <a:rPr lang="en-US" dirty="0"/>
              <a:t>Journal source and category</a:t>
            </a:r>
          </a:p>
          <a:p>
            <a:endParaRPr lang="en-US" dirty="0"/>
          </a:p>
        </p:txBody>
      </p:sp>
      <p:sp>
        <p:nvSpPr>
          <p:cNvPr id="4" name="Slide Number Placeholder 3"/>
          <p:cNvSpPr>
            <a:spLocks noGrp="1"/>
          </p:cNvSpPr>
          <p:nvPr>
            <p:ph type="sldNum" sz="quarter" idx="5"/>
          </p:nvPr>
        </p:nvSpPr>
        <p:spPr/>
        <p:txBody>
          <a:bodyPr/>
          <a:lstStyle/>
          <a:p>
            <a:fld id="{97CFF75B-4387-48D2-BFB2-50A56A1CCE65}" type="slidenum">
              <a:rPr lang="en-US" smtClean="0"/>
              <a:t>45</a:t>
            </a:fld>
            <a:endParaRPr lang="en-US"/>
          </a:p>
        </p:txBody>
      </p:sp>
    </p:spTree>
    <p:extLst>
      <p:ext uri="{BB962C8B-B14F-4D97-AF65-F5344CB8AC3E}">
        <p14:creationId xmlns:p14="http://schemas.microsoft.com/office/powerpoint/2010/main" val="2471278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Lowest level is </a:t>
            </a:r>
            <a:r>
              <a:rPr lang="en-US" dirty="0" err="1"/>
              <a:t>pbsv</a:t>
            </a:r>
            <a:endParaRPr lang="en-US" dirty="0"/>
          </a:p>
          <a:p>
            <a:endParaRPr lang="en-US" dirty="0"/>
          </a:p>
        </p:txBody>
      </p:sp>
      <p:sp>
        <p:nvSpPr>
          <p:cNvPr id="4" name="Slide Number Placeholder 3"/>
          <p:cNvSpPr>
            <a:spLocks noGrp="1"/>
          </p:cNvSpPr>
          <p:nvPr>
            <p:ph type="sldNum" sz="quarter" idx="5"/>
          </p:nvPr>
        </p:nvSpPr>
        <p:spPr/>
        <p:txBody>
          <a:bodyPr/>
          <a:lstStyle/>
          <a:p>
            <a:fld id="{97CFF75B-4387-48D2-BFB2-50A56A1CCE65}" type="slidenum">
              <a:rPr lang="en-US" smtClean="0"/>
              <a:t>46</a:t>
            </a:fld>
            <a:endParaRPr lang="en-US"/>
          </a:p>
        </p:txBody>
      </p:sp>
    </p:spTree>
    <p:extLst>
      <p:ext uri="{BB962C8B-B14F-4D97-AF65-F5344CB8AC3E}">
        <p14:creationId xmlns:p14="http://schemas.microsoft.com/office/powerpoint/2010/main" val="14422168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 to inbound and outbound </a:t>
            </a:r>
            <a:r>
              <a:rPr lang="en-US" dirty="0" err="1"/>
              <a:t>transcation</a:t>
            </a:r>
            <a:r>
              <a:rPr lang="en-US" dirty="0"/>
              <a:t> verify the details, and status</a:t>
            </a:r>
          </a:p>
        </p:txBody>
      </p:sp>
      <p:sp>
        <p:nvSpPr>
          <p:cNvPr id="4" name="Slide Number Placeholder 3"/>
          <p:cNvSpPr>
            <a:spLocks noGrp="1"/>
          </p:cNvSpPr>
          <p:nvPr>
            <p:ph type="sldNum" sz="quarter" idx="5"/>
          </p:nvPr>
        </p:nvSpPr>
        <p:spPr/>
        <p:txBody>
          <a:bodyPr/>
          <a:lstStyle/>
          <a:p>
            <a:fld id="{97CFF75B-4387-48D2-BFB2-50A56A1CCE65}" type="slidenum">
              <a:rPr lang="en-US" smtClean="0"/>
              <a:t>48</a:t>
            </a:fld>
            <a:endParaRPr lang="en-US"/>
          </a:p>
        </p:txBody>
      </p:sp>
    </p:spTree>
    <p:extLst>
      <p:ext uri="{BB962C8B-B14F-4D97-AF65-F5344CB8AC3E}">
        <p14:creationId xmlns:p14="http://schemas.microsoft.com/office/powerpoint/2010/main" val="37322406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52</a:t>
            </a:fld>
            <a:endParaRPr lang="en-US"/>
          </a:p>
        </p:txBody>
      </p:sp>
    </p:spTree>
    <p:extLst>
      <p:ext uri="{BB962C8B-B14F-4D97-AF65-F5344CB8AC3E}">
        <p14:creationId xmlns:p14="http://schemas.microsoft.com/office/powerpoint/2010/main" val="873381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53</a:t>
            </a:fld>
            <a:endParaRPr lang="en-US" dirty="0"/>
          </a:p>
        </p:txBody>
      </p:sp>
    </p:spTree>
    <p:extLst>
      <p:ext uri="{BB962C8B-B14F-4D97-AF65-F5344CB8AC3E}">
        <p14:creationId xmlns:p14="http://schemas.microsoft.com/office/powerpoint/2010/main" val="31083847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54</a:t>
            </a:fld>
            <a:endParaRPr lang="en-US" dirty="0"/>
          </a:p>
        </p:txBody>
      </p:sp>
    </p:spTree>
    <p:extLst>
      <p:ext uri="{BB962C8B-B14F-4D97-AF65-F5344CB8AC3E}">
        <p14:creationId xmlns:p14="http://schemas.microsoft.com/office/powerpoint/2010/main" val="7947253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55</a:t>
            </a:fld>
            <a:endParaRPr lang="en-US" dirty="0"/>
          </a:p>
        </p:txBody>
      </p:sp>
    </p:spTree>
    <p:extLst>
      <p:ext uri="{BB962C8B-B14F-4D97-AF65-F5344CB8AC3E}">
        <p14:creationId xmlns:p14="http://schemas.microsoft.com/office/powerpoint/2010/main" val="14292312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56</a:t>
            </a:fld>
            <a:endParaRPr lang="en-US"/>
          </a:p>
        </p:txBody>
      </p:sp>
    </p:spTree>
    <p:extLst>
      <p:ext uri="{BB962C8B-B14F-4D97-AF65-F5344CB8AC3E}">
        <p14:creationId xmlns:p14="http://schemas.microsoft.com/office/powerpoint/2010/main" val="3952848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4</a:t>
            </a:fld>
            <a:endParaRPr lang="en-US"/>
          </a:p>
        </p:txBody>
      </p:sp>
    </p:spTree>
    <p:extLst>
      <p:ext uri="{BB962C8B-B14F-4D97-AF65-F5344CB8AC3E}">
        <p14:creationId xmlns:p14="http://schemas.microsoft.com/office/powerpoint/2010/main" val="943888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5</a:t>
            </a:fld>
            <a:endParaRPr lang="en-US"/>
          </a:p>
        </p:txBody>
      </p:sp>
    </p:spTree>
    <p:extLst>
      <p:ext uri="{BB962C8B-B14F-4D97-AF65-F5344CB8AC3E}">
        <p14:creationId xmlns:p14="http://schemas.microsoft.com/office/powerpoint/2010/main" val="4068858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6</a:t>
            </a:fld>
            <a:endParaRPr lang="en-US"/>
          </a:p>
        </p:txBody>
      </p:sp>
    </p:spTree>
    <p:extLst>
      <p:ext uri="{BB962C8B-B14F-4D97-AF65-F5344CB8AC3E}">
        <p14:creationId xmlns:p14="http://schemas.microsoft.com/office/powerpoint/2010/main" val="1401351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10</a:t>
            </a:fld>
            <a:endParaRPr lang="en-US"/>
          </a:p>
        </p:txBody>
      </p:sp>
    </p:spTree>
    <p:extLst>
      <p:ext uri="{BB962C8B-B14F-4D97-AF65-F5344CB8AC3E}">
        <p14:creationId xmlns:p14="http://schemas.microsoft.com/office/powerpoint/2010/main" val="3294494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090801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12</a:t>
            </a:fld>
            <a:endParaRPr lang="en-US" dirty="0"/>
          </a:p>
        </p:txBody>
      </p:sp>
    </p:spTree>
    <p:extLst>
      <p:ext uri="{BB962C8B-B14F-4D97-AF65-F5344CB8AC3E}">
        <p14:creationId xmlns:p14="http://schemas.microsoft.com/office/powerpoint/2010/main" val="4457264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le Slide - White">
    <p:bg bwMode="gray">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a:extLst>
              <a:ext uri="{FF2B5EF4-FFF2-40B4-BE49-F238E27FC236}">
                <a16:creationId xmlns:a16="http://schemas.microsoft.com/office/drawing/2014/main" id="{AB1DBBF7-4EAE-4F8E-80EB-5E36A81C5882}"/>
              </a:ext>
            </a:extLst>
          </p:cNvPr>
          <p:cNvGrpSpPr>
            <a:grpSpLocks noChangeAspect="1"/>
          </p:cNvGrpSpPr>
          <p:nvPr/>
        </p:nvGrpSpPr>
        <p:grpSpPr>
          <a:xfrm>
            <a:off x="475325" y="457200"/>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B595760D-1961-4CF0-A79F-E0C641C5E1F9}"/>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BA213B5C-0BC9-4640-BE48-78260F9B6D2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A9E5E405-2AF9-4E2B-8F43-F76F432CEF8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a:extLst>
                <a:ext uri="{FF2B5EF4-FFF2-40B4-BE49-F238E27FC236}">
                  <a16:creationId xmlns:a16="http://schemas.microsoft.com/office/drawing/2014/main" id="{7FE942F8-2D25-42A3-A409-4D4ADADF94A1}"/>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a:extLst>
                <a:ext uri="{FF2B5EF4-FFF2-40B4-BE49-F238E27FC236}">
                  <a16:creationId xmlns:a16="http://schemas.microsoft.com/office/drawing/2014/main" id="{7CFD0CDD-055D-4EF6-AB60-E6A04A31CA3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10">
              <a:extLst>
                <a:ext uri="{FF2B5EF4-FFF2-40B4-BE49-F238E27FC236}">
                  <a16:creationId xmlns:a16="http://schemas.microsoft.com/office/drawing/2014/main" id="{DCA52BB3-DD5F-46AB-B237-3750DBC6B68E}"/>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11">
              <a:extLst>
                <a:ext uri="{FF2B5EF4-FFF2-40B4-BE49-F238E27FC236}">
                  <a16:creationId xmlns:a16="http://schemas.microsoft.com/office/drawing/2014/main" id="{A24ED087-FB4A-42B2-8F67-7DF619974B9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12">
              <a:extLst>
                <a:ext uri="{FF2B5EF4-FFF2-40B4-BE49-F238E27FC236}">
                  <a16:creationId xmlns:a16="http://schemas.microsoft.com/office/drawing/2014/main" id="{081D059B-F9CF-4815-B2C7-F7FBC22AA27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3">
              <a:extLst>
                <a:ext uri="{FF2B5EF4-FFF2-40B4-BE49-F238E27FC236}">
                  <a16:creationId xmlns:a16="http://schemas.microsoft.com/office/drawing/2014/main" id="{2E6D6E46-0F1D-41F0-A413-699C42207EE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4">
              <a:extLst>
                <a:ext uri="{FF2B5EF4-FFF2-40B4-BE49-F238E27FC236}">
                  <a16:creationId xmlns:a16="http://schemas.microsoft.com/office/drawing/2014/main" id="{10957F9A-A9E7-4445-87CB-845E0DEBE0BB}"/>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grpSp>
        <p:nvGrpSpPr>
          <p:cNvPr id="27" name="Group 26">
            <a:extLst>
              <a:ext uri="{FF2B5EF4-FFF2-40B4-BE49-F238E27FC236}">
                <a16:creationId xmlns:a16="http://schemas.microsoft.com/office/drawing/2014/main" id="{12912EC3-1855-4861-A48F-44967565F36A}"/>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28" name="Oval 5">
              <a:extLst>
                <a:ext uri="{FF2B5EF4-FFF2-40B4-BE49-F238E27FC236}">
                  <a16:creationId xmlns:a16="http://schemas.microsoft.com/office/drawing/2014/main" id="{C26045A5-BDA5-4E60-B10E-04BA92E9792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6">
              <a:extLst>
                <a:ext uri="{FF2B5EF4-FFF2-40B4-BE49-F238E27FC236}">
                  <a16:creationId xmlns:a16="http://schemas.microsoft.com/office/drawing/2014/main" id="{291ED79A-C6A4-493F-85EF-04BA0E4DBAEF}"/>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4" name="Rectangle 7">
              <a:extLst>
                <a:ext uri="{FF2B5EF4-FFF2-40B4-BE49-F238E27FC236}">
                  <a16:creationId xmlns:a16="http://schemas.microsoft.com/office/drawing/2014/main" id="{1E00A011-156F-48B9-B2DB-9C341DBC74A1}"/>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5" name="Freeform 8">
              <a:extLst>
                <a:ext uri="{FF2B5EF4-FFF2-40B4-BE49-F238E27FC236}">
                  <a16:creationId xmlns:a16="http://schemas.microsoft.com/office/drawing/2014/main" id="{38C56265-27CC-48D8-9C76-18EE31E85F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6" name="Rectangle 9">
              <a:extLst>
                <a:ext uri="{FF2B5EF4-FFF2-40B4-BE49-F238E27FC236}">
                  <a16:creationId xmlns:a16="http://schemas.microsoft.com/office/drawing/2014/main" id="{968F0C77-6FE6-49E9-BAC0-F6D3D677E37C}"/>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7" name="Rectangle 10">
              <a:extLst>
                <a:ext uri="{FF2B5EF4-FFF2-40B4-BE49-F238E27FC236}">
                  <a16:creationId xmlns:a16="http://schemas.microsoft.com/office/drawing/2014/main" id="{4E0AE3BD-57FA-4431-8D8F-36D90F5C4327}"/>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8" name="Freeform 11">
              <a:extLst>
                <a:ext uri="{FF2B5EF4-FFF2-40B4-BE49-F238E27FC236}">
                  <a16:creationId xmlns:a16="http://schemas.microsoft.com/office/drawing/2014/main" id="{17AC8A07-9CFF-46F4-8ADA-525F96CF2BA3}"/>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9" name="Freeform 12">
              <a:extLst>
                <a:ext uri="{FF2B5EF4-FFF2-40B4-BE49-F238E27FC236}">
                  <a16:creationId xmlns:a16="http://schemas.microsoft.com/office/drawing/2014/main" id="{3E084467-5D21-4BEE-B508-F927666F803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0" name="Freeform 13">
              <a:extLst>
                <a:ext uri="{FF2B5EF4-FFF2-40B4-BE49-F238E27FC236}">
                  <a16:creationId xmlns:a16="http://schemas.microsoft.com/office/drawing/2014/main" id="{66FC9F5A-165E-4D09-88F9-4BF2CAB0A537}"/>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1" name="Freeform 14">
              <a:extLst>
                <a:ext uri="{FF2B5EF4-FFF2-40B4-BE49-F238E27FC236}">
                  <a16:creationId xmlns:a16="http://schemas.microsoft.com/office/drawing/2014/main" id="{B037334F-F1D4-4771-B9B1-FCB04EF1CA24}"/>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378628073"/>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2_Divider - Deloitte Blue">
    <p:bg bwMode="gray">
      <p:bgPr>
        <a:solidFill>
          <a:srgbClr val="005587"/>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ECB11B5-2C44-EB49-8752-C859A9C947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9" name="TextBox 8">
            <a:extLst>
              <a:ext uri="{FF2B5EF4-FFF2-40B4-BE49-F238E27FC236}">
                <a16:creationId xmlns:a16="http://schemas.microsoft.com/office/drawing/2014/main" id="{8194F347-CBED-4284-9EC5-49E7D0DE163A}"/>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D0F962B-678A-498B-A789-1AABA8167BB7}"/>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BC2FEE15-7322-4EA9-9B51-C9E17E1D753F}"/>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7D3FCA04-794C-427D-BD3F-08F1381AE2A2}"/>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15" name="TextBox 14">
            <a:extLst>
              <a:ext uri="{FF2B5EF4-FFF2-40B4-BE49-F238E27FC236}">
                <a16:creationId xmlns:a16="http://schemas.microsoft.com/office/drawing/2014/main" id="{59E1AC4F-974A-4D72-B553-35584B4CE8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0255363"/>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3_Divider - Deloitte Teal">
    <p:bg bwMode="gray">
      <p:bgPr>
        <a:solidFill>
          <a:srgbClr val="004F59"/>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ECB11B5-2C44-EB49-8752-C859A9C947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9" name="TextBox 8">
            <a:extLst>
              <a:ext uri="{FF2B5EF4-FFF2-40B4-BE49-F238E27FC236}">
                <a16:creationId xmlns:a16="http://schemas.microsoft.com/office/drawing/2014/main" id="{8194F347-CBED-4284-9EC5-49E7D0DE163A}"/>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D0F962B-678A-498B-A789-1AABA8167BB7}"/>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BC2FEE15-7322-4EA9-9B51-C9E17E1D753F}"/>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7D3FCA04-794C-427D-BD3F-08F1381AE2A2}"/>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15" name="TextBox 14">
            <a:extLst>
              <a:ext uri="{FF2B5EF4-FFF2-40B4-BE49-F238E27FC236}">
                <a16:creationId xmlns:a16="http://schemas.microsoft.com/office/drawing/2014/main" id="{59E1AC4F-974A-4D72-B553-35584B4CE8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21029639"/>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65288"/>
            <a:ext cx="9277349" cy="4716462"/>
          </a:xfrm>
          <a:prstGeom prst="rect">
            <a:avLst/>
          </a:prstGeom>
        </p:spPr>
        <p:txBody>
          <a:bodyPr>
            <a:noAutofit/>
          </a:bodyPr>
          <a:lstStyle>
            <a:lvl1pPr marL="0" indent="0" algn="l">
              <a:spcBef>
                <a:spcPts val="3600"/>
              </a:spcBef>
              <a:buFontTx/>
              <a:buNone/>
              <a:defRPr sz="36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41284585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noAutofit/>
          </a:bodyPr>
          <a:lstStyle/>
          <a:p>
            <a:r>
              <a:rPr lang="en-US"/>
              <a:t>Click icon to add chart</a:t>
            </a:r>
            <a:endParaRPr lang="en-GB"/>
          </a:p>
        </p:txBody>
      </p:sp>
      <p:sp>
        <p:nvSpPr>
          <p:cNvPr id="18" name="Text Placeholder 8"/>
          <p:cNvSpPr>
            <a:spLocks noGrp="1"/>
          </p:cNvSpPr>
          <p:nvPr>
            <p:ph type="body" sz="quarter" idx="18"/>
          </p:nvPr>
        </p:nvSpPr>
        <p:spPr>
          <a:xfrm>
            <a:off x="501652" y="1674087"/>
            <a:ext cx="11188699" cy="357187"/>
          </a:xfrm>
        </p:spPr>
        <p:txBody>
          <a:bodyPr>
            <a:noAutofit/>
          </a:bodyPr>
          <a:lstStyle/>
          <a:p>
            <a:pPr lvl="0"/>
            <a:r>
              <a:rPr lang="en-US" noProof="0"/>
              <a:t>Click to edit Master text styles</a:t>
            </a:r>
          </a:p>
        </p:txBody>
      </p:sp>
      <p:sp>
        <p:nvSpPr>
          <p:cNvPr id="19" name="Text Placeholder 7"/>
          <p:cNvSpPr>
            <a:spLocks noGrp="1"/>
          </p:cNvSpPr>
          <p:nvPr>
            <p:ph type="body" sz="quarter" idx="23"/>
          </p:nvPr>
        </p:nvSpPr>
        <p:spPr>
          <a:xfrm>
            <a:off x="501651" y="6121014"/>
            <a:ext cx="11188700" cy="260737"/>
          </a:xfrm>
        </p:spPr>
        <p:txBody>
          <a:bodyPr>
            <a:noAutofit/>
          </a:bodyPr>
          <a:lstStyle>
            <a:lvl1pPr>
              <a:spcAft>
                <a:spcPts val="0"/>
              </a:spcAft>
              <a:defRPr sz="900"/>
            </a:lvl1pPr>
          </a:lstStyle>
          <a:p>
            <a:pPr lvl="0"/>
            <a:r>
              <a:rPr lang="en-US"/>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3245522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Autofit/>
          </a:bodyPr>
          <a:lstStyle>
            <a:lvl1pPr marL="0" indent="0" algn="l">
              <a:buFontTx/>
              <a:buNone/>
              <a:defRPr>
                <a:latin typeface="+mn-lt"/>
              </a:defRPr>
            </a:lvl1pPr>
            <a:lvl2pPr marL="139700" indent="-139700" algn="l">
              <a:buClrTx/>
              <a:buSzPct val="100000"/>
              <a:buFont typeface="Arial" panose="020B0604020202020204" pitchFamily="34" charset="0"/>
              <a:buChar char="•"/>
              <a:defRPr>
                <a:latin typeface="+mn-lt"/>
              </a:defRPr>
            </a:lvl2pPr>
            <a:lvl3pPr marL="304800" indent="-139700" algn="l">
              <a:buClrTx/>
              <a:buSzPct val="100000"/>
              <a:buFont typeface="Arial" panose="020B0604020202020204" pitchFamily="34" charset="0"/>
              <a:buChar char="−"/>
              <a:defRPr>
                <a:latin typeface="+mn-lt"/>
              </a:defRPr>
            </a:lvl3pPr>
            <a:lvl4pPr marL="469900" indent="-139700" algn="l">
              <a:buClrTx/>
              <a:buSzPct val="100000"/>
              <a:buFont typeface="Arial" panose="020B0604020202020204" pitchFamily="34" charset="0"/>
              <a:buChar char="◦"/>
              <a:defRPr>
                <a:latin typeface="+mn-lt"/>
              </a:defRPr>
            </a:lvl4pPr>
            <a:lvl5pPr marL="635000" indent="-139700" algn="l">
              <a:buClrTx/>
              <a:buSzPct val="100000"/>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2" name="Title 1">
            <a:extLst>
              <a:ext uri="{FF2B5EF4-FFF2-40B4-BE49-F238E27FC236}">
                <a16:creationId xmlns:a16="http://schemas.microsoft.com/office/drawing/2014/main" id="{491AA219-3285-40E3-9146-7A9E17B0F4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400698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noAutofit/>
          </a:bodyPr>
          <a:lstStyle>
            <a:lvl1pPr marL="0" indent="0" algn="l">
              <a:buFontTx/>
              <a:buNone/>
              <a:tabLst>
                <a:tab pos="6729413" algn="r"/>
              </a:tabLst>
              <a:defRPr>
                <a:latin typeface="+mn-lt"/>
              </a:defRPr>
            </a:lvl1pPr>
            <a:lvl2pPr marL="139700" indent="-139700" algn="l">
              <a:buClrTx/>
              <a:buSzPct val="100000"/>
              <a:buFont typeface="Arial" panose="020B0604020202020204" pitchFamily="34" charset="0"/>
              <a:buChar char="•"/>
              <a:tabLst>
                <a:tab pos="6729413" algn="r"/>
              </a:tabLst>
              <a:defRPr>
                <a:latin typeface="+mn-lt"/>
              </a:defRPr>
            </a:lvl2pPr>
            <a:lvl3pPr marL="304800" indent="-139700" algn="l">
              <a:buClrTx/>
              <a:buSzPct val="100000"/>
              <a:buFont typeface="Arial" panose="020B0604020202020204" pitchFamily="34" charset="0"/>
              <a:buChar char="−"/>
              <a:tabLst>
                <a:tab pos="6729413" algn="r"/>
              </a:tabLst>
              <a:defRPr>
                <a:latin typeface="+mn-lt"/>
              </a:defRPr>
            </a:lvl3pPr>
            <a:lvl4pPr marL="469900" indent="-139700" algn="l">
              <a:buClrTx/>
              <a:buSzPct val="100000"/>
              <a:buFont typeface="Arial" panose="020B0604020202020204" pitchFamily="34" charset="0"/>
              <a:buChar char="◦"/>
              <a:tabLst>
                <a:tab pos="6729413" algn="r"/>
              </a:tabLst>
              <a:defRPr>
                <a:latin typeface="+mn-lt"/>
              </a:defRPr>
            </a:lvl4pPr>
            <a:lvl5pPr marL="635000" indent="-139700" algn="l">
              <a:buClrTx/>
              <a:buSzPct val="100000"/>
              <a:buFont typeface="Arial" panose="020B0604020202020204" pitchFamily="34" charset="0"/>
              <a:buChar char="−"/>
              <a:tabLst>
                <a:tab pos="5029200" algn="r"/>
              </a:tabLst>
              <a:defRPr baseline="0">
                <a:latin typeface="+mn-lt"/>
              </a:defRPr>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E56660C-D97A-4199-9DB7-D8D50E3721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322450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62256" y="405929"/>
            <a:ext cx="2804160" cy="1027760"/>
          </a:xfrm>
        </p:spPr>
        <p:txBody>
          <a:bodyPr>
            <a:noAutofit/>
          </a:bodyPr>
          <a:lstStyle>
            <a:lvl1pPr>
              <a:spcBef>
                <a:spcPts val="185"/>
              </a:spcBef>
              <a:defRPr sz="923">
                <a:solidFill>
                  <a:schemeClr val="tx1"/>
                </a:solidFill>
              </a:defRPr>
            </a:lvl1pPr>
            <a:lvl2pPr>
              <a:defRPr sz="969">
                <a:solidFill>
                  <a:schemeClr val="tx2"/>
                </a:solidFill>
              </a:defRPr>
            </a:lvl2pPr>
            <a:lvl3pPr>
              <a:defRPr sz="969">
                <a:solidFill>
                  <a:schemeClr val="tx2"/>
                </a:solidFill>
              </a:defRPr>
            </a:lvl3pPr>
            <a:lvl4pPr>
              <a:defRPr sz="923">
                <a:solidFill>
                  <a:schemeClr val="tx2"/>
                </a:solidFill>
              </a:defRPr>
            </a:lvl4pPr>
            <a:lvl5pPr>
              <a:defRPr sz="923">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495300" y="1665288"/>
            <a:ext cx="2796541" cy="4716462"/>
          </a:xfrm>
        </p:spPr>
        <p:txBody>
          <a:bodyPr>
            <a:noAutofit/>
          </a:bodyPr>
          <a:lstStyle>
            <a:lvl1pPr>
              <a:spcBef>
                <a:spcPts val="0"/>
              </a:spcBef>
              <a:spcAft>
                <a:spcPts val="554"/>
              </a:spcAft>
              <a:defRPr sz="1000"/>
            </a:lvl1pPr>
            <a:lvl2pPr>
              <a:spcBef>
                <a:spcPts val="277"/>
              </a:spcBef>
              <a:defRPr/>
            </a:lvl2pPr>
            <a:lvl3pPr>
              <a:spcBef>
                <a:spcPts val="277"/>
              </a:spcBef>
              <a:defRPr/>
            </a:lvl3pPr>
            <a:lvl4pPr>
              <a:spcBef>
                <a:spcPts val="277"/>
              </a:spcBef>
              <a:defRPr/>
            </a:lvl4pPr>
            <a:lvl5pPr>
              <a:spcBef>
                <a:spcPts val="277"/>
              </a:spcBef>
              <a:defRPr/>
            </a:lvl5pPr>
          </a:lstStyle>
          <a:p>
            <a:pPr lvl="0"/>
            <a:r>
              <a:rPr lang="en-US"/>
              <a:t>Click to edit Master text styles</a:t>
            </a:r>
          </a:p>
        </p:txBody>
      </p:sp>
      <p:sp>
        <p:nvSpPr>
          <p:cNvPr id="9" name="Text Placeholder 8"/>
          <p:cNvSpPr>
            <a:spLocks noGrp="1"/>
          </p:cNvSpPr>
          <p:nvPr>
            <p:ph type="body" sz="quarter" idx="12"/>
          </p:nvPr>
        </p:nvSpPr>
        <p:spPr>
          <a:xfrm>
            <a:off x="3780369" y="1665287"/>
            <a:ext cx="7916331" cy="4716461"/>
          </a:xfrm>
        </p:spPr>
        <p:txBody>
          <a:bodyPr>
            <a:noAutofit/>
          </a:bodyPr>
          <a:lstStyle>
            <a:lvl1pPr marL="0" indent="0" algn="l">
              <a:spcBef>
                <a:spcPts val="1662"/>
              </a:spcBef>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grpSp>
        <p:nvGrpSpPr>
          <p:cNvPr id="16" name="Group 15">
            <a:extLst>
              <a:ext uri="{FF2B5EF4-FFF2-40B4-BE49-F238E27FC236}">
                <a16:creationId xmlns:a16="http://schemas.microsoft.com/office/drawing/2014/main" id="{E7C54E12-F787-4B6D-B957-5BFB290BB220}"/>
              </a:ext>
            </a:extLst>
          </p:cNvPr>
          <p:cNvGrpSpPr>
            <a:grpSpLocks noChangeAspect="1"/>
          </p:cNvGrpSpPr>
          <p:nvPr/>
        </p:nvGrpSpPr>
        <p:grpSpPr>
          <a:xfrm>
            <a:off x="475325" y="457200"/>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ED842BC5-6476-461F-92C1-0BBC55269B55}"/>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3D5047E5-5216-4426-B515-7CA53314816D}"/>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D0A93C1C-3209-487D-B5A2-563BA5D67CD3}"/>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a:extLst>
                <a:ext uri="{FF2B5EF4-FFF2-40B4-BE49-F238E27FC236}">
                  <a16:creationId xmlns:a16="http://schemas.microsoft.com/office/drawing/2014/main" id="{8C70728D-0A6F-4BF8-A124-23D8A2DF304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a:extLst>
                <a:ext uri="{FF2B5EF4-FFF2-40B4-BE49-F238E27FC236}">
                  <a16:creationId xmlns:a16="http://schemas.microsoft.com/office/drawing/2014/main" id="{B2CEECF2-0C1E-4BBC-BE4A-BC449A26DC25}"/>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a:extLst>
                <a:ext uri="{FF2B5EF4-FFF2-40B4-BE49-F238E27FC236}">
                  <a16:creationId xmlns:a16="http://schemas.microsoft.com/office/drawing/2014/main" id="{3B9E0F32-14A5-493D-83F2-F42588B9249B}"/>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a:extLst>
                <a:ext uri="{FF2B5EF4-FFF2-40B4-BE49-F238E27FC236}">
                  <a16:creationId xmlns:a16="http://schemas.microsoft.com/office/drawing/2014/main" id="{692FD902-0E73-43D0-B1B8-FA25CD54FE44}"/>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a:extLst>
                <a:ext uri="{FF2B5EF4-FFF2-40B4-BE49-F238E27FC236}">
                  <a16:creationId xmlns:a16="http://schemas.microsoft.com/office/drawing/2014/main" id="{BCD3C252-8F19-4706-8A09-E473846334F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a:extLst>
                <a:ext uri="{FF2B5EF4-FFF2-40B4-BE49-F238E27FC236}">
                  <a16:creationId xmlns:a16="http://schemas.microsoft.com/office/drawing/2014/main" id="{32BC4765-ECD3-44BD-AD71-FC51A8134EE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a:extLst>
                <a:ext uri="{FF2B5EF4-FFF2-40B4-BE49-F238E27FC236}">
                  <a16:creationId xmlns:a16="http://schemas.microsoft.com/office/drawing/2014/main" id="{E37FCFBA-6C21-49F1-BD1E-969002567CA9}"/>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grpSp>
        <p:nvGrpSpPr>
          <p:cNvPr id="20" name="Group 19">
            <a:extLst>
              <a:ext uri="{FF2B5EF4-FFF2-40B4-BE49-F238E27FC236}">
                <a16:creationId xmlns:a16="http://schemas.microsoft.com/office/drawing/2014/main" id="{1329D6D4-38CD-4379-9FC6-B6687A49C859}"/>
              </a:ext>
            </a:extLst>
          </p:cNvPr>
          <p:cNvGrpSpPr>
            <a:grpSpLocks noChangeAspect="1"/>
          </p:cNvGrpSpPr>
          <p:nvPr/>
        </p:nvGrpSpPr>
        <p:grpSpPr>
          <a:xfrm>
            <a:off x="475325" y="457200"/>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AE6ED15D-2C57-4909-970A-202D915A4F3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5BD4E32B-226F-46EB-B601-3856A02B70FB}"/>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a:extLst>
                <a:ext uri="{FF2B5EF4-FFF2-40B4-BE49-F238E27FC236}">
                  <a16:creationId xmlns:a16="http://schemas.microsoft.com/office/drawing/2014/main" id="{0F1AAD0C-B296-45B7-9E5A-20BD2877012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a:extLst>
                <a:ext uri="{FF2B5EF4-FFF2-40B4-BE49-F238E27FC236}">
                  <a16:creationId xmlns:a16="http://schemas.microsoft.com/office/drawing/2014/main" id="{FD121C73-5C5C-4360-8EB5-E75E90671D93}"/>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a:extLst>
                <a:ext uri="{FF2B5EF4-FFF2-40B4-BE49-F238E27FC236}">
                  <a16:creationId xmlns:a16="http://schemas.microsoft.com/office/drawing/2014/main" id="{7820EBA0-29B2-457F-8C42-C6999B8C215E}"/>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a:extLst>
                <a:ext uri="{FF2B5EF4-FFF2-40B4-BE49-F238E27FC236}">
                  <a16:creationId xmlns:a16="http://schemas.microsoft.com/office/drawing/2014/main" id="{6AA7EA11-CDBF-464E-9243-90C6230956F8}"/>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B624E1B1-6657-49A0-B80A-E1FD4DF1BAC9}"/>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a:extLst>
                <a:ext uri="{FF2B5EF4-FFF2-40B4-BE49-F238E27FC236}">
                  <a16:creationId xmlns:a16="http://schemas.microsoft.com/office/drawing/2014/main" id="{E86B2E42-0E10-4A70-B9EF-DB7E343E48ED}"/>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a:extLst>
                <a:ext uri="{FF2B5EF4-FFF2-40B4-BE49-F238E27FC236}">
                  <a16:creationId xmlns:a16="http://schemas.microsoft.com/office/drawing/2014/main" id="{280D859B-0685-4D23-B179-9E42323AB7D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a:extLst>
                <a:ext uri="{FF2B5EF4-FFF2-40B4-BE49-F238E27FC236}">
                  <a16:creationId xmlns:a16="http://schemas.microsoft.com/office/drawing/2014/main" id="{B7BF240D-03CC-44FA-B191-E59014FCD7D1}"/>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grpSp>
        <p:nvGrpSpPr>
          <p:cNvPr id="38" name="Group 37">
            <a:extLst>
              <a:ext uri="{FF2B5EF4-FFF2-40B4-BE49-F238E27FC236}">
                <a16:creationId xmlns:a16="http://schemas.microsoft.com/office/drawing/2014/main" id="{1A2DCA97-92B7-4E52-BE6A-904A9D22F29A}"/>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39" name="Oval 5">
              <a:extLst>
                <a:ext uri="{FF2B5EF4-FFF2-40B4-BE49-F238E27FC236}">
                  <a16:creationId xmlns:a16="http://schemas.microsoft.com/office/drawing/2014/main" id="{02A83B32-097D-4E01-B3A8-77C48385959D}"/>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6">
              <a:extLst>
                <a:ext uri="{FF2B5EF4-FFF2-40B4-BE49-F238E27FC236}">
                  <a16:creationId xmlns:a16="http://schemas.microsoft.com/office/drawing/2014/main" id="{30E27498-E91D-41E0-A196-9E2FB8692F41}"/>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1" name="Rectangle 7">
              <a:extLst>
                <a:ext uri="{FF2B5EF4-FFF2-40B4-BE49-F238E27FC236}">
                  <a16:creationId xmlns:a16="http://schemas.microsoft.com/office/drawing/2014/main" id="{524DBE99-D543-47AC-A2B6-25395BDB7D69}"/>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2" name="Freeform 8">
              <a:extLst>
                <a:ext uri="{FF2B5EF4-FFF2-40B4-BE49-F238E27FC236}">
                  <a16:creationId xmlns:a16="http://schemas.microsoft.com/office/drawing/2014/main" id="{209C606A-12E7-40E3-A6B8-DEE79173C9BA}"/>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3" name="Rectangle 9">
              <a:extLst>
                <a:ext uri="{FF2B5EF4-FFF2-40B4-BE49-F238E27FC236}">
                  <a16:creationId xmlns:a16="http://schemas.microsoft.com/office/drawing/2014/main" id="{73ED221B-16E3-4EBE-8EBC-9F66E803CB33}"/>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4" name="Rectangle 10">
              <a:extLst>
                <a:ext uri="{FF2B5EF4-FFF2-40B4-BE49-F238E27FC236}">
                  <a16:creationId xmlns:a16="http://schemas.microsoft.com/office/drawing/2014/main" id="{0D697A95-88D2-47F0-B4DF-915E2EDEDB5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5" name="Freeform 11">
              <a:extLst>
                <a:ext uri="{FF2B5EF4-FFF2-40B4-BE49-F238E27FC236}">
                  <a16:creationId xmlns:a16="http://schemas.microsoft.com/office/drawing/2014/main" id="{960B0F46-3D82-4FFC-B9BB-9D5BF8DA27BA}"/>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6" name="Freeform 12">
              <a:extLst>
                <a:ext uri="{FF2B5EF4-FFF2-40B4-BE49-F238E27FC236}">
                  <a16:creationId xmlns:a16="http://schemas.microsoft.com/office/drawing/2014/main" id="{DBC1DB9C-3617-4E82-B521-DF02390A435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7" name="Freeform 13">
              <a:extLst>
                <a:ext uri="{FF2B5EF4-FFF2-40B4-BE49-F238E27FC236}">
                  <a16:creationId xmlns:a16="http://schemas.microsoft.com/office/drawing/2014/main" id="{265776A6-2E98-464E-8730-90C3148BA8A2}"/>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8" name="Freeform 14">
              <a:extLst>
                <a:ext uri="{FF2B5EF4-FFF2-40B4-BE49-F238E27FC236}">
                  <a16:creationId xmlns:a16="http://schemas.microsoft.com/office/drawing/2014/main" id="{44252080-8419-4833-996E-5F1D7B09FF4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91435820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450351" y="1665288"/>
            <a:ext cx="6240000" cy="4716463"/>
          </a:xfrm>
        </p:spPr>
        <p:txBody>
          <a:bodyPr>
            <a:noAutofit/>
          </a:bodyPr>
          <a:lstStyle/>
          <a:p>
            <a:r>
              <a:rPr lang="en-US" noProof="0"/>
              <a:t>Click icon to add picture</a:t>
            </a:r>
          </a:p>
        </p:txBody>
      </p:sp>
      <p:sp>
        <p:nvSpPr>
          <p:cNvPr id="6" name="Content Placeholder 3"/>
          <p:cNvSpPr>
            <a:spLocks noGrp="1"/>
          </p:cNvSpPr>
          <p:nvPr>
            <p:ph sz="quarter" idx="10"/>
          </p:nvPr>
        </p:nvSpPr>
        <p:spPr>
          <a:xfrm>
            <a:off x="501651" y="1665289"/>
            <a:ext cx="4456429" cy="4716463"/>
          </a:xfrm>
          <a:prstGeom prst="rect">
            <a:avLst/>
          </a:prstGeom>
        </p:spPr>
        <p:txBody>
          <a:bodyPr>
            <a:noAutofit/>
          </a:bodyPr>
          <a:lstStyle>
            <a:lvl1pPr marL="0" indent="0" algn="l">
              <a:buFontTx/>
              <a:buNone/>
              <a:tabLst>
                <a:tab pos="5029200" algn="r"/>
              </a:tabLst>
              <a:defRPr>
                <a:latin typeface="+mn-lt"/>
              </a:defRPr>
            </a:lvl1pPr>
            <a:lvl2pPr marL="139700" indent="-139700" algn="l">
              <a:buClrTx/>
              <a:buSzPct val="100000"/>
              <a:buFont typeface="Arial" panose="020B0604020202020204" pitchFamily="34" charset="0"/>
              <a:buChar char="•"/>
              <a:tabLst>
                <a:tab pos="5029200" algn="r"/>
              </a:tabLst>
              <a:defRPr>
                <a:latin typeface="+mn-lt"/>
              </a:defRPr>
            </a:lvl2pPr>
            <a:lvl3pPr marL="304800" indent="-139700" algn="l">
              <a:buClrTx/>
              <a:buSzPct val="100000"/>
              <a:buFont typeface="Arial" panose="020B0604020202020204" pitchFamily="34" charset="0"/>
              <a:buChar char="−"/>
              <a:tabLst>
                <a:tab pos="5029200" algn="r"/>
              </a:tabLst>
              <a:defRPr>
                <a:latin typeface="+mn-lt"/>
              </a:defRPr>
            </a:lvl3pPr>
            <a:lvl4pPr marL="469900" indent="-139700" algn="l">
              <a:buClrTx/>
              <a:buSzPct val="100000"/>
              <a:buFont typeface="Arial" panose="020B0604020202020204" pitchFamily="34" charset="0"/>
              <a:buChar char="◦"/>
              <a:tabLst>
                <a:tab pos="5029200" algn="r"/>
              </a:tabLst>
              <a:defRPr>
                <a:latin typeface="+mn-lt"/>
              </a:defRPr>
            </a:lvl4pPr>
            <a:lvl5pPr marL="635000" indent="-139700" algn="l">
              <a:buClrTx/>
              <a:buSzPct val="100000"/>
              <a:buFont typeface="Arial" panose="020B0604020202020204" pitchFamily="34" charset="0"/>
              <a:buChar char="−"/>
              <a:tabLst>
                <a:tab pos="5029200" algn="r"/>
              </a:tabLst>
              <a:defRPr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65632EF4-0628-41B2-82A6-C4B3B13042F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666503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of text">
    <p:bg>
      <p:bgPr>
        <a:solidFill>
          <a:schemeClr val="tx1"/>
        </a:solidFill>
        <a:effectLst/>
      </p:bgPr>
    </p:bg>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65289"/>
            <a:ext cx="5305579"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chemeClr val="bg1"/>
                </a:solidFill>
              </a:defRPr>
            </a:lvl1pPr>
          </a:lstStyle>
          <a:p>
            <a:pPr lvl="0"/>
            <a:r>
              <a:rPr lang="en-US"/>
              <a:t>Click to add subtitle</a:t>
            </a:r>
          </a:p>
        </p:txBody>
      </p:sp>
      <p:sp>
        <p:nvSpPr>
          <p:cNvPr id="2" name="Title 1">
            <a:extLst>
              <a:ext uri="{FF2B5EF4-FFF2-40B4-BE49-F238E27FC236}">
                <a16:creationId xmlns:a16="http://schemas.microsoft.com/office/drawing/2014/main" id="{5FCB6144-2726-4520-8393-B7B337E0F736}"/>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CaseCode">
            <a:extLst>
              <a:ext uri="{FF2B5EF4-FFF2-40B4-BE49-F238E27FC236}">
                <a16:creationId xmlns:a16="http://schemas.microsoft.com/office/drawing/2014/main" id="{FA3F73AF-7771-204E-86AB-AF9A33E80403}"/>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8" name="Copyright">
            <a:extLst>
              <a:ext uri="{FF2B5EF4-FFF2-40B4-BE49-F238E27FC236}">
                <a16:creationId xmlns:a16="http://schemas.microsoft.com/office/drawing/2014/main" id="{A89AB86D-23C7-BF41-90B1-22ADB149797F}"/>
              </a:ext>
            </a:extLst>
          </p:cNvPr>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lang="en-US" sz="900" b="0" noProof="0">
                <a:solidFill>
                  <a:schemeClr val="bg1"/>
                </a:solidFill>
                <a:latin typeface="+mn-lt"/>
                <a:cs typeface="Calibri" panose="020F0502020204030204" pitchFamily="34" charset="0"/>
              </a:rPr>
              <a:t>Copyright © 2021 Deloitte Development LLC. All rights reserved.</a:t>
            </a:r>
          </a:p>
        </p:txBody>
      </p:sp>
      <p:sp>
        <p:nvSpPr>
          <p:cNvPr id="9" name="TextBox 8">
            <a:extLst>
              <a:ext uri="{FF2B5EF4-FFF2-40B4-BE49-F238E27FC236}">
                <a16:creationId xmlns:a16="http://schemas.microsoft.com/office/drawing/2014/main" id="{41B64605-1F7B-B74A-BE95-88E701A0AAEB}"/>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593146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65289"/>
            <a:ext cx="5305579"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2" name="Title 1">
            <a:extLst>
              <a:ext uri="{FF2B5EF4-FFF2-40B4-BE49-F238E27FC236}">
                <a16:creationId xmlns:a16="http://schemas.microsoft.com/office/drawing/2014/main" id="{5FCB6144-2726-4520-8393-B7B337E0F7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8036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a:extLst>
              <a:ext uri="{FF2B5EF4-FFF2-40B4-BE49-F238E27FC236}">
                <a16:creationId xmlns:a16="http://schemas.microsoft.com/office/drawing/2014/main" id="{D0250D39-3CD2-434D-B748-17EED0F3A2F1}"/>
              </a:ext>
            </a:extLst>
          </p:cNvPr>
          <p:cNvGrpSpPr>
            <a:grpSpLocks noChangeAspect="1"/>
          </p:cNvGrpSpPr>
          <p:nvPr/>
        </p:nvGrpSpPr>
        <p:grpSpPr>
          <a:xfrm>
            <a:off x="469900" y="457761"/>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E29F2EAE-0B0B-4311-B8C7-B92308FDB408}"/>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DD66D6FD-671C-4971-84E7-3F95D681AA91}"/>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A0D0BAEB-42C5-4909-8FAE-D062C5097925}"/>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a:extLst>
                <a:ext uri="{FF2B5EF4-FFF2-40B4-BE49-F238E27FC236}">
                  <a16:creationId xmlns:a16="http://schemas.microsoft.com/office/drawing/2014/main" id="{A442559A-2DAB-4A59-908E-A9F300335494}"/>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a:extLst>
                <a:ext uri="{FF2B5EF4-FFF2-40B4-BE49-F238E27FC236}">
                  <a16:creationId xmlns:a16="http://schemas.microsoft.com/office/drawing/2014/main" id="{3319EAFB-82E3-4AA5-8E76-BCBFD48519E1}"/>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10">
              <a:extLst>
                <a:ext uri="{FF2B5EF4-FFF2-40B4-BE49-F238E27FC236}">
                  <a16:creationId xmlns:a16="http://schemas.microsoft.com/office/drawing/2014/main" id="{1B86A800-7B43-42DC-8F55-2BE218DAA856}"/>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11">
              <a:extLst>
                <a:ext uri="{FF2B5EF4-FFF2-40B4-BE49-F238E27FC236}">
                  <a16:creationId xmlns:a16="http://schemas.microsoft.com/office/drawing/2014/main" id="{74D7DE78-318C-43DC-8425-6815074FDFF2}"/>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12">
              <a:extLst>
                <a:ext uri="{FF2B5EF4-FFF2-40B4-BE49-F238E27FC236}">
                  <a16:creationId xmlns:a16="http://schemas.microsoft.com/office/drawing/2014/main" id="{8B9FF502-04DE-4886-8EC5-F59E2DDA7638}"/>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3">
              <a:extLst>
                <a:ext uri="{FF2B5EF4-FFF2-40B4-BE49-F238E27FC236}">
                  <a16:creationId xmlns:a16="http://schemas.microsoft.com/office/drawing/2014/main" id="{AFD2C9A9-58B2-40D7-900D-9935E569C95F}"/>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4">
              <a:extLst>
                <a:ext uri="{FF2B5EF4-FFF2-40B4-BE49-F238E27FC236}">
                  <a16:creationId xmlns:a16="http://schemas.microsoft.com/office/drawing/2014/main" id="{FBFCAACE-51E1-460B-B814-DB6E1935A9AA}"/>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grpSp>
        <p:nvGrpSpPr>
          <p:cNvPr id="27" name="Group 26">
            <a:extLst>
              <a:ext uri="{FF2B5EF4-FFF2-40B4-BE49-F238E27FC236}">
                <a16:creationId xmlns:a16="http://schemas.microsoft.com/office/drawing/2014/main" id="{C35D988E-AB9B-4338-8B0B-A9D2FBBD359E}"/>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8" name="Oval 5">
              <a:extLst>
                <a:ext uri="{FF2B5EF4-FFF2-40B4-BE49-F238E27FC236}">
                  <a16:creationId xmlns:a16="http://schemas.microsoft.com/office/drawing/2014/main" id="{900D145D-F249-4360-A851-84590354DE01}"/>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6">
              <a:extLst>
                <a:ext uri="{FF2B5EF4-FFF2-40B4-BE49-F238E27FC236}">
                  <a16:creationId xmlns:a16="http://schemas.microsoft.com/office/drawing/2014/main" id="{DA91093B-1D7D-4E9C-80DD-053FD0C92826}"/>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4" name="Rectangle 7">
              <a:extLst>
                <a:ext uri="{FF2B5EF4-FFF2-40B4-BE49-F238E27FC236}">
                  <a16:creationId xmlns:a16="http://schemas.microsoft.com/office/drawing/2014/main" id="{D75F7421-C68D-4202-A0E2-B866717DDEF0}"/>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5" name="Freeform 8">
              <a:extLst>
                <a:ext uri="{FF2B5EF4-FFF2-40B4-BE49-F238E27FC236}">
                  <a16:creationId xmlns:a16="http://schemas.microsoft.com/office/drawing/2014/main" id="{6DE98E27-9E3D-4174-9895-EE41667C63A4}"/>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6" name="Rectangle 9">
              <a:extLst>
                <a:ext uri="{FF2B5EF4-FFF2-40B4-BE49-F238E27FC236}">
                  <a16:creationId xmlns:a16="http://schemas.microsoft.com/office/drawing/2014/main" id="{A400316F-9B75-46A7-B1DF-72DD3623FD16}"/>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7" name="Rectangle 10">
              <a:extLst>
                <a:ext uri="{FF2B5EF4-FFF2-40B4-BE49-F238E27FC236}">
                  <a16:creationId xmlns:a16="http://schemas.microsoft.com/office/drawing/2014/main" id="{80392710-6741-4A2A-B74E-E7E47B6F6C92}"/>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8" name="Freeform 11">
              <a:extLst>
                <a:ext uri="{FF2B5EF4-FFF2-40B4-BE49-F238E27FC236}">
                  <a16:creationId xmlns:a16="http://schemas.microsoft.com/office/drawing/2014/main" id="{7E5628F7-91B4-40CC-93AA-15FE7FE83E90}"/>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9" name="Freeform 12">
              <a:extLst>
                <a:ext uri="{FF2B5EF4-FFF2-40B4-BE49-F238E27FC236}">
                  <a16:creationId xmlns:a16="http://schemas.microsoft.com/office/drawing/2014/main" id="{705DD4AC-A5BB-439E-AD61-E7E5A2A004D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0" name="Freeform 13">
              <a:extLst>
                <a:ext uri="{FF2B5EF4-FFF2-40B4-BE49-F238E27FC236}">
                  <a16:creationId xmlns:a16="http://schemas.microsoft.com/office/drawing/2014/main" id="{B332C818-B977-4B0B-BF7A-3565E9B5BE51}"/>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1" name="Freeform 14">
              <a:extLst>
                <a:ext uri="{FF2B5EF4-FFF2-40B4-BE49-F238E27FC236}">
                  <a16:creationId xmlns:a16="http://schemas.microsoft.com/office/drawing/2014/main" id="{01AFB913-ABEF-4721-A184-6CE57CC2AA4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491561670"/>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341223" y="2125013"/>
            <a:ext cx="5349128" cy="3996000"/>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341223" y="1665288"/>
            <a:ext cx="5349128"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501650" y="6121014"/>
            <a:ext cx="11188700" cy="260737"/>
          </a:xfrm>
        </p:spPr>
        <p:txBody>
          <a:bodyPr>
            <a:noAutofit/>
          </a:bodyPr>
          <a:lstStyle>
            <a:lvl1pPr>
              <a:spcAft>
                <a:spcPts val="0"/>
              </a:spcAft>
              <a:defRPr sz="900"/>
            </a:lvl1pPr>
          </a:lstStyle>
          <a:p>
            <a:pPr lvl="0"/>
            <a:r>
              <a:rPr lang="en-US"/>
              <a:t>Click to edit Master text styles</a:t>
            </a:r>
          </a:p>
        </p:txBody>
      </p:sp>
      <p:sp>
        <p:nvSpPr>
          <p:cNvPr id="8" name="Text Placeholder 8">
            <a:extLst>
              <a:ext uri="{FF2B5EF4-FFF2-40B4-BE49-F238E27FC236}">
                <a16:creationId xmlns:a16="http://schemas.microsoft.com/office/drawing/2014/main" id="{E911C489-B226-49BC-B069-119CF8BC96EF}"/>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9" name="Title Placeholder 1">
            <a:extLst>
              <a:ext uri="{FF2B5EF4-FFF2-40B4-BE49-F238E27FC236}">
                <a16:creationId xmlns:a16="http://schemas.microsoft.com/office/drawing/2014/main" id="{F47218A4-44FE-4E96-A903-7AD44AF4E8DB}"/>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95341607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noAutofit/>
          </a:bodyPr>
          <a:lstStyle/>
          <a:p>
            <a:r>
              <a:rPr lang="en-US"/>
              <a:t>Click icon to add chart</a:t>
            </a:r>
            <a:endParaRPr lang="en-GB"/>
          </a:p>
        </p:txBody>
      </p:sp>
      <p:sp>
        <p:nvSpPr>
          <p:cNvPr id="6" name="Text Placeholder 5"/>
          <p:cNvSpPr>
            <a:spLocks noGrp="1"/>
          </p:cNvSpPr>
          <p:nvPr>
            <p:ph type="body" sz="quarter" idx="22"/>
          </p:nvPr>
        </p:nvSpPr>
        <p:spPr>
          <a:xfrm>
            <a:off x="6341222" y="1665288"/>
            <a:ext cx="5349129"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501650" y="2125013"/>
            <a:ext cx="5349240" cy="3996000"/>
          </a:xfrm>
        </p:spPr>
        <p:txBody>
          <a:bodyPr>
            <a:noAutofit/>
          </a:bodyPr>
          <a:lstStyle/>
          <a:p>
            <a:r>
              <a:rPr lang="en-US"/>
              <a:t>Click icon to add chart</a:t>
            </a:r>
            <a:endParaRPr lang="en-GB"/>
          </a:p>
        </p:txBody>
      </p:sp>
      <p:sp>
        <p:nvSpPr>
          <p:cNvPr id="12" name="Text Placeholder 5"/>
          <p:cNvSpPr>
            <a:spLocks noGrp="1"/>
          </p:cNvSpPr>
          <p:nvPr>
            <p:ph type="body" sz="quarter" idx="25"/>
          </p:nvPr>
        </p:nvSpPr>
        <p:spPr>
          <a:xfrm>
            <a:off x="501649" y="1665288"/>
            <a:ext cx="5349240" cy="420687"/>
          </a:xfrm>
        </p:spPr>
        <p:txBody>
          <a:bodyPr>
            <a:noAutofit/>
          </a:bodyPr>
          <a:lstStyle/>
          <a:p>
            <a:pPr lvl="0"/>
            <a:r>
              <a:rPr lang="en-US" noProof="0"/>
              <a:t>Click to edit Master text styles</a:t>
            </a:r>
          </a:p>
        </p:txBody>
      </p:sp>
      <p:sp>
        <p:nvSpPr>
          <p:cNvPr id="10" name="Text Placeholder 8">
            <a:extLst>
              <a:ext uri="{FF2B5EF4-FFF2-40B4-BE49-F238E27FC236}">
                <a16:creationId xmlns:a16="http://schemas.microsoft.com/office/drawing/2014/main" id="{5D528E1B-5BDF-48B1-B9CD-A31A99631297}"/>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6A696DA-71F5-44D5-B231-17F470D2F6A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05260727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501650" y="1665289"/>
            <a:ext cx="4431857" cy="4716463"/>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50349" y="1665289"/>
            <a:ext cx="6240000" cy="4716463"/>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5DCFBECF-F261-4066-B77C-A1FCF54AA07F}"/>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1" name="Title Placeholder 1">
            <a:extLst>
              <a:ext uri="{FF2B5EF4-FFF2-40B4-BE49-F238E27FC236}">
                <a16:creationId xmlns:a16="http://schemas.microsoft.com/office/drawing/2014/main" id="{6E9BEEDA-6F6F-4BD9-B1D8-9731D1B037A6}"/>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0148918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577882" y="1658680"/>
            <a:ext cx="4112468" cy="4723072"/>
          </a:xfrm>
          <a:prstGeom prst="rect">
            <a:avLst/>
          </a:prstGeom>
        </p:spPr>
        <p:txBody>
          <a:bodyPr>
            <a:noAutofit/>
          </a:bodyPr>
          <a:lstStyle>
            <a:lvl1pPr>
              <a:tabLst>
                <a:tab pos="5029200" algn="r"/>
              </a:tabLst>
              <a:defRPr sz="21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68009483-F3D1-4AD9-8031-CEB4620DB87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1" name="Title Placeholder 1">
            <a:extLst>
              <a:ext uri="{FF2B5EF4-FFF2-40B4-BE49-F238E27FC236}">
                <a16:creationId xmlns:a16="http://schemas.microsoft.com/office/drawing/2014/main" id="{51FE75E2-F986-4CD3-8A43-338DEE272CB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08113661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4000" y="2051999"/>
            <a:ext cx="3549549" cy="4069014"/>
          </a:xfrm>
          <a:prstGeom prst="rect">
            <a:avLst/>
          </a:prstGeom>
        </p:spPr>
        <p:txBody>
          <a:bodyPr>
            <a:noAutofit/>
          </a:bodyPr>
          <a:lstStyle/>
          <a:p>
            <a:r>
              <a:rPr lang="en-US" noProof="0"/>
              <a:t>Click icon to add chart</a:t>
            </a:r>
          </a:p>
        </p:txBody>
      </p:sp>
      <p:sp>
        <p:nvSpPr>
          <p:cNvPr id="18" name="Text Placeholder 8"/>
          <p:cNvSpPr>
            <a:spLocks noGrp="1"/>
          </p:cNvSpPr>
          <p:nvPr>
            <p:ph type="body" sz="quarter" idx="18"/>
          </p:nvPr>
        </p:nvSpPr>
        <p:spPr>
          <a:xfrm>
            <a:off x="501650" y="1659145"/>
            <a:ext cx="3549549" cy="392112"/>
          </a:xfrm>
        </p:spPr>
        <p:txBody>
          <a:bodyPr>
            <a:noAutofit/>
          </a:bodyPr>
          <a:lstStyle/>
          <a:p>
            <a:pPr lvl="0"/>
            <a:r>
              <a:rPr lang="en-US" noProof="0"/>
              <a:t>Click to edit Master text styles</a:t>
            </a:r>
          </a:p>
        </p:txBody>
      </p:sp>
      <p:sp>
        <p:nvSpPr>
          <p:cNvPr id="7" name="Chart Placeholder 3"/>
          <p:cNvSpPr>
            <a:spLocks noGrp="1"/>
          </p:cNvSpPr>
          <p:nvPr>
            <p:ph type="chart" sz="quarter" idx="19"/>
          </p:nvPr>
        </p:nvSpPr>
        <p:spPr>
          <a:xfrm>
            <a:off x="4322401" y="2051999"/>
            <a:ext cx="3549549" cy="4069014"/>
          </a:xfrm>
          <a:prstGeom prst="rect">
            <a:avLst/>
          </a:prstGeom>
        </p:spPr>
        <p:txBody>
          <a:bodyPr>
            <a:noAutofit/>
          </a:bodyPr>
          <a:lstStyle/>
          <a:p>
            <a:r>
              <a:rPr lang="en-US" noProof="0"/>
              <a:t>Click icon to add chart</a:t>
            </a:r>
          </a:p>
        </p:txBody>
      </p:sp>
      <p:sp>
        <p:nvSpPr>
          <p:cNvPr id="8" name="Text Placeholder 8"/>
          <p:cNvSpPr>
            <a:spLocks noGrp="1"/>
          </p:cNvSpPr>
          <p:nvPr>
            <p:ph type="body" sz="quarter" idx="20"/>
          </p:nvPr>
        </p:nvSpPr>
        <p:spPr>
          <a:xfrm>
            <a:off x="4321226" y="1659145"/>
            <a:ext cx="3549549" cy="392112"/>
          </a:xfrm>
        </p:spPr>
        <p:txBody>
          <a:bodyPr>
            <a:noAutofit/>
          </a:bodyPr>
          <a:lstStyle/>
          <a:p>
            <a:pPr lvl="0"/>
            <a:r>
              <a:rPr lang="en-US" noProof="0"/>
              <a:t>Click to edit Master text styles</a:t>
            </a:r>
          </a:p>
        </p:txBody>
      </p:sp>
      <p:sp>
        <p:nvSpPr>
          <p:cNvPr id="9" name="Chart Placeholder 3"/>
          <p:cNvSpPr>
            <a:spLocks noGrp="1"/>
          </p:cNvSpPr>
          <p:nvPr>
            <p:ph type="chart" sz="quarter" idx="21"/>
          </p:nvPr>
        </p:nvSpPr>
        <p:spPr>
          <a:xfrm>
            <a:off x="8140801" y="2051999"/>
            <a:ext cx="3549549" cy="4069014"/>
          </a:xfrm>
          <a:prstGeom prst="rect">
            <a:avLst/>
          </a:prstGeom>
        </p:spPr>
        <p:txBody>
          <a:bodyPr>
            <a:noAutofit/>
          </a:bodyPr>
          <a:lstStyle/>
          <a:p>
            <a:r>
              <a:rPr lang="en-US" noProof="0"/>
              <a:t>Click icon to add chart</a:t>
            </a:r>
          </a:p>
        </p:txBody>
      </p:sp>
      <p:sp>
        <p:nvSpPr>
          <p:cNvPr id="10" name="Text Placeholder 8"/>
          <p:cNvSpPr>
            <a:spLocks noGrp="1"/>
          </p:cNvSpPr>
          <p:nvPr>
            <p:ph type="body" sz="quarter" idx="22"/>
          </p:nvPr>
        </p:nvSpPr>
        <p:spPr>
          <a:xfrm>
            <a:off x="8140801" y="1659145"/>
            <a:ext cx="3549549" cy="398256"/>
          </a:xfrm>
        </p:spPr>
        <p:txBody>
          <a:bodyPr>
            <a:noAutofit/>
          </a:bodyPr>
          <a:lstStyle/>
          <a:p>
            <a:pPr lvl="0"/>
            <a:r>
              <a:rPr lang="en-US" noProof="0"/>
              <a:t>Click to edit Master text styles</a:t>
            </a:r>
          </a:p>
        </p:txBody>
      </p:sp>
      <p:sp>
        <p:nvSpPr>
          <p:cNvPr id="12"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noProof="0"/>
              <a:t>Click to edit Master text styles</a:t>
            </a:r>
          </a:p>
        </p:txBody>
      </p:sp>
      <p:sp>
        <p:nvSpPr>
          <p:cNvPr id="11" name="Text Placeholder 8">
            <a:extLst>
              <a:ext uri="{FF2B5EF4-FFF2-40B4-BE49-F238E27FC236}">
                <a16:creationId xmlns:a16="http://schemas.microsoft.com/office/drawing/2014/main" id="{F3BAE7D4-2DCE-493F-8804-6735FFDC6D71}"/>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3" name="Title Placeholder 1">
            <a:extLst>
              <a:ext uri="{FF2B5EF4-FFF2-40B4-BE49-F238E27FC236}">
                <a16:creationId xmlns:a16="http://schemas.microsoft.com/office/drawing/2014/main" id="{0AA8666D-884E-4CE4-A16C-E06A6E0BAE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1895692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501649" y="1674086"/>
            <a:ext cx="2712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27216" y="1674086"/>
            <a:ext cx="2712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52783" y="1674086"/>
            <a:ext cx="2712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8978351" y="1674086"/>
            <a:ext cx="2712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501650" y="3124200"/>
            <a:ext cx="2720468" cy="3257548"/>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49963" y="3120551"/>
            <a:ext cx="2712000" cy="3261199"/>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0"/>
            <a:ext cx="2712000" cy="3257549"/>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8993169" y="3108508"/>
            <a:ext cx="2697183" cy="3273240"/>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a:extLst>
              <a:ext uri="{FF2B5EF4-FFF2-40B4-BE49-F238E27FC236}">
                <a16:creationId xmlns:a16="http://schemas.microsoft.com/office/drawing/2014/main" id="{CB36819A-C0CE-4CC8-96BE-D57C8135F44C}"/>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7" name="Title Placeholder 1">
            <a:extLst>
              <a:ext uri="{FF2B5EF4-FFF2-40B4-BE49-F238E27FC236}">
                <a16:creationId xmlns:a16="http://schemas.microsoft.com/office/drawing/2014/main" id="{A14F8B0D-4D62-4988-B307-1BB6BBEEC11C}"/>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558410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4" name="Rectangle 3"/>
          <p:cNvSpPr/>
          <p:nvPr/>
        </p:nvSpPr>
        <p:spPr>
          <a:xfrm>
            <a:off x="504000" y="1672337"/>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5" name="Rectangle 4"/>
          <p:cNvSpPr/>
          <p:nvPr/>
        </p:nvSpPr>
        <p:spPr>
          <a:xfrm>
            <a:off x="6224085" y="1665377"/>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6" name="Rectangle 5"/>
          <p:cNvSpPr/>
          <p:nvPr/>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7" name="Rectangle 6"/>
          <p:cNvSpPr/>
          <p:nvPr/>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8" name="Picture Placeholder 11"/>
          <p:cNvSpPr>
            <a:spLocks noGrp="1"/>
          </p:cNvSpPr>
          <p:nvPr>
            <p:ph type="pic" sz="quarter" idx="25"/>
          </p:nvPr>
        </p:nvSpPr>
        <p:spPr>
          <a:xfrm>
            <a:off x="504000" y="1845377"/>
            <a:ext cx="1968000" cy="1476000"/>
          </a:xfrm>
        </p:spPr>
        <p:txBody>
          <a:bodyPr/>
          <a:lstStyle>
            <a:lvl1pPr algn="ctr">
              <a:defRPr/>
            </a:lvl1pPr>
          </a:lstStyle>
          <a:p>
            <a:r>
              <a:rPr lang="en-US"/>
              <a:t>Click icon to add picture</a:t>
            </a:r>
            <a:endParaRPr lang="en-GB"/>
          </a:p>
        </p:txBody>
      </p:sp>
      <p:sp>
        <p:nvSpPr>
          <p:cNvPr id="9" name="Picture Placeholder 11"/>
          <p:cNvSpPr>
            <a:spLocks noGrp="1"/>
          </p:cNvSpPr>
          <p:nvPr>
            <p:ph type="pic" sz="quarter" idx="27"/>
          </p:nvPr>
        </p:nvSpPr>
        <p:spPr>
          <a:xfrm>
            <a:off x="6224085" y="1845377"/>
            <a:ext cx="1968000" cy="1476000"/>
          </a:xfrm>
        </p:spPr>
        <p:txBody>
          <a:bodyPr/>
          <a:lstStyle>
            <a:lvl1pPr algn="ctr">
              <a:defRPr/>
            </a:lvl1pPr>
          </a:lstStyle>
          <a:p>
            <a:r>
              <a:rPr lang="en-US"/>
              <a:t>Click icon to add picture</a:t>
            </a:r>
            <a:endParaRPr lang="en-GB"/>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a:t>Click icon to add picture</a:t>
            </a:r>
            <a:endParaRPr lang="en-GB"/>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a:t>Click icon to add picture</a:t>
            </a:r>
            <a:endParaRPr lang="en-GB"/>
          </a:p>
        </p:txBody>
      </p:sp>
      <p:sp>
        <p:nvSpPr>
          <p:cNvPr id="13" name="Text Placeholder 12"/>
          <p:cNvSpPr>
            <a:spLocks noGrp="1"/>
          </p:cNvSpPr>
          <p:nvPr>
            <p:ph type="body" sz="quarter" idx="32"/>
          </p:nvPr>
        </p:nvSpPr>
        <p:spPr>
          <a:xfrm>
            <a:off x="2683483" y="1845377"/>
            <a:ext cx="3288000"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396560" y="1845377"/>
            <a:ext cx="3302592"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83483" y="4256213"/>
            <a:ext cx="3288000"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396560" y="4256213"/>
            <a:ext cx="3302592"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8" name="Rectangle 17">
            <a:extLst>
              <a:ext uri="{FF2B5EF4-FFF2-40B4-BE49-F238E27FC236}">
                <a16:creationId xmlns:a16="http://schemas.microsoft.com/office/drawing/2014/main" id="{12753468-486C-4E44-B97B-3442F4990D23}"/>
              </a:ext>
            </a:extLst>
          </p:cNvPr>
          <p:cNvSpPr/>
          <p:nvPr/>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9" name="Rectangle 18">
            <a:extLst>
              <a:ext uri="{FF2B5EF4-FFF2-40B4-BE49-F238E27FC236}">
                <a16:creationId xmlns:a16="http://schemas.microsoft.com/office/drawing/2014/main" id="{B44C2095-0900-4569-A109-645CF4777A8D}"/>
              </a:ext>
            </a:extLst>
          </p:cNvPr>
          <p:cNvSpPr/>
          <p:nvPr/>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0" name="Rectangle 19">
            <a:extLst>
              <a:ext uri="{FF2B5EF4-FFF2-40B4-BE49-F238E27FC236}">
                <a16:creationId xmlns:a16="http://schemas.microsoft.com/office/drawing/2014/main" id="{448A3CDF-F5A1-44AC-9648-5A3D0461AB03}"/>
              </a:ext>
            </a:extLst>
          </p:cNvPr>
          <p:cNvSpPr/>
          <p:nvPr/>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1" name="Rectangle 20">
            <a:extLst>
              <a:ext uri="{FF2B5EF4-FFF2-40B4-BE49-F238E27FC236}">
                <a16:creationId xmlns:a16="http://schemas.microsoft.com/office/drawing/2014/main" id="{D8A9EEEA-4AE4-43FE-9262-BC961D83A4C2}"/>
              </a:ext>
            </a:extLst>
          </p:cNvPr>
          <p:cNvSpPr/>
          <p:nvPr/>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2" name="Text Placeholder 8">
            <a:extLst>
              <a:ext uri="{FF2B5EF4-FFF2-40B4-BE49-F238E27FC236}">
                <a16:creationId xmlns:a16="http://schemas.microsoft.com/office/drawing/2014/main" id="{E14920E0-BAB9-44E6-A33A-5F4B6E751C0E}"/>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23" name="Title Placeholder 1">
            <a:extLst>
              <a:ext uri="{FF2B5EF4-FFF2-40B4-BE49-F238E27FC236}">
                <a16:creationId xmlns:a16="http://schemas.microsoft.com/office/drawing/2014/main" id="{B186F496-8F3D-4D1B-850D-31517B35E6F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24" name="Rectangle 23">
            <a:extLst>
              <a:ext uri="{FF2B5EF4-FFF2-40B4-BE49-F238E27FC236}">
                <a16:creationId xmlns:a16="http://schemas.microsoft.com/office/drawing/2014/main" id="{650DA35B-33FF-43EA-B25A-C41FAE3895FE}"/>
              </a:ext>
            </a:extLst>
          </p:cNvPr>
          <p:cNvSpPr/>
          <p:nvPr/>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5" name="Rectangle 24">
            <a:extLst>
              <a:ext uri="{FF2B5EF4-FFF2-40B4-BE49-F238E27FC236}">
                <a16:creationId xmlns:a16="http://schemas.microsoft.com/office/drawing/2014/main" id="{FFDB6557-D6FD-466B-8D3E-3CA708F12E73}"/>
              </a:ext>
            </a:extLst>
          </p:cNvPr>
          <p:cNvSpPr/>
          <p:nvPr/>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6" name="Rectangle 25">
            <a:extLst>
              <a:ext uri="{FF2B5EF4-FFF2-40B4-BE49-F238E27FC236}">
                <a16:creationId xmlns:a16="http://schemas.microsoft.com/office/drawing/2014/main" id="{BFB24D0F-7771-4CE5-8960-0A3E81C0F642}"/>
              </a:ext>
            </a:extLst>
          </p:cNvPr>
          <p:cNvSpPr/>
          <p:nvPr/>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7" name="Rectangle 26">
            <a:extLst>
              <a:ext uri="{FF2B5EF4-FFF2-40B4-BE49-F238E27FC236}">
                <a16:creationId xmlns:a16="http://schemas.microsoft.com/office/drawing/2014/main" id="{477787FC-D28B-408A-8718-323CBB5A4885}"/>
              </a:ext>
            </a:extLst>
          </p:cNvPr>
          <p:cNvSpPr/>
          <p:nvPr/>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8" name="Rectangle 27">
            <a:extLst>
              <a:ext uri="{FF2B5EF4-FFF2-40B4-BE49-F238E27FC236}">
                <a16:creationId xmlns:a16="http://schemas.microsoft.com/office/drawing/2014/main" id="{5843AFDC-68A4-4D09-8F2E-8F5868A21405}"/>
              </a:ext>
            </a:extLst>
          </p:cNvPr>
          <p:cNvSpPr/>
          <p:nvPr userDrawn="1"/>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9" name="Rectangle 28">
            <a:extLst>
              <a:ext uri="{FF2B5EF4-FFF2-40B4-BE49-F238E27FC236}">
                <a16:creationId xmlns:a16="http://schemas.microsoft.com/office/drawing/2014/main" id="{71E9E8D4-00A2-44E2-A14B-6AEA5102B278}"/>
              </a:ext>
            </a:extLst>
          </p:cNvPr>
          <p:cNvSpPr/>
          <p:nvPr userDrawn="1"/>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30" name="Rectangle 29">
            <a:extLst>
              <a:ext uri="{FF2B5EF4-FFF2-40B4-BE49-F238E27FC236}">
                <a16:creationId xmlns:a16="http://schemas.microsoft.com/office/drawing/2014/main" id="{EEFD725F-23DE-4826-A867-5F9CE983F8F2}"/>
              </a:ext>
            </a:extLst>
          </p:cNvPr>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31" name="Rectangle 30">
            <a:extLst>
              <a:ext uri="{FF2B5EF4-FFF2-40B4-BE49-F238E27FC236}">
                <a16:creationId xmlns:a16="http://schemas.microsoft.com/office/drawing/2014/main" id="{DAC698B6-FF29-48D7-A20E-957F651B531E}"/>
              </a:ext>
            </a:extLst>
          </p:cNvPr>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Tree>
    <p:extLst>
      <p:ext uri="{BB962C8B-B14F-4D97-AF65-F5344CB8AC3E}">
        <p14:creationId xmlns:p14="http://schemas.microsoft.com/office/powerpoint/2010/main" val="390241289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1287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44156"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6" name="Picture Placeholder 29"/>
          <p:cNvSpPr>
            <a:spLocks noGrp="1"/>
          </p:cNvSpPr>
          <p:nvPr>
            <p:ph type="pic" sz="quarter" idx="19" hasCustomPrompt="1"/>
          </p:nvPr>
        </p:nvSpPr>
        <p:spPr>
          <a:xfrm>
            <a:off x="4769491" y="1857892"/>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46190" y="1857892"/>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10" name="Rectangle 9">
            <a:extLst>
              <a:ext uri="{FF2B5EF4-FFF2-40B4-BE49-F238E27FC236}">
                <a16:creationId xmlns:a16="http://schemas.microsoft.com/office/drawing/2014/main" id="{283703CC-2625-4A3C-9057-35BB359C858C}"/>
              </a:ext>
            </a:extLst>
          </p:cNvPr>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1" name="Rectangle 10">
            <a:extLst>
              <a:ext uri="{FF2B5EF4-FFF2-40B4-BE49-F238E27FC236}">
                <a16:creationId xmlns:a16="http://schemas.microsoft.com/office/drawing/2014/main" id="{6497003E-0D5A-4199-A9D0-BFB3CBF4A0D4}"/>
              </a:ext>
            </a:extLst>
          </p:cNvPr>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2" name="Text Placeholder 8">
            <a:extLst>
              <a:ext uri="{FF2B5EF4-FFF2-40B4-BE49-F238E27FC236}">
                <a16:creationId xmlns:a16="http://schemas.microsoft.com/office/drawing/2014/main" id="{4074C3BE-314B-470C-927B-DBC4A457D92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3" name="Title Placeholder 1">
            <a:extLst>
              <a:ext uri="{FF2B5EF4-FFF2-40B4-BE49-F238E27FC236}">
                <a16:creationId xmlns:a16="http://schemas.microsoft.com/office/drawing/2014/main" id="{E8EE9A28-CEAF-410C-B504-E930E2347F5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14" name="Rectangle 13">
            <a:extLst>
              <a:ext uri="{FF2B5EF4-FFF2-40B4-BE49-F238E27FC236}">
                <a16:creationId xmlns:a16="http://schemas.microsoft.com/office/drawing/2014/main" id="{031FFC15-3C97-48B0-861A-657AC081F266}"/>
              </a:ext>
            </a:extLst>
          </p:cNvPr>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5" name="Rectangle 14">
            <a:extLst>
              <a:ext uri="{FF2B5EF4-FFF2-40B4-BE49-F238E27FC236}">
                <a16:creationId xmlns:a16="http://schemas.microsoft.com/office/drawing/2014/main" id="{A5725472-BC96-48FD-96B0-C09B68923B28}"/>
              </a:ext>
            </a:extLst>
          </p:cNvPr>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6" name="Rectangle 15">
            <a:extLst>
              <a:ext uri="{FF2B5EF4-FFF2-40B4-BE49-F238E27FC236}">
                <a16:creationId xmlns:a16="http://schemas.microsoft.com/office/drawing/2014/main" id="{875FA341-4A36-4ACA-8A69-078973CB3576}"/>
              </a:ext>
            </a:extLst>
          </p:cNvPr>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7" name="Rectangle 16">
            <a:extLst>
              <a:ext uri="{FF2B5EF4-FFF2-40B4-BE49-F238E27FC236}">
                <a16:creationId xmlns:a16="http://schemas.microsoft.com/office/drawing/2014/main" id="{1A340598-BE63-4AF2-A3A7-B484B6E166D5}"/>
              </a:ext>
            </a:extLst>
          </p:cNvPr>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Tree>
    <p:extLst>
      <p:ext uri="{BB962C8B-B14F-4D97-AF65-F5344CB8AC3E}">
        <p14:creationId xmlns:p14="http://schemas.microsoft.com/office/powerpoint/2010/main" val="2043361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7" name="Picture Placeholder 29"/>
          <p:cNvSpPr>
            <a:spLocks noGrp="1"/>
          </p:cNvSpPr>
          <p:nvPr>
            <p:ph type="pic" sz="quarter" idx="20" hasCustomPrompt="1"/>
          </p:nvPr>
        </p:nvSpPr>
        <p:spPr>
          <a:xfrm>
            <a:off x="10456702" y="1857892"/>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2" name="Rectangle 11"/>
          <p:cNvSpPr/>
          <p:nvPr/>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3" name="Rectangle 12"/>
          <p:cNvSpPr/>
          <p:nvPr/>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4" name="Picture Placeholder 29"/>
          <p:cNvSpPr>
            <a:spLocks noGrp="1"/>
          </p:cNvSpPr>
          <p:nvPr>
            <p:ph type="pic" sz="quarter" idx="24" hasCustomPrompt="1"/>
          </p:nvPr>
        </p:nvSpPr>
        <p:spPr>
          <a:xfrm>
            <a:off x="4754494" y="4249682"/>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5" name="Picture Placeholder 29"/>
          <p:cNvSpPr>
            <a:spLocks noGrp="1"/>
          </p:cNvSpPr>
          <p:nvPr>
            <p:ph type="pic" sz="quarter" idx="25" hasCustomPrompt="1"/>
          </p:nvPr>
        </p:nvSpPr>
        <p:spPr>
          <a:xfrm>
            <a:off x="10454993" y="4249682"/>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7" name="Picture Placeholder 29"/>
          <p:cNvSpPr>
            <a:spLocks noGrp="1"/>
          </p:cNvSpPr>
          <p:nvPr>
            <p:ph type="pic" sz="quarter" idx="19" hasCustomPrompt="1"/>
          </p:nvPr>
        </p:nvSpPr>
        <p:spPr>
          <a:xfrm>
            <a:off x="4769491" y="1857892"/>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8" name="Rectangle 17">
            <a:extLst>
              <a:ext uri="{FF2B5EF4-FFF2-40B4-BE49-F238E27FC236}">
                <a16:creationId xmlns:a16="http://schemas.microsoft.com/office/drawing/2014/main" id="{A32462FA-7D20-4E6B-9335-5F0CC56925D0}"/>
              </a:ext>
            </a:extLst>
          </p:cNvPr>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9" name="Rectangle 18">
            <a:extLst>
              <a:ext uri="{FF2B5EF4-FFF2-40B4-BE49-F238E27FC236}">
                <a16:creationId xmlns:a16="http://schemas.microsoft.com/office/drawing/2014/main" id="{E5AF616D-3F67-4FD6-BC16-ABC13A0ACA22}"/>
              </a:ext>
            </a:extLst>
          </p:cNvPr>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0" name="Rectangle 19">
            <a:extLst>
              <a:ext uri="{FF2B5EF4-FFF2-40B4-BE49-F238E27FC236}">
                <a16:creationId xmlns:a16="http://schemas.microsoft.com/office/drawing/2014/main" id="{01986DCA-1B97-4EC9-A852-97E5340E26DC}"/>
              </a:ext>
            </a:extLst>
          </p:cNvPr>
          <p:cNvSpPr/>
          <p:nvPr/>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1" name="Rectangle 20">
            <a:extLst>
              <a:ext uri="{FF2B5EF4-FFF2-40B4-BE49-F238E27FC236}">
                <a16:creationId xmlns:a16="http://schemas.microsoft.com/office/drawing/2014/main" id="{421E9D44-54F1-4CE7-8FDF-78DC08D29E3F}"/>
              </a:ext>
            </a:extLst>
          </p:cNvPr>
          <p:cNvSpPr/>
          <p:nvPr/>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2" name="Text Placeholder 8">
            <a:extLst>
              <a:ext uri="{FF2B5EF4-FFF2-40B4-BE49-F238E27FC236}">
                <a16:creationId xmlns:a16="http://schemas.microsoft.com/office/drawing/2014/main" id="{3CAAD7DA-8C87-4BD9-82C1-81D09B5A7A7B}"/>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23" name="Title Placeholder 1">
            <a:extLst>
              <a:ext uri="{FF2B5EF4-FFF2-40B4-BE49-F238E27FC236}">
                <a16:creationId xmlns:a16="http://schemas.microsoft.com/office/drawing/2014/main" id="{9957D34C-FCB8-47FD-97FA-BF6A4F7FEC37}"/>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24" name="Text Placeholder 8">
            <a:extLst>
              <a:ext uri="{FF2B5EF4-FFF2-40B4-BE49-F238E27FC236}">
                <a16:creationId xmlns:a16="http://schemas.microsoft.com/office/drawing/2014/main" id="{DE12908D-2FA0-48AB-B2FF-08FF43357198}"/>
              </a:ext>
            </a:extLst>
          </p:cNvPr>
          <p:cNvSpPr>
            <a:spLocks noGrp="1"/>
          </p:cNvSpPr>
          <p:nvPr>
            <p:ph type="body" sz="quarter" idx="17"/>
          </p:nvPr>
        </p:nvSpPr>
        <p:spPr>
          <a:xfrm>
            <a:off x="51287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Text Placeholder 8">
            <a:extLst>
              <a:ext uri="{FF2B5EF4-FFF2-40B4-BE49-F238E27FC236}">
                <a16:creationId xmlns:a16="http://schemas.microsoft.com/office/drawing/2014/main" id="{8DB1A9EF-276C-4FE9-B33D-E2267D9DB46B}"/>
              </a:ext>
            </a:extLst>
          </p:cNvPr>
          <p:cNvSpPr>
            <a:spLocks noGrp="1"/>
          </p:cNvSpPr>
          <p:nvPr>
            <p:ph type="body" sz="quarter" idx="26"/>
          </p:nvPr>
        </p:nvSpPr>
        <p:spPr>
          <a:xfrm>
            <a:off x="624619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Text Placeholder 8">
            <a:extLst>
              <a:ext uri="{FF2B5EF4-FFF2-40B4-BE49-F238E27FC236}">
                <a16:creationId xmlns:a16="http://schemas.microsoft.com/office/drawing/2014/main" id="{C2A7C1E0-8314-4B78-902A-0828B984B279}"/>
              </a:ext>
            </a:extLst>
          </p:cNvPr>
          <p:cNvSpPr>
            <a:spLocks noGrp="1"/>
          </p:cNvSpPr>
          <p:nvPr>
            <p:ph type="body" sz="quarter" idx="27"/>
          </p:nvPr>
        </p:nvSpPr>
        <p:spPr>
          <a:xfrm>
            <a:off x="537297" y="4249681"/>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8">
            <a:extLst>
              <a:ext uri="{FF2B5EF4-FFF2-40B4-BE49-F238E27FC236}">
                <a16:creationId xmlns:a16="http://schemas.microsoft.com/office/drawing/2014/main" id="{9057B8DE-1E5B-4E78-8FC1-456B14A880F7}"/>
              </a:ext>
            </a:extLst>
          </p:cNvPr>
          <p:cNvSpPr>
            <a:spLocks noGrp="1"/>
          </p:cNvSpPr>
          <p:nvPr>
            <p:ph type="body" sz="quarter" idx="28"/>
          </p:nvPr>
        </p:nvSpPr>
        <p:spPr>
          <a:xfrm>
            <a:off x="6246194" y="4249681"/>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2876540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4" name="Rectangle 3"/>
          <p:cNvSpPr/>
          <p:nvPr/>
        </p:nvSpPr>
        <p:spPr>
          <a:xfrm>
            <a:off x="4320000" y="1705968"/>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5" name="Rectangle 4"/>
          <p:cNvSpPr/>
          <p:nvPr/>
        </p:nvSpPr>
        <p:spPr>
          <a:xfrm>
            <a:off x="504000" y="1700214"/>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6" name="Rectangle 5"/>
          <p:cNvSpPr/>
          <p:nvPr/>
        </p:nvSpPr>
        <p:spPr>
          <a:xfrm>
            <a:off x="8115300" y="1705968"/>
            <a:ext cx="358385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1" name="Rectangle 10">
            <a:extLst>
              <a:ext uri="{FF2B5EF4-FFF2-40B4-BE49-F238E27FC236}">
                <a16:creationId xmlns:a16="http://schemas.microsoft.com/office/drawing/2014/main" id="{BCD5B122-EABE-4ECA-819A-54D0AA2130F9}"/>
              </a:ext>
            </a:extLst>
          </p:cNvPr>
          <p:cNvSpPr/>
          <p:nvPr/>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2" name="Rectangle 11">
            <a:extLst>
              <a:ext uri="{FF2B5EF4-FFF2-40B4-BE49-F238E27FC236}">
                <a16:creationId xmlns:a16="http://schemas.microsoft.com/office/drawing/2014/main" id="{3FF78E2E-2B9E-4E32-8A54-BC55293CD3C9}"/>
              </a:ext>
            </a:extLst>
          </p:cNvPr>
          <p:cNvSpPr/>
          <p:nvPr/>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3" name="Rectangle 12">
            <a:extLst>
              <a:ext uri="{FF2B5EF4-FFF2-40B4-BE49-F238E27FC236}">
                <a16:creationId xmlns:a16="http://schemas.microsoft.com/office/drawing/2014/main" id="{6B0F314D-E019-4AD3-B954-818463FF0B9D}"/>
              </a:ext>
            </a:extLst>
          </p:cNvPr>
          <p:cNvSpPr/>
          <p:nvPr/>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6" name="Text Placeholder 8">
            <a:extLst>
              <a:ext uri="{FF2B5EF4-FFF2-40B4-BE49-F238E27FC236}">
                <a16:creationId xmlns:a16="http://schemas.microsoft.com/office/drawing/2014/main" id="{E69DF469-1C05-4DC1-B6C9-2712D9E1B834}"/>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7" name="Title Placeholder 1">
            <a:extLst>
              <a:ext uri="{FF2B5EF4-FFF2-40B4-BE49-F238E27FC236}">
                <a16:creationId xmlns:a16="http://schemas.microsoft.com/office/drawing/2014/main" id="{77DBFC5B-8E23-48FC-97C3-38FCFE62536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14" name="Text Placeholder 8">
            <a:extLst>
              <a:ext uri="{FF2B5EF4-FFF2-40B4-BE49-F238E27FC236}">
                <a16:creationId xmlns:a16="http://schemas.microsoft.com/office/drawing/2014/main" id="{F739EC70-7463-4AC3-840B-4FCA6DF39734}"/>
              </a:ext>
            </a:extLst>
          </p:cNvPr>
          <p:cNvSpPr>
            <a:spLocks noGrp="1"/>
          </p:cNvSpPr>
          <p:nvPr>
            <p:ph type="body" sz="quarter" idx="22"/>
          </p:nvPr>
        </p:nvSpPr>
        <p:spPr>
          <a:xfrm>
            <a:off x="512874" y="1857891"/>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A85F1297-532C-478B-8C8C-A7A406ADF2C4}"/>
              </a:ext>
            </a:extLst>
          </p:cNvPr>
          <p:cNvSpPr>
            <a:spLocks noGrp="1"/>
          </p:cNvSpPr>
          <p:nvPr>
            <p:ph type="body" sz="quarter" idx="23"/>
          </p:nvPr>
        </p:nvSpPr>
        <p:spPr>
          <a:xfrm>
            <a:off x="4325938" y="1861481"/>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8">
            <a:extLst>
              <a:ext uri="{FF2B5EF4-FFF2-40B4-BE49-F238E27FC236}">
                <a16:creationId xmlns:a16="http://schemas.microsoft.com/office/drawing/2014/main" id="{72E6BFE1-0779-4417-985A-E1020673A1FF}"/>
              </a:ext>
            </a:extLst>
          </p:cNvPr>
          <p:cNvSpPr>
            <a:spLocks noGrp="1"/>
          </p:cNvSpPr>
          <p:nvPr>
            <p:ph type="body" sz="quarter" idx="24"/>
          </p:nvPr>
        </p:nvSpPr>
        <p:spPr>
          <a:xfrm>
            <a:off x="8148737" y="1857890"/>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5287170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grpSp>
        <p:nvGrpSpPr>
          <p:cNvPr id="30" name="Group 29">
            <a:extLst>
              <a:ext uri="{FF2B5EF4-FFF2-40B4-BE49-F238E27FC236}">
                <a16:creationId xmlns:a16="http://schemas.microsoft.com/office/drawing/2014/main" id="{55EEA3F2-C909-4275-956A-5518D341D424}"/>
              </a:ext>
            </a:extLst>
          </p:cNvPr>
          <p:cNvGrpSpPr>
            <a:grpSpLocks noChangeAspect="1"/>
          </p:cNvGrpSpPr>
          <p:nvPr/>
        </p:nvGrpSpPr>
        <p:grpSpPr>
          <a:xfrm>
            <a:off x="475325" y="4572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619F8D2D-E0FF-4267-BB4C-23E0F19AA0F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0BDA8F6-D1EC-4590-8515-7F2E0D9EE11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8E570DBD-3EC7-4EE8-886A-A6498BEC37F4}"/>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B1656288-29CD-4B95-A46B-7B8DA786095F}"/>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C3894AF9-2B03-4231-9AEA-EC49F5E194E0}"/>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F1C43784-6F73-4D9F-8497-B40FDBB854E4}"/>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E031C0BD-B701-4255-B53D-1A0FB806633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1F07466D-8C2C-4286-9984-9193301353E7}"/>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F2700776-9B5A-4A2C-BA8E-E8C5B03A090F}"/>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2" name="Freeform 14">
              <a:extLst>
                <a:ext uri="{FF2B5EF4-FFF2-40B4-BE49-F238E27FC236}">
                  <a16:creationId xmlns:a16="http://schemas.microsoft.com/office/drawing/2014/main" id="{1D768AB6-AEBA-4689-BCE3-70447F634D0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400527487"/>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501651" y="1674087"/>
            <a:ext cx="3695700" cy="1971675"/>
          </a:xfrm>
        </p:spPr>
        <p:txBody>
          <a:bodyPr/>
          <a:lstStyle/>
          <a:p>
            <a:r>
              <a:rPr lang="en-US" noProof="0"/>
              <a:t>Click icon to add picture</a:t>
            </a:r>
          </a:p>
        </p:txBody>
      </p:sp>
      <p:sp>
        <p:nvSpPr>
          <p:cNvPr id="5" name="Picture Placeholder 7"/>
          <p:cNvSpPr>
            <a:spLocks noGrp="1"/>
          </p:cNvSpPr>
          <p:nvPr>
            <p:ph type="pic" sz="quarter" idx="14"/>
          </p:nvPr>
        </p:nvSpPr>
        <p:spPr>
          <a:xfrm>
            <a:off x="8006398" y="1674087"/>
            <a:ext cx="3683953" cy="1971675"/>
          </a:xfrm>
        </p:spPr>
        <p:txBody>
          <a:bodyPr/>
          <a:lstStyle/>
          <a:p>
            <a:r>
              <a:rPr lang="en-US" noProof="0"/>
              <a:t>Click icon to add picture</a:t>
            </a:r>
          </a:p>
        </p:txBody>
      </p:sp>
      <p:sp>
        <p:nvSpPr>
          <p:cNvPr id="6" name="Picture Placeholder 7"/>
          <p:cNvSpPr>
            <a:spLocks noGrp="1"/>
          </p:cNvSpPr>
          <p:nvPr>
            <p:ph type="pic" sz="quarter" idx="15"/>
          </p:nvPr>
        </p:nvSpPr>
        <p:spPr>
          <a:xfrm>
            <a:off x="4273075" y="1674087"/>
            <a:ext cx="3657600" cy="1971675"/>
          </a:xfrm>
        </p:spPr>
        <p:txBody>
          <a:bodyPr/>
          <a:lstStyle/>
          <a:p>
            <a:r>
              <a:rPr lang="en-US" noProof="0"/>
              <a:t>Click icon to add picture</a:t>
            </a:r>
          </a:p>
        </p:txBody>
      </p:sp>
      <p:sp>
        <p:nvSpPr>
          <p:cNvPr id="9" name="Text Placeholder 18"/>
          <p:cNvSpPr>
            <a:spLocks noGrp="1"/>
          </p:cNvSpPr>
          <p:nvPr>
            <p:ph idx="1"/>
          </p:nvPr>
        </p:nvSpPr>
        <p:spPr>
          <a:xfrm>
            <a:off x="501651" y="3832225"/>
            <a:ext cx="3683949"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p:nvPr>
        </p:nvSpPr>
        <p:spPr>
          <a:xfrm>
            <a:off x="4267200" y="3832225"/>
            <a:ext cx="3657600"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p:nvPr>
        </p:nvSpPr>
        <p:spPr>
          <a:xfrm>
            <a:off x="8006398" y="3832225"/>
            <a:ext cx="3683953"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9F15AF63-D425-4D3F-B484-4B7A0F329F9A}"/>
              </a:ext>
            </a:extLst>
          </p:cNvPr>
          <p:cNvSpPr>
            <a:spLocks noGrp="1"/>
          </p:cNvSpPr>
          <p:nvPr>
            <p:ph type="body" sz="quarter" idx="18"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2" name="Title Placeholder 1">
            <a:extLst>
              <a:ext uri="{FF2B5EF4-FFF2-40B4-BE49-F238E27FC236}">
                <a16:creationId xmlns:a16="http://schemas.microsoft.com/office/drawing/2014/main" id="{F7002A92-1CF7-42F5-B761-7DB3C2CF11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6636551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504000"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096836"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68279"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32557"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43B6715C-C932-49B3-880D-8C5710C8F99B}"/>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0" name="Title Placeholder 1">
            <a:extLst>
              <a:ext uri="{FF2B5EF4-FFF2-40B4-BE49-F238E27FC236}">
                <a16:creationId xmlns:a16="http://schemas.microsoft.com/office/drawing/2014/main" id="{6EA7B5E5-1F8D-43CD-9AD2-8B87181DC5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14024197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501650" y="1665289"/>
            <a:ext cx="5594351" cy="47164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a:extLst>
              <a:ext uri="{FF2B5EF4-FFF2-40B4-BE49-F238E27FC236}">
                <a16:creationId xmlns:a16="http://schemas.microsoft.com/office/drawing/2014/main" id="{9939BF43-6ABE-4327-81AC-7892A0477322}"/>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6" name="Title Placeholder 1">
            <a:extLst>
              <a:ext uri="{FF2B5EF4-FFF2-40B4-BE49-F238E27FC236}">
                <a16:creationId xmlns:a16="http://schemas.microsoft.com/office/drawing/2014/main" id="{E4133C46-CE37-4404-B4D0-9DFA124106B1}"/>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33267024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85195586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Full Bleed Imag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5452D8-8F21-0C4E-9A83-DE459B0158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15"/>
            <a:ext cx="12192000" cy="6850569"/>
          </a:xfrm>
          <a:prstGeom prst="rect">
            <a:avLst/>
          </a:prstGeom>
        </p:spPr>
      </p:pic>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7253943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ivider-Full Bleed Image">
    <p:bg>
      <p:bgPr>
        <a:solidFill>
          <a:schemeClr val="tx1"/>
        </a:solidFill>
        <a:effectLst/>
      </p:bgPr>
    </p:bg>
    <p:spTree>
      <p:nvGrpSpPr>
        <p:cNvPr id="1" name=""/>
        <p:cNvGrpSpPr/>
        <p:nvPr/>
      </p:nvGrpSpPr>
      <p:grpSpPr>
        <a:xfrm>
          <a:off x="0" y="0"/>
          <a:ext cx="0" cy="0"/>
          <a:chOff x="0" y="0"/>
          <a:chExt cx="0" cy="0"/>
        </a:xfrm>
      </p:grpSpPr>
      <p:pic>
        <p:nvPicPr>
          <p:cNvPr id="4" name="Picture 3" descr="A close up of a computer keyboard&#10;&#10;Description automatically generated with low confidence">
            <a:extLst>
              <a:ext uri="{FF2B5EF4-FFF2-40B4-BE49-F238E27FC236}">
                <a16:creationId xmlns:a16="http://schemas.microsoft.com/office/drawing/2014/main" id="{E82A6CC6-BC47-904D-B0FD-76A9EAABD8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990" y="851338"/>
            <a:ext cx="12192000" cy="6006662"/>
          </a:xfrm>
          <a:prstGeom prst="rect">
            <a:avLst/>
          </a:prstGeom>
        </p:spPr>
      </p:pic>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28004905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Divider-Full Bleed Imag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2A6CC6-BC47-904D-B0FD-76A9EAABD8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332701"/>
            <a:ext cx="12192000" cy="5536210"/>
          </a:xfrm>
          <a:prstGeom prst="rect">
            <a:avLst/>
          </a:prstGeom>
        </p:spPr>
      </p:pic>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42811378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Divider-Full Bleed Imag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2A6CC6-BC47-904D-B0FD-76A9EAABD8BF}"/>
              </a:ext>
            </a:extLst>
          </p:cNvPr>
          <p:cNvPicPr>
            <a:picLocks noChangeAspect="1"/>
          </p:cNvPicPr>
          <p:nvPr userDrawn="1"/>
        </p:nvPicPr>
        <p:blipFill>
          <a:blip r:embed="rId2"/>
          <a:srcRect/>
          <a:stretch/>
        </p:blipFill>
        <p:spPr>
          <a:xfrm>
            <a:off x="0" y="1332701"/>
            <a:ext cx="12192000" cy="5536210"/>
          </a:xfrm>
          <a:prstGeom prst="rect">
            <a:avLst/>
          </a:prstGeom>
        </p:spPr>
      </p:pic>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33472465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68983420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5975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4CB94C39-8B87-5C4B-9C17-68F29CB21B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8" name="Title 1">
            <a:extLst>
              <a:ext uri="{FF2B5EF4-FFF2-40B4-BE49-F238E27FC236}">
                <a16:creationId xmlns:a16="http://schemas.microsoft.com/office/drawing/2014/main" id="{A1F907F8-2208-4940-8D2D-F7CC61BF7E35}"/>
              </a:ext>
            </a:extLst>
          </p:cNvPr>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9" name="Text Placeholder 2">
            <a:extLst>
              <a:ext uri="{FF2B5EF4-FFF2-40B4-BE49-F238E27FC236}">
                <a16:creationId xmlns:a16="http://schemas.microsoft.com/office/drawing/2014/main" id="{EED085EA-F5FD-204A-9146-361401A33B98}"/>
              </a:ext>
            </a:extLst>
          </p:cNvPr>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766969515"/>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End slide ">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Autofit/>
          </a:bodyPr>
          <a:lstStyle>
            <a:lvl1pPr>
              <a:lnSpc>
                <a:spcPct val="100000"/>
              </a:lnSpc>
              <a:spcAft>
                <a:spcPts val="600"/>
              </a:spcAft>
              <a:defRPr sz="900">
                <a:solidFill>
                  <a:schemeClr val="tx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solidFill>
                  <a:schemeClr val="bg1"/>
                </a:solidFill>
              </a:defRPr>
            </a:lvl1pPr>
          </a:lstStyle>
          <a:p>
            <a:r>
              <a:rPr lang="en-GB" sz="900"/>
              <a:t>Insert sponsorship mark here</a:t>
            </a:r>
            <a:endParaRPr lang="en-GB"/>
          </a:p>
        </p:txBody>
      </p:sp>
      <p:sp>
        <p:nvSpPr>
          <p:cNvPr id="8" name="Text Placeholder 7"/>
          <p:cNvSpPr>
            <a:spLocks noGrp="1"/>
          </p:cNvSpPr>
          <p:nvPr>
            <p:ph type="body" sz="quarter" idx="15"/>
          </p:nvPr>
        </p:nvSpPr>
        <p:spPr>
          <a:xfrm>
            <a:off x="9370850" y="6018028"/>
            <a:ext cx="2319501" cy="363722"/>
          </a:xfrm>
        </p:spPr>
        <p:txBody>
          <a:bodyPr anchor="b" anchorCtr="0">
            <a:noAutofit/>
          </a:bodyPr>
          <a:lstStyle>
            <a:lvl1pPr>
              <a:lnSpc>
                <a:spcPct val="100000"/>
              </a:lnSpc>
              <a:defRPr sz="950">
                <a:solidFill>
                  <a:schemeClr val="tx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8955649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Autofit/>
          </a:bodyPr>
          <a:lstStyle>
            <a:lvl1pPr>
              <a:lnSpc>
                <a:spcPct val="100000"/>
              </a:lnSpc>
              <a:spcAft>
                <a:spcPts val="600"/>
              </a:spcAft>
              <a:defRPr sz="9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solidFill>
                  <a:schemeClr val="bg1"/>
                </a:solidFill>
              </a:defRPr>
            </a:lvl1pPr>
          </a:lstStyle>
          <a:p>
            <a:r>
              <a:rPr lang="en-GB" sz="900"/>
              <a:t>Insert sponsorship mark here</a:t>
            </a:r>
            <a:endParaRPr lang="en-GB"/>
          </a:p>
        </p:txBody>
      </p:sp>
      <p:sp>
        <p:nvSpPr>
          <p:cNvPr id="8" name="Text Placeholder 7"/>
          <p:cNvSpPr>
            <a:spLocks noGrp="1"/>
          </p:cNvSpPr>
          <p:nvPr>
            <p:ph type="body" sz="quarter" idx="15"/>
          </p:nvPr>
        </p:nvSpPr>
        <p:spPr>
          <a:xfrm>
            <a:off x="9370850" y="6018028"/>
            <a:ext cx="2319501" cy="363722"/>
          </a:xfrm>
        </p:spPr>
        <p:txBody>
          <a:bodyPr anchor="b" anchorCtr="0">
            <a:noAutofit/>
          </a:bodyPr>
          <a:lstStyle>
            <a:lvl1pPr>
              <a:lnSpc>
                <a:spcPct val="100000"/>
              </a:lnSpc>
              <a:defRPr sz="950">
                <a:solidFill>
                  <a:schemeClr val="bg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8456246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OC">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ADCA4F2-9E48-F244-9BBF-2116139680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42216" y="1052576"/>
            <a:ext cx="7952197" cy="5803900"/>
          </a:xfrm>
          <a:prstGeom prst="rect">
            <a:avLst/>
          </a:prstGeom>
        </p:spPr>
      </p:pic>
      <p:sp>
        <p:nvSpPr>
          <p:cNvPr id="4" name="Content Placeholder 3"/>
          <p:cNvSpPr>
            <a:spLocks noGrp="1"/>
          </p:cNvSpPr>
          <p:nvPr>
            <p:ph sz="quarter" idx="10"/>
          </p:nvPr>
        </p:nvSpPr>
        <p:spPr>
          <a:xfrm>
            <a:off x="50292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a:extLst>
              <a:ext uri="{FF2B5EF4-FFF2-40B4-BE49-F238E27FC236}">
                <a16:creationId xmlns:a16="http://schemas.microsoft.com/office/drawing/2014/main" id="{B4464A84-542A-4D1A-8583-EEE0342E31DC}"/>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9" name="Title Placeholder 1">
            <a:extLst>
              <a:ext uri="{FF2B5EF4-FFF2-40B4-BE49-F238E27FC236}">
                <a16:creationId xmlns:a16="http://schemas.microsoft.com/office/drawing/2014/main" id="{B12EEE0C-4EE5-49C0-A99D-660B1A86B51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67740162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OC_Black">
    <p:bg>
      <p:bgPr>
        <a:solidFill>
          <a:schemeClr val="tx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292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a:extLst>
              <a:ext uri="{FF2B5EF4-FFF2-40B4-BE49-F238E27FC236}">
                <a16:creationId xmlns:a16="http://schemas.microsoft.com/office/drawing/2014/main" id="{B4464A84-542A-4D1A-8583-EEE0342E31DC}"/>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9" name="Title Placeholder 1">
            <a:extLst>
              <a:ext uri="{FF2B5EF4-FFF2-40B4-BE49-F238E27FC236}">
                <a16:creationId xmlns:a16="http://schemas.microsoft.com/office/drawing/2014/main" id="{B12EEE0C-4EE5-49C0-A99D-660B1A86B51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60715929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2_Key statement white">
    <p:bg>
      <p:bgPr>
        <a:solidFill>
          <a:schemeClr val="bg1"/>
        </a:solidFill>
        <a:effectLst/>
      </p:bgPr>
    </p:bg>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E0453B57-B0D5-1F4E-BF68-AE443ED2B1A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rot="16200000">
            <a:off x="6453357" y="850032"/>
            <a:ext cx="6367672" cy="4667608"/>
          </a:xfrm>
          <a:prstGeom prst="rect">
            <a:avLst/>
          </a:prstGeom>
        </p:spPr>
      </p:pic>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36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6" name="CaseCode">
            <a:extLst>
              <a:ext uri="{FF2B5EF4-FFF2-40B4-BE49-F238E27FC236}">
                <a16:creationId xmlns:a16="http://schemas.microsoft.com/office/drawing/2014/main" id="{FA9F65BC-7533-43CA-92A0-A245602E6E61}"/>
              </a:ext>
            </a:extLst>
          </p:cNvPr>
          <p:cNvSpPr txBox="1"/>
          <p:nvPr/>
        </p:nvSpPr>
        <p:spPr>
          <a:xfrm>
            <a:off x="6335184" y="6477000"/>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7" name="Copyright">
            <a:extLst>
              <a:ext uri="{FF2B5EF4-FFF2-40B4-BE49-F238E27FC236}">
                <a16:creationId xmlns:a16="http://schemas.microsoft.com/office/drawing/2014/main" id="{062DEA33-D70F-464E-8310-21426B95E5BC}"/>
              </a:ext>
            </a:extLst>
          </p:cNvPr>
          <p:cNvSpPr txBox="1"/>
          <p:nvPr/>
        </p:nvSpPr>
        <p:spPr>
          <a:xfrm>
            <a:off x="469900" y="6477000"/>
            <a:ext cx="5355167"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2020 Deloitte Development LLC. All rights reserved.</a:t>
            </a:r>
          </a:p>
        </p:txBody>
      </p:sp>
      <p:sp>
        <p:nvSpPr>
          <p:cNvPr id="8" name="TextBox 7">
            <a:extLst>
              <a:ext uri="{FF2B5EF4-FFF2-40B4-BE49-F238E27FC236}">
                <a16:creationId xmlns:a16="http://schemas.microsoft.com/office/drawing/2014/main" id="{8188BC9E-0C2C-4EB3-82B0-F3C9CEC9B2FE}"/>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9" name="CaseCode">
            <a:extLst>
              <a:ext uri="{FF2B5EF4-FFF2-40B4-BE49-F238E27FC236}">
                <a16:creationId xmlns:a16="http://schemas.microsoft.com/office/drawing/2014/main" id="{1D5D98AB-52FC-43D3-8119-E97BF2D6F468}"/>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tx1"/>
                </a:solidFill>
                <a:latin typeface="Calibri" panose="020F0502020204030204" pitchFamily="34" charset="0"/>
                <a:cs typeface="Calibri" panose="020F0502020204030204" pitchFamily="34" charset="0"/>
              </a:rPr>
              <a:t>Kinetic Enterprise</a:t>
            </a:r>
          </a:p>
        </p:txBody>
      </p:sp>
      <p:sp>
        <p:nvSpPr>
          <p:cNvPr id="10" name="Copyright">
            <a:extLst>
              <a:ext uri="{FF2B5EF4-FFF2-40B4-BE49-F238E27FC236}">
                <a16:creationId xmlns:a16="http://schemas.microsoft.com/office/drawing/2014/main" id="{D59DF38B-3D5A-46E1-8577-421AB8CF7A39}"/>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tx1"/>
                </a:solidFill>
                <a:latin typeface="Calibri" panose="020F0502020204030204" pitchFamily="34" charset="0"/>
                <a:cs typeface="Calibri" panose="020F0502020204030204" pitchFamily="34" charset="0"/>
              </a:rPr>
              <a:t>Copyright © 2020 Deloitte Development LLC. All rights reserved.</a:t>
            </a:r>
          </a:p>
        </p:txBody>
      </p:sp>
      <p:sp>
        <p:nvSpPr>
          <p:cNvPr id="11" name="TextBox 10">
            <a:extLst>
              <a:ext uri="{FF2B5EF4-FFF2-40B4-BE49-F238E27FC236}">
                <a16:creationId xmlns:a16="http://schemas.microsoft.com/office/drawing/2014/main" id="{B3E01FCD-2EE0-419C-89FE-14C2438A7FD1}"/>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759316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1_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36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7" name="Copyright">
            <a:extLst>
              <a:ext uri="{FF2B5EF4-FFF2-40B4-BE49-F238E27FC236}">
                <a16:creationId xmlns:a16="http://schemas.microsoft.com/office/drawing/2014/main" id="{062DEA33-D70F-464E-8310-21426B95E5BC}"/>
              </a:ext>
            </a:extLst>
          </p:cNvPr>
          <p:cNvSpPr txBox="1"/>
          <p:nvPr/>
        </p:nvSpPr>
        <p:spPr>
          <a:xfrm>
            <a:off x="469900"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8" name="TextBox 7">
            <a:extLst>
              <a:ext uri="{FF2B5EF4-FFF2-40B4-BE49-F238E27FC236}">
                <a16:creationId xmlns:a16="http://schemas.microsoft.com/office/drawing/2014/main" id="{8188BC9E-0C2C-4EB3-82B0-F3C9CEC9B2FE}"/>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9" name="CaseCode">
            <a:extLst>
              <a:ext uri="{FF2B5EF4-FFF2-40B4-BE49-F238E27FC236}">
                <a16:creationId xmlns:a16="http://schemas.microsoft.com/office/drawing/2014/main" id="{1D5D98AB-52FC-43D3-8119-E97BF2D6F468}"/>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1" name="TextBox 10">
            <a:extLst>
              <a:ext uri="{FF2B5EF4-FFF2-40B4-BE49-F238E27FC236}">
                <a16:creationId xmlns:a16="http://schemas.microsoft.com/office/drawing/2014/main" id="{B3E01FCD-2EE0-419C-89FE-14C2438A7FD1}"/>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pic>
        <p:nvPicPr>
          <p:cNvPr id="12" name="Picture 11" descr="Background pattern&#10;&#10;Description automatically generated">
            <a:extLst>
              <a:ext uri="{FF2B5EF4-FFF2-40B4-BE49-F238E27FC236}">
                <a16:creationId xmlns:a16="http://schemas.microsoft.com/office/drawing/2014/main" id="{EA0CCDF9-0CE4-CB4D-886C-87692FC246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7143567" y="1185756"/>
            <a:ext cx="7044730" cy="4465221"/>
          </a:xfrm>
          <a:prstGeom prst="rect">
            <a:avLst/>
          </a:prstGeom>
        </p:spPr>
      </p:pic>
    </p:spTree>
    <p:extLst>
      <p:ext uri="{BB962C8B-B14F-4D97-AF65-F5344CB8AC3E}">
        <p14:creationId xmlns:p14="http://schemas.microsoft.com/office/powerpoint/2010/main" val="309950279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rmAutofit/>
          </a:bodyPr>
          <a:lstStyle>
            <a:lvl1pPr>
              <a:lnSpc>
                <a:spcPct val="100000"/>
              </a:lnSpc>
              <a:spcAft>
                <a:spcPts val="450"/>
              </a:spcAft>
              <a:defRPr sz="900"/>
            </a:lvl1pPr>
          </a:lstStyle>
          <a:p>
            <a:pPr lvl="0"/>
            <a:r>
              <a:rPr lang="en-US"/>
              <a:t>Click to edit Master text styles</a:t>
            </a:r>
          </a:p>
        </p:txBody>
      </p:sp>
      <p:sp>
        <p:nvSpPr>
          <p:cNvPr id="3" name="Picture Placeholder 2"/>
          <p:cNvSpPr>
            <a:spLocks noGrp="1"/>
          </p:cNvSpPr>
          <p:nvPr>
            <p:ph type="pic" sz="quarter" idx="14" hasCustomPrompt="1"/>
          </p:nvPr>
        </p:nvSpPr>
        <p:spPr>
          <a:xfrm>
            <a:off x="9370849" y="4211955"/>
            <a:ext cx="2319503" cy="1725448"/>
          </a:xfrm>
        </p:spPr>
        <p:txBody>
          <a:bodyPr anchor="ctr" anchorCtr="0"/>
          <a:lstStyle>
            <a:lvl1pPr algn="ctr">
              <a:defRPr sz="675"/>
            </a:lvl1pPr>
          </a:lstStyle>
          <a:p>
            <a:r>
              <a:rPr lang="en-GB" sz="675"/>
              <a:t>Insert sponsorship mark here</a:t>
            </a:r>
            <a:endParaRPr lang="en-GB"/>
          </a:p>
        </p:txBody>
      </p:sp>
      <p:sp>
        <p:nvSpPr>
          <p:cNvPr id="8" name="Text Placeholder 7"/>
          <p:cNvSpPr>
            <a:spLocks noGrp="1"/>
          </p:cNvSpPr>
          <p:nvPr>
            <p:ph type="body" sz="quarter" idx="15"/>
          </p:nvPr>
        </p:nvSpPr>
        <p:spPr>
          <a:xfrm>
            <a:off x="9370851" y="6018028"/>
            <a:ext cx="2319501" cy="363722"/>
          </a:xfrm>
        </p:spPr>
        <p:txBody>
          <a:bodyPr anchor="b" anchorCtr="0">
            <a:normAutofit/>
          </a:bodyPr>
          <a:lstStyle>
            <a:lvl1pPr>
              <a:lnSpc>
                <a:spcPct val="100000"/>
              </a:lnSpc>
              <a:defRPr sz="900"/>
            </a:lvl1pPr>
          </a:lstStyle>
          <a:p>
            <a:pPr lvl="0"/>
            <a:r>
              <a:rPr lang="en-US"/>
              <a:t>Click to edit Master text styles</a:t>
            </a:r>
          </a:p>
        </p:txBody>
      </p:sp>
      <p:grpSp>
        <p:nvGrpSpPr>
          <p:cNvPr id="16" name="Group 15">
            <a:extLst>
              <a:ext uri="{FF2B5EF4-FFF2-40B4-BE49-F238E27FC236}">
                <a16:creationId xmlns:a16="http://schemas.microsoft.com/office/drawing/2014/main" id="{00683992-E2D9-4A7F-985E-3EEDF9E41585}"/>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4A43E969-ECC9-4A2B-99BD-4E66B33EDA7B}"/>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DCCB5A79-40EE-4B73-9B49-597C92075303}"/>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9" name="Rectangle 7">
              <a:extLst>
                <a:ext uri="{FF2B5EF4-FFF2-40B4-BE49-F238E27FC236}">
                  <a16:creationId xmlns:a16="http://schemas.microsoft.com/office/drawing/2014/main" id="{78C1DA1C-9988-40E2-A2B5-C957B41769F0}"/>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8">
              <a:extLst>
                <a:ext uri="{FF2B5EF4-FFF2-40B4-BE49-F238E27FC236}">
                  <a16:creationId xmlns:a16="http://schemas.microsoft.com/office/drawing/2014/main" id="{7FF8C6C2-C845-49E8-9DB6-012D7004B2B9}"/>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2" name="Rectangle 9">
              <a:extLst>
                <a:ext uri="{FF2B5EF4-FFF2-40B4-BE49-F238E27FC236}">
                  <a16:creationId xmlns:a16="http://schemas.microsoft.com/office/drawing/2014/main" id="{42D607E7-411D-49B5-B19A-26CCD5532772}"/>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Rectangle 10">
              <a:extLst>
                <a:ext uri="{FF2B5EF4-FFF2-40B4-BE49-F238E27FC236}">
                  <a16:creationId xmlns:a16="http://schemas.microsoft.com/office/drawing/2014/main" id="{435F648D-A283-495F-BA4E-A7DBFF0F42CB}"/>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a:extLst>
                <a:ext uri="{FF2B5EF4-FFF2-40B4-BE49-F238E27FC236}">
                  <a16:creationId xmlns:a16="http://schemas.microsoft.com/office/drawing/2014/main" id="{AB2A403B-5633-4D74-A742-6F09315D7BF4}"/>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5" name="Freeform 12">
              <a:extLst>
                <a:ext uri="{FF2B5EF4-FFF2-40B4-BE49-F238E27FC236}">
                  <a16:creationId xmlns:a16="http://schemas.microsoft.com/office/drawing/2014/main" id="{E4EBD3EF-692C-4FB7-91EB-2DB640EC53E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6" name="Freeform 13">
              <a:extLst>
                <a:ext uri="{FF2B5EF4-FFF2-40B4-BE49-F238E27FC236}">
                  <a16:creationId xmlns:a16="http://schemas.microsoft.com/office/drawing/2014/main" id="{CEC673F8-1A3A-4CAE-9904-87474B39052E}"/>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7" name="Freeform 14">
              <a:extLst>
                <a:ext uri="{FF2B5EF4-FFF2-40B4-BE49-F238E27FC236}">
                  <a16:creationId xmlns:a16="http://schemas.microsoft.com/office/drawing/2014/main" id="{10E7F45D-8E34-4D1C-9D45-160C2657431B}"/>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287287736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Statement slide">
    <p:bg>
      <p:bgPr>
        <a:solidFill>
          <a:schemeClr val="bg1"/>
        </a:solidFill>
        <a:effectLst/>
      </p:bgPr>
    </p:bg>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6C9E0920-8CD3-794F-90BE-8F98B4A7EDB0}"/>
              </a:ext>
            </a:extLst>
          </p:cNvPr>
          <p:cNvSpPr>
            <a:spLocks/>
          </p:cNvSpPr>
          <p:nvPr/>
        </p:nvSpPr>
        <p:spPr bwMode="auto">
          <a:xfrm>
            <a:off x="914719" y="6444147"/>
            <a:ext cx="335348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smtClean="0">
                <a:solidFill>
                  <a:schemeClr val="bg1">
                    <a:lumMod val="85000"/>
                  </a:schemeClr>
                </a:solidFill>
                <a:latin typeface="Open Sans" charset="0"/>
                <a:ea typeface="Open Sans" charset="0"/>
                <a:cs typeface="Open Sans" charset="0"/>
                <a:sym typeface="Frutiger Next Pro Light" charset="0"/>
              </a:rPr>
              <a:t>‹#›</a:t>
            </a:fld>
            <a:r>
              <a:rPr lang="en-US" sz="800">
                <a:solidFill>
                  <a:schemeClr val="bg1">
                    <a:lumMod val="85000"/>
                  </a:schemeClr>
                </a:solidFill>
                <a:latin typeface="Open Sans" charset="0"/>
                <a:ea typeface="Open Sans" charset="0"/>
                <a:cs typeface="Open Sans" charset="0"/>
                <a:sym typeface="Frutiger Next Pro Light" charset="0"/>
              </a:rPr>
              <a:t>  |  Copyright © 2022 Deloitte Development LLC. All rights reserved.</a:t>
            </a:r>
          </a:p>
        </p:txBody>
      </p:sp>
      <p:sp>
        <p:nvSpPr>
          <p:cNvPr id="3" name="Rectangle 2">
            <a:extLst>
              <a:ext uri="{FF2B5EF4-FFF2-40B4-BE49-F238E27FC236}">
                <a16:creationId xmlns:a16="http://schemas.microsoft.com/office/drawing/2014/main" id="{00E3249D-A85E-4777-A72E-80B3CF02B87E}"/>
              </a:ext>
            </a:extLst>
          </p:cNvPr>
          <p:cNvSpPr>
            <a:spLocks/>
          </p:cNvSpPr>
          <p:nvPr userDrawn="1"/>
        </p:nvSpPr>
        <p:spPr bwMode="auto">
          <a:xfrm>
            <a:off x="914719" y="6444147"/>
            <a:ext cx="3353482" cy="1231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lIns="0" tIns="0" rIns="0" bIns="0">
            <a:spAutoFit/>
          </a:bodyPr>
          <a:lstStyle/>
          <a:p>
            <a:fld id="{C84F2FB2-4A16-1542-BD5E-F56870239E74}" type="slidenum">
              <a:rPr lang="en-US" sz="800" smtClean="0">
                <a:solidFill>
                  <a:schemeClr val="bg1">
                    <a:lumMod val="85000"/>
                  </a:schemeClr>
                </a:solidFill>
                <a:latin typeface="Open Sans" charset="0"/>
                <a:ea typeface="Open Sans" charset="0"/>
                <a:cs typeface="Open Sans" charset="0"/>
                <a:sym typeface="Frutiger Next Pro Light" charset="0"/>
              </a:rPr>
              <a:t>‹#›</a:t>
            </a:fld>
            <a:r>
              <a:rPr lang="en-US" sz="800">
                <a:solidFill>
                  <a:schemeClr val="bg1">
                    <a:lumMod val="85000"/>
                  </a:schemeClr>
                </a:solidFill>
                <a:latin typeface="Open Sans" charset="0"/>
                <a:ea typeface="Open Sans" charset="0"/>
                <a:cs typeface="Open Sans" charset="0"/>
                <a:sym typeface="Frutiger Next Pro Light" charset="0"/>
              </a:rPr>
              <a:t>  |  Copyright © 2022 Deloitte Development LLC. All rights reserved.</a:t>
            </a:r>
          </a:p>
        </p:txBody>
      </p:sp>
    </p:spTree>
    <p:extLst>
      <p:ext uri="{BB962C8B-B14F-4D97-AF65-F5344CB8AC3E}">
        <p14:creationId xmlns:p14="http://schemas.microsoft.com/office/powerpoint/2010/main" val="311601784"/>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lvl1pPr marL="0" indent="0" algn="l">
              <a:buFontTx/>
              <a:buNone/>
              <a:defRPr/>
            </a:lvl1pPr>
            <a:lvl2pPr marL="127000" indent="-127000" algn="l">
              <a:buClrTx/>
              <a:buSzPct val="100000"/>
              <a:buFont typeface="Arial" panose="020B0604020202020204" pitchFamily="34" charset="0"/>
              <a:buChar char="•"/>
              <a:defRPr/>
            </a:lvl2pPr>
            <a:lvl3pPr marL="279400" indent="-127000" algn="l">
              <a:buClrTx/>
              <a:buSzPct val="100000"/>
              <a:buFont typeface="Arial" panose="020B0604020202020204" pitchFamily="34" charset="0"/>
              <a:buChar char="−"/>
              <a:defRPr/>
            </a:lvl3pPr>
            <a:lvl4pPr marL="431800" indent="-127000" algn="l">
              <a:buClrTx/>
              <a:buSzPct val="100000"/>
              <a:buFont typeface="Arial" panose="020B0604020202020204" pitchFamily="34" charset="0"/>
              <a:buChar char="◦"/>
              <a:defRPr/>
            </a:lvl4pPr>
            <a:lvl5pPr marL="584200" indent="-127000" algn="l">
              <a:buClrTx/>
              <a:buSzPct val="100000"/>
              <a:buFont typeface="Arial" panose="020B0604020202020204" pitchFamily="34" charset="0"/>
              <a:buChar cha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0579679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65247609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 - Deloitte white">
    <p:bg bwMode="gray">
      <p:bgPr>
        <a:solidFill>
          <a:schemeClr val="bg1"/>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4F5B603-8BEE-C94E-8E56-823C3D6BC5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6188" y="1115180"/>
            <a:ext cx="8405812" cy="5327926"/>
          </a:xfrm>
          <a:prstGeom prst="rect">
            <a:avLst/>
          </a:prstGeom>
        </p:spPr>
      </p:pic>
      <p:sp>
        <p:nvSpPr>
          <p:cNvPr id="8" name="Title 1">
            <a:extLst>
              <a:ext uri="{FF2B5EF4-FFF2-40B4-BE49-F238E27FC236}">
                <a16:creationId xmlns:a16="http://schemas.microsoft.com/office/drawing/2014/main" id="{A1F907F8-2208-4940-8D2D-F7CC61BF7E35}"/>
              </a:ext>
            </a:extLst>
          </p:cNvPr>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9" name="Text Placeholder 2">
            <a:extLst>
              <a:ext uri="{FF2B5EF4-FFF2-40B4-BE49-F238E27FC236}">
                <a16:creationId xmlns:a16="http://schemas.microsoft.com/office/drawing/2014/main" id="{EED085EA-F5FD-204A-9146-361401A33B98}"/>
              </a:ext>
            </a:extLst>
          </p:cNvPr>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532120204"/>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71853-C4D6-44D1-98AF-042887EE9F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A166155-5FE9-48DB-8ACA-3E7A3F1CF5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DBD344-A0A9-4E4E-BDF2-F8BA37A67912}"/>
              </a:ext>
            </a:extLst>
          </p:cNvPr>
          <p:cNvSpPr>
            <a:spLocks noGrp="1"/>
          </p:cNvSpPr>
          <p:nvPr>
            <p:ph type="dt" sz="half" idx="10"/>
          </p:nvPr>
        </p:nvSpPr>
        <p:spPr/>
        <p:txBody>
          <a:bodyPr/>
          <a:lstStyle/>
          <a:p>
            <a:fld id="{72391FFA-117A-4844-A80B-06B6B8DBCA74}" type="datetime1">
              <a:rPr lang="en-US" smtClean="0"/>
              <a:t>4/23/2024</a:t>
            </a:fld>
            <a:endParaRPr lang="en-US"/>
          </a:p>
        </p:txBody>
      </p:sp>
      <p:sp>
        <p:nvSpPr>
          <p:cNvPr id="5" name="Footer Placeholder 4">
            <a:extLst>
              <a:ext uri="{FF2B5EF4-FFF2-40B4-BE49-F238E27FC236}">
                <a16:creationId xmlns:a16="http://schemas.microsoft.com/office/drawing/2014/main" id="{A841AE75-01D2-4F60-B5B4-F287C43276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F3A3FE-E651-40C6-A119-C2A6A1DB75A7}"/>
              </a:ext>
            </a:extLst>
          </p:cNvPr>
          <p:cNvSpPr>
            <a:spLocks noGrp="1"/>
          </p:cNvSpPr>
          <p:nvPr>
            <p:ph type="sldNum" sz="quarter" idx="12"/>
          </p:nvPr>
        </p:nvSpPr>
        <p:spPr/>
        <p:txBody>
          <a:bodyPr/>
          <a:lstStyle/>
          <a:p>
            <a:fld id="{E2461492-2225-4542-888E-B25649BC10A5}" type="slidenum">
              <a:rPr lang="en-US" smtClean="0"/>
              <a:t>‹#›</a:t>
            </a:fld>
            <a:endParaRPr lang="en-US"/>
          </a:p>
        </p:txBody>
      </p:sp>
    </p:spTree>
    <p:extLst>
      <p:ext uri="{BB962C8B-B14F-4D97-AF65-F5344CB8AC3E}">
        <p14:creationId xmlns:p14="http://schemas.microsoft.com/office/powerpoint/2010/main" val="34321242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Body White - Internal" userDrawn="1">
  <p:cSld name="Body White - Internal">
    <p:spTree>
      <p:nvGrpSpPr>
        <p:cNvPr id="1" name="Shape 12"/>
        <p:cNvGrpSpPr/>
        <p:nvPr/>
      </p:nvGrpSpPr>
      <p:grpSpPr>
        <a:xfrm>
          <a:off x="0" y="0"/>
          <a:ext cx="0" cy="0"/>
          <a:chOff x="0" y="0"/>
          <a:chExt cx="0" cy="0"/>
        </a:xfrm>
      </p:grpSpPr>
      <p:sp>
        <p:nvSpPr>
          <p:cNvPr id="15" name="Google Shape;15;p31"/>
          <p:cNvSpPr txBox="1"/>
          <p:nvPr/>
        </p:nvSpPr>
        <p:spPr>
          <a:xfrm>
            <a:off x="10268099" y="6906724"/>
            <a:ext cx="1654800" cy="306800"/>
          </a:xfrm>
          <a:prstGeom prst="rect">
            <a:avLst/>
          </a:prstGeom>
          <a:noFill/>
          <a:ln>
            <a:noFill/>
          </a:ln>
        </p:spPr>
        <p:txBody>
          <a:bodyPr spcFirstLastPara="1" wrap="square" lIns="25400" tIns="25400" rIns="25400" bIns="25400" anchor="ctr" anchorCtr="0">
            <a:noAutofit/>
          </a:bodyPr>
          <a:lstStyle/>
          <a:p>
            <a:pPr marL="0" marR="0" lvl="0" indent="0" algn="r" rtl="0">
              <a:lnSpc>
                <a:spcPct val="80000"/>
              </a:lnSpc>
              <a:spcBef>
                <a:spcPts val="0"/>
              </a:spcBef>
              <a:spcAft>
                <a:spcPts val="0"/>
              </a:spcAft>
              <a:buClr>
                <a:srgbClr val="000000"/>
              </a:buClr>
              <a:buSzPts val="500"/>
              <a:buFont typeface="Arial"/>
              <a:buNone/>
            </a:pPr>
            <a:r>
              <a:rPr lang="en-US" sz="667" b="0" i="0" u="none" strike="noStrike" cap="none">
                <a:solidFill>
                  <a:srgbClr val="000000"/>
                </a:solidFill>
                <a:latin typeface="Arial"/>
                <a:ea typeface="Arial"/>
                <a:cs typeface="Arial"/>
                <a:sym typeface="Arial"/>
              </a:rPr>
              <a:t>01</a:t>
            </a:r>
            <a:endParaRPr sz="667"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FCF7B240-1A59-422D-BD68-97EFC173F84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19009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295584886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4">
    <p:bg bwMode="gray">
      <p:bgPr>
        <a:solidFill>
          <a:schemeClr val="accent3"/>
        </a:solidFill>
        <a:effectLst/>
      </p:bgPr>
    </p:bg>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861288AB-9C93-D640-A929-B71E3CD02A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9" name="TextBox 8">
            <a:extLst>
              <a:ext uri="{FF2B5EF4-FFF2-40B4-BE49-F238E27FC236}">
                <a16:creationId xmlns:a16="http://schemas.microsoft.com/office/drawing/2014/main" id="{6C32543E-E807-47A4-A234-D5C7012187B4}"/>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ED313D6-5A4E-4826-A4D4-3C0F692F9570}"/>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DAF3337D-4793-4191-8FE2-2BD1EAA16ADA}"/>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DF09F051-A0EE-4A49-AC25-A3F0C2C11889}"/>
              </a:ext>
            </a:extLst>
          </p:cNvPr>
          <p:cNvSpPr txBox="1"/>
          <p:nvPr userDrawn="1"/>
        </p:nvSpPr>
        <p:spPr>
          <a:xfrm>
            <a:off x="469901" y="6477000"/>
            <a:ext cx="5355167"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2020 Deloitte Development LLC. All rights reserved.</a:t>
            </a:r>
          </a:p>
        </p:txBody>
      </p:sp>
      <p:sp>
        <p:nvSpPr>
          <p:cNvPr id="15" name="TextBox 14">
            <a:extLst>
              <a:ext uri="{FF2B5EF4-FFF2-40B4-BE49-F238E27FC236}">
                <a16:creationId xmlns:a16="http://schemas.microsoft.com/office/drawing/2014/main" id="{21068994-6C10-4E3B-B991-802F0F138B9D}"/>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7" name="Title 1">
            <a:extLst>
              <a:ext uri="{FF2B5EF4-FFF2-40B4-BE49-F238E27FC236}">
                <a16:creationId xmlns:a16="http://schemas.microsoft.com/office/drawing/2014/main" id="{12927CF1-BAB3-EB46-AF8C-D8C059A69432}"/>
              </a:ext>
            </a:extLst>
          </p:cNvPr>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20" name="Text Placeholder 2">
            <a:extLst>
              <a:ext uri="{FF2B5EF4-FFF2-40B4-BE49-F238E27FC236}">
                <a16:creationId xmlns:a16="http://schemas.microsoft.com/office/drawing/2014/main" id="{E4A7D03D-9579-F145-AA7E-F28AB0EDF304}"/>
              </a:ext>
            </a:extLst>
          </p:cNvPr>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67876379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pic>
        <p:nvPicPr>
          <p:cNvPr id="3" name="Picture 2" descr="A picture containing dark&#10;&#10;Description automatically generated">
            <a:extLst>
              <a:ext uri="{FF2B5EF4-FFF2-40B4-BE49-F238E27FC236}">
                <a16:creationId xmlns:a16="http://schemas.microsoft.com/office/drawing/2014/main" id="{C53474EA-1434-604A-965E-350A709D1C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56817" y="751647"/>
            <a:ext cx="6322874" cy="5725353"/>
          </a:xfrm>
          <a:prstGeom prst="rect">
            <a:avLst/>
          </a:prstGeom>
        </p:spPr>
      </p:pic>
      <p:pic>
        <p:nvPicPr>
          <p:cNvPr id="5" name="Picture 4" descr="Background pattern&#10;&#10;Description automatically generated">
            <a:extLst>
              <a:ext uri="{FF2B5EF4-FFF2-40B4-BE49-F238E27FC236}">
                <a16:creationId xmlns:a16="http://schemas.microsoft.com/office/drawing/2014/main" id="{7ECB11B5-2C44-EB49-8752-C859A9C9479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309" y="790103"/>
            <a:ext cx="12193294" cy="6921199"/>
          </a:xfrm>
          <a:prstGeom prst="rect">
            <a:avLst/>
          </a:prstGeom>
        </p:spPr>
      </p:pic>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9" name="TextBox 8">
            <a:extLst>
              <a:ext uri="{FF2B5EF4-FFF2-40B4-BE49-F238E27FC236}">
                <a16:creationId xmlns:a16="http://schemas.microsoft.com/office/drawing/2014/main" id="{8194F347-CBED-4284-9EC5-49E7D0DE163A}"/>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D0F962B-678A-498B-A789-1AABA8167BB7}"/>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BC2FEE15-7322-4EA9-9B51-C9E17E1D753F}"/>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7D3FCA04-794C-427D-BD3F-08F1381AE2A2}"/>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15" name="TextBox 14">
            <a:extLst>
              <a:ext uri="{FF2B5EF4-FFF2-40B4-BE49-F238E27FC236}">
                <a16:creationId xmlns:a16="http://schemas.microsoft.com/office/drawing/2014/main" id="{59E1AC4F-974A-4D72-B553-35584B4CE8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3390693"/>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 Deloitte black">
    <p:bg bwMode="gray">
      <p:bgPr>
        <a:solidFill>
          <a:schemeClr val="tx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ECB11B5-2C44-EB49-8752-C859A9C947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9" name="TextBox 8">
            <a:extLst>
              <a:ext uri="{FF2B5EF4-FFF2-40B4-BE49-F238E27FC236}">
                <a16:creationId xmlns:a16="http://schemas.microsoft.com/office/drawing/2014/main" id="{8194F347-CBED-4284-9EC5-49E7D0DE163A}"/>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D0F962B-678A-498B-A789-1AABA8167BB7}"/>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BC2FEE15-7322-4EA9-9B51-C9E17E1D753F}"/>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7D3FCA04-794C-427D-BD3F-08F1381AE2A2}"/>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15" name="TextBox 14">
            <a:extLst>
              <a:ext uri="{FF2B5EF4-FFF2-40B4-BE49-F238E27FC236}">
                <a16:creationId xmlns:a16="http://schemas.microsoft.com/office/drawing/2014/main" id="{59E1AC4F-974A-4D72-B553-35584B4CE8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1" name="Title 1">
            <a:extLst>
              <a:ext uri="{FF2B5EF4-FFF2-40B4-BE49-F238E27FC236}">
                <a16:creationId xmlns:a16="http://schemas.microsoft.com/office/drawing/2014/main" id="{8C0B26E2-7A1D-4143-86B7-99E73A374CCE}"/>
              </a:ext>
            </a:extLst>
          </p:cNvPr>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6" name="Text Placeholder 2">
            <a:extLst>
              <a:ext uri="{FF2B5EF4-FFF2-40B4-BE49-F238E27FC236}">
                <a16:creationId xmlns:a16="http://schemas.microsoft.com/office/drawing/2014/main" id="{763F4744-9003-2540-9EBB-077F2D01E275}"/>
              </a:ext>
            </a:extLst>
          </p:cNvPr>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620579869"/>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Divider - Deloitte green">
    <p:bg bwMode="gray">
      <p:bgPr>
        <a:solidFill>
          <a:srgbClr val="86BC25"/>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ECB11B5-2C44-EB49-8752-C859A9C947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9" name="TextBox 8">
            <a:extLst>
              <a:ext uri="{FF2B5EF4-FFF2-40B4-BE49-F238E27FC236}">
                <a16:creationId xmlns:a16="http://schemas.microsoft.com/office/drawing/2014/main" id="{8194F347-CBED-4284-9EC5-49E7D0DE163A}"/>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D0F962B-678A-498B-A789-1AABA8167BB7}"/>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BC2FEE15-7322-4EA9-9B51-C9E17E1D753F}"/>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7D3FCA04-794C-427D-BD3F-08F1381AE2A2}"/>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15" name="TextBox 14">
            <a:extLst>
              <a:ext uri="{FF2B5EF4-FFF2-40B4-BE49-F238E27FC236}">
                <a16:creationId xmlns:a16="http://schemas.microsoft.com/office/drawing/2014/main" id="{59E1AC4F-974A-4D72-B553-35584B4CE8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414632"/>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oleObject" Target="../embeddings/oleObject1.bin"/><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54"/>
            </p:custDataLst>
            <p:extLst>
              <p:ext uri="{D42A27DB-BD31-4B8C-83A1-F6EECF244321}">
                <p14:modId xmlns:p14="http://schemas.microsoft.com/office/powerpoint/2010/main" val="418403481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5" imgW="270" imgH="270" progId="TCLayout.ActiveDocument.1">
                  <p:embed/>
                </p:oleObj>
              </mc:Choice>
              <mc:Fallback>
                <p:oleObj name="think-cell Slide" r:id="rId55" imgW="270" imgH="270" progId="TCLayout.ActiveDocument.1">
                  <p:embed/>
                  <p:pic>
                    <p:nvPicPr>
                      <p:cNvPr id="4" name="Object 3" hidden="1"/>
                      <p:cNvPicPr/>
                      <p:nvPr/>
                    </p:nvPicPr>
                    <p:blipFill>
                      <a:blip r:embed="rId56"/>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309820"/>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5277791"/>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4063" r:id="rId5"/>
    <p:sldLayoutId id="2147483998" r:id="rId6"/>
    <p:sldLayoutId id="2147483999" r:id="rId7"/>
    <p:sldLayoutId id="2147484064" r:id="rId8"/>
    <p:sldLayoutId id="2147484046" r:id="rId9"/>
    <p:sldLayoutId id="2147484047" r:id="rId10"/>
    <p:sldLayoutId id="2147484048" r:id="rId11"/>
    <p:sldLayoutId id="2147484000" r:id="rId12"/>
    <p:sldLayoutId id="2147484001" r:id="rId13"/>
    <p:sldLayoutId id="2147484002" r:id="rId14"/>
    <p:sldLayoutId id="2147484003" r:id="rId15"/>
    <p:sldLayoutId id="2147484004" r:id="rId16"/>
    <p:sldLayoutId id="2147484005" r:id="rId17"/>
    <p:sldLayoutId id="2147484006" r:id="rId18"/>
    <p:sldLayoutId id="2147484062" r:id="rId19"/>
    <p:sldLayoutId id="2147484008" r:id="rId20"/>
    <p:sldLayoutId id="2147484009" r:id="rId21"/>
    <p:sldLayoutId id="2147484010" r:id="rId22"/>
    <p:sldLayoutId id="2147484011" r:id="rId23"/>
    <p:sldLayoutId id="2147484012" r:id="rId24"/>
    <p:sldLayoutId id="2147484013" r:id="rId25"/>
    <p:sldLayoutId id="2147484014" r:id="rId26"/>
    <p:sldLayoutId id="2147484015" r:id="rId27"/>
    <p:sldLayoutId id="2147484016" r:id="rId28"/>
    <p:sldLayoutId id="2147484017" r:id="rId29"/>
    <p:sldLayoutId id="2147484018" r:id="rId30"/>
    <p:sldLayoutId id="2147484019" r:id="rId31"/>
    <p:sldLayoutId id="2147484020" r:id="rId32"/>
    <p:sldLayoutId id="2147484021" r:id="rId33"/>
    <p:sldLayoutId id="2147484041" r:id="rId34"/>
    <p:sldLayoutId id="2147484060" r:id="rId35"/>
    <p:sldLayoutId id="2147484061" r:id="rId36"/>
    <p:sldLayoutId id="2147484065" r:id="rId37"/>
    <p:sldLayoutId id="2147484022" r:id="rId38"/>
    <p:sldLayoutId id="2147484023" r:id="rId39"/>
    <p:sldLayoutId id="2147484024" r:id="rId40"/>
    <p:sldLayoutId id="2147484025" r:id="rId41"/>
    <p:sldLayoutId id="2147484042" r:id="rId42"/>
    <p:sldLayoutId id="2147484043" r:id="rId43"/>
    <p:sldLayoutId id="2147484045" r:id="rId44"/>
    <p:sldLayoutId id="2147484044" r:id="rId45"/>
    <p:sldLayoutId id="2147484040" r:id="rId46"/>
    <p:sldLayoutId id="2147484069" r:id="rId47"/>
    <p:sldLayoutId id="2147484072" r:id="rId48"/>
    <p:sldLayoutId id="2147484101" r:id="rId49"/>
    <p:sldLayoutId id="2147484102" r:id="rId50"/>
    <p:sldLayoutId id="2147484103" r:id="rId51"/>
    <p:sldLayoutId id="2147484104" r:id="rId52"/>
  </p:sldLayoutIdLst>
  <p:transition>
    <p:fade/>
  </p:transition>
  <p:hf hdr="0" ftr="0" dt="0"/>
  <p:txStyles>
    <p:title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4">
          <p15:clr>
            <a:srgbClr val="F26B43"/>
          </p15:clr>
        </p15:guide>
        <p15:guide id="3" orient="horz" pos="4020">
          <p15:clr>
            <a:srgbClr val="F26B43"/>
          </p15:clr>
        </p15:guide>
        <p15:guide id="4" pos="237">
          <p15:clr>
            <a:srgbClr val="F26B43"/>
          </p15:clr>
        </p15:guide>
        <p15:guide id="5" pos="5523">
          <p15:clr>
            <a:srgbClr val="F26B43"/>
          </p15:clr>
        </p15:guide>
        <p15:guide id="7" orient="horz" pos="200">
          <p15:clr>
            <a:srgbClr val="F26B43"/>
          </p15:clr>
        </p15:guide>
        <p15:guide id="8" orient="horz" pos="4080">
          <p15:clr>
            <a:srgbClr val="F26B43"/>
          </p15:clr>
        </p15:guide>
        <p15:guide id="10" pos="3721">
          <p15:clr>
            <a:srgbClr val="F26B43"/>
          </p15:clr>
        </p15:guide>
        <p15:guide id="11" orient="horz" pos="236">
          <p15:clr>
            <a:srgbClr val="F26B43"/>
          </p15:clr>
        </p15:guide>
        <p15:guide id="12" pos="1022">
          <p15:clr>
            <a:srgbClr val="F26B43"/>
          </p15:clr>
        </p15:guide>
        <p15:guide id="13" pos="1137">
          <p15:clr>
            <a:srgbClr val="F26B43"/>
          </p15:clr>
        </p15:guide>
        <p15:guide id="14" pos="1920">
          <p15:clr>
            <a:srgbClr val="F26B43"/>
          </p15:clr>
        </p15:guide>
        <p15:guide id="15" pos="2033">
          <p15:clr>
            <a:srgbClr val="F26B43"/>
          </p15:clr>
        </p15:guide>
        <p15:guide id="16" pos="4620">
          <p15:clr>
            <a:srgbClr val="F26B43"/>
          </p15:clr>
        </p15:guide>
        <p15:guide id="17" pos="2823">
          <p15:clr>
            <a:srgbClr val="F26B43"/>
          </p15:clr>
        </p15:guide>
        <p15:guide id="18" pos="2937">
          <p15:clr>
            <a:srgbClr val="F26B43"/>
          </p15:clr>
        </p15:guide>
        <p15:guide id="19" pos="2880">
          <p15:clr>
            <a:srgbClr val="F26B43"/>
          </p15:clr>
        </p15:guide>
        <p15:guide id="20" pos="4734">
          <p15:clr>
            <a:srgbClr val="F26B43"/>
          </p15:clr>
        </p15:guide>
        <p15:guide id="22" orient="horz" pos="640">
          <p15:clr>
            <a:srgbClr val="F26B43"/>
          </p15:clr>
        </p15:guide>
        <p15:guide id="64" pos="5098" userDrawn="1">
          <p15:clr>
            <a:srgbClr val="F26B43"/>
          </p15:clr>
        </p15:guide>
        <p15:guide id="65" orient="horz" pos="2160" userDrawn="1">
          <p15:clr>
            <a:srgbClr val="F26B43"/>
          </p15:clr>
        </p15:guide>
        <p15:guide id="66" orient="horz" pos="3968" userDrawn="1">
          <p15:clr>
            <a:srgbClr val="F26B43"/>
          </p15:clr>
        </p15:guide>
        <p15:guide id="67" pos="312" userDrawn="1">
          <p15:clr>
            <a:srgbClr val="F26B43"/>
          </p15:clr>
        </p15:guide>
        <p15:guide id="68" pos="7368" userDrawn="1">
          <p15:clr>
            <a:srgbClr val="F26B43"/>
          </p15:clr>
        </p15:guide>
        <p15:guide id="69" orient="horz" pos="245" userDrawn="1">
          <p15:clr>
            <a:srgbClr val="F26B43"/>
          </p15:clr>
        </p15:guide>
        <p15:guide id="70" orient="horz" pos="4081" userDrawn="1">
          <p15:clr>
            <a:srgbClr val="F26B43"/>
          </p15:clr>
        </p15:guide>
        <p15:guide id="71" pos="4986" userDrawn="1">
          <p15:clr>
            <a:srgbClr val="F26B43"/>
          </p15:clr>
        </p15:guide>
        <p15:guide id="72" pos="1382" userDrawn="1">
          <p15:clr>
            <a:srgbClr val="F26B43"/>
          </p15:clr>
        </p15:guide>
        <p15:guide id="73" pos="1496" userDrawn="1">
          <p15:clr>
            <a:srgbClr val="F26B43"/>
          </p15:clr>
        </p15:guide>
        <p15:guide id="74" pos="2581" userDrawn="1">
          <p15:clr>
            <a:srgbClr val="F26B43"/>
          </p15:clr>
        </p15:guide>
        <p15:guide id="75" pos="2695" userDrawn="1">
          <p15:clr>
            <a:srgbClr val="F26B43"/>
          </p15:clr>
        </p15:guide>
        <p15:guide id="76" pos="6185" userDrawn="1">
          <p15:clr>
            <a:srgbClr val="F26B43"/>
          </p15:clr>
        </p15:guide>
        <p15:guide id="77" pos="3783" userDrawn="1">
          <p15:clr>
            <a:srgbClr val="F26B43"/>
          </p15:clr>
        </p15:guide>
        <p15:guide id="78" pos="3896" userDrawn="1">
          <p15:clr>
            <a:srgbClr val="F26B43"/>
          </p15:clr>
        </p15:guide>
        <p15:guide id="79" pos="3840" userDrawn="1">
          <p15:clr>
            <a:srgbClr val="F26B43"/>
          </p15:clr>
        </p15:guide>
        <p15:guide id="80" pos="6299" userDrawn="1">
          <p15:clr>
            <a:srgbClr val="F26B43"/>
          </p15:clr>
        </p15:guide>
        <p15:guide id="81" orient="horz" pos="1049" userDrawn="1">
          <p15:clr>
            <a:srgbClr val="F26B43"/>
          </p15:clr>
        </p15:guide>
        <p15:guide id="82" orient="horz" pos="641" userDrawn="1">
          <p15:clr>
            <a:srgbClr val="F26B43"/>
          </p15:clr>
        </p15:guide>
        <p15:guide id="83" orient="horz" pos="2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notesSlide" Target="../notesSlides/notesSlide9.xml"/><Relationship Id="rId4" Type="http://schemas.openxmlformats.org/officeDocument/2006/relationships/slideLayout" Target="../slideLayouts/slideLayout5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5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2.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19.svg"/><Relationship Id="rId4" Type="http://schemas.openxmlformats.org/officeDocument/2006/relationships/image" Target="../media/image23.sv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8.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5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19.svg"/><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2.xml"/><Relationship Id="rId1" Type="http://schemas.openxmlformats.org/officeDocument/2006/relationships/themeOverride" Target="../theme/themeOverride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8.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4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5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48.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51.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50.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50.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0.xml"/><Relationship Id="rId1" Type="http://schemas.openxmlformats.org/officeDocument/2006/relationships/themeOverride" Target="../theme/themeOverride2.xml"/><Relationship Id="rId4" Type="http://schemas.openxmlformats.org/officeDocument/2006/relationships/image" Target="../media/image3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0.xml"/><Relationship Id="rId1" Type="http://schemas.openxmlformats.org/officeDocument/2006/relationships/themeOverride" Target="../theme/themeOverride3.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50.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50.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0.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8.xml"/></Relationships>
</file>

<file path=ppt/slides/_rels/slide53.xml.rels><?xml version="1.0" encoding="UTF-8" standalone="yes"?>
<Relationships xmlns="http://schemas.openxmlformats.org/package/2006/relationships"><Relationship Id="rId3" Type="http://schemas.microsoft.com/office/2018/10/relationships/comments" Target="../comments/modernComment_2D5_58B803AC.xml"/><Relationship Id="rId2" Type="http://schemas.openxmlformats.org/officeDocument/2006/relationships/notesSlide" Target="../notesSlides/notesSlide36.xml"/><Relationship Id="rId1" Type="http://schemas.openxmlformats.org/officeDocument/2006/relationships/slideLayout" Target="../slideLayouts/slideLayout4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9.xml"/></Relationships>
</file>

<file path=ppt/slides/_rels/slide56.xml.rels><?xml version="1.0" encoding="UTF-8" standalone="yes"?>
<Relationships xmlns="http://schemas.openxmlformats.org/package/2006/relationships"><Relationship Id="rId3" Type="http://schemas.microsoft.com/office/2018/10/relationships/comments" Target="../comments/modernComment_2A9_FA7E0820.xml"/><Relationship Id="rId7" Type="http://schemas.openxmlformats.org/officeDocument/2006/relationships/image" Target="../media/image50.svg"/><Relationship Id="rId2" Type="http://schemas.openxmlformats.org/officeDocument/2006/relationships/notesSlide" Target="../notesSlides/notesSlide39.xml"/><Relationship Id="rId1" Type="http://schemas.openxmlformats.org/officeDocument/2006/relationships/slideLayout" Target="../slideLayouts/slideLayout48.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2" Type="http://schemas.microsoft.com/office/2018/10/relationships/comments" Target="../comments/modernComment_482_234E877.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15.png"/><Relationship Id="rId1" Type="http://schemas.openxmlformats.org/officeDocument/2006/relationships/slideLayout" Target="../slideLayouts/slideLayout12.xml"/><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E22672E0-7693-4B5C-8331-DE3495FB6BB0}"/>
              </a:ext>
            </a:extLst>
          </p:cNvPr>
          <p:cNvSpPr>
            <a:spLocks noGrp="1"/>
          </p:cNvSpPr>
          <p:nvPr>
            <p:ph type="body" sz="quarter" idx="10"/>
          </p:nvPr>
        </p:nvSpPr>
        <p:spPr>
          <a:xfrm>
            <a:off x="341521" y="6290633"/>
            <a:ext cx="4446269" cy="273050"/>
          </a:xfrm>
        </p:spPr>
        <p:txBody>
          <a:bodyPr/>
          <a:lstStyle/>
          <a:p>
            <a:r>
              <a:rPr lang="en-US" dirty="0">
                <a:latin typeface="+mn-lt"/>
              </a:rPr>
              <a:t>20-Feb-2023</a:t>
            </a:r>
          </a:p>
        </p:txBody>
      </p:sp>
      <p:pic>
        <p:nvPicPr>
          <p:cNvPr id="7" name="Picture 6">
            <a:extLst>
              <a:ext uri="{FF2B5EF4-FFF2-40B4-BE49-F238E27FC236}">
                <a16:creationId xmlns:a16="http://schemas.microsoft.com/office/drawing/2014/main" id="{FB58598A-3661-FE4F-B2F9-CDB4F6EFEF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72045" y="5345939"/>
            <a:ext cx="1483061" cy="1483061"/>
          </a:xfrm>
          <a:prstGeom prst="rect">
            <a:avLst/>
          </a:prstGeom>
        </p:spPr>
      </p:pic>
      <p:pic>
        <p:nvPicPr>
          <p:cNvPr id="3" name="Picture 2">
            <a:extLst>
              <a:ext uri="{FF2B5EF4-FFF2-40B4-BE49-F238E27FC236}">
                <a16:creationId xmlns:a16="http://schemas.microsoft.com/office/drawing/2014/main" id="{ED499F5B-62DD-D34B-8F92-57604AD4AE7A}"/>
              </a:ext>
            </a:extLst>
          </p:cNvPr>
          <p:cNvPicPr>
            <a:picLocks noChangeAspect="1"/>
          </p:cNvPicPr>
          <p:nvPr/>
        </p:nvPicPr>
        <p:blipFill>
          <a:blip r:embed="rId4"/>
          <a:stretch>
            <a:fillRect/>
          </a:stretch>
        </p:blipFill>
        <p:spPr>
          <a:xfrm>
            <a:off x="2587532" y="-79468"/>
            <a:ext cx="7016936" cy="7016936"/>
          </a:xfrm>
          <a:prstGeom prst="rect">
            <a:avLst/>
          </a:prstGeom>
        </p:spPr>
      </p:pic>
      <p:sp>
        <p:nvSpPr>
          <p:cNvPr id="13" name="Title 12">
            <a:extLst>
              <a:ext uri="{FF2B5EF4-FFF2-40B4-BE49-F238E27FC236}">
                <a16:creationId xmlns:a16="http://schemas.microsoft.com/office/drawing/2014/main" id="{DE5B9CEA-5E73-4E22-8C75-E8D43059FFC7}"/>
              </a:ext>
            </a:extLst>
          </p:cNvPr>
          <p:cNvSpPr>
            <a:spLocks noGrp="1"/>
          </p:cNvSpPr>
          <p:nvPr>
            <p:ph type="ctrTitle"/>
          </p:nvPr>
        </p:nvSpPr>
        <p:spPr>
          <a:xfrm>
            <a:off x="319487" y="4988446"/>
            <a:ext cx="10873650" cy="1278572"/>
          </a:xfrm>
        </p:spPr>
        <p:txBody>
          <a:bodyPr/>
          <a:lstStyle/>
          <a:p>
            <a:r>
              <a:rPr lang="en-US" dirty="0">
                <a:latin typeface="Calibri Light"/>
                <a:ea typeface="Open Sans"/>
                <a:cs typeface="Calibri Light"/>
              </a:rPr>
              <a:t>Record to Report:</a:t>
            </a:r>
            <a:br>
              <a:rPr lang="en-US" dirty="0">
                <a:latin typeface="Calibri Light"/>
                <a:ea typeface="Open Sans"/>
                <a:cs typeface="Calibri Light"/>
              </a:rPr>
            </a:br>
            <a:r>
              <a:rPr lang="en-US" dirty="0">
                <a:latin typeface="Calibri Light"/>
                <a:ea typeface="Open Sans"/>
                <a:cs typeface="Calibri Light"/>
              </a:rPr>
              <a:t>Corporate Accounting 2- IC, Close and Reconcile (includes ARCS)</a:t>
            </a:r>
          </a:p>
        </p:txBody>
      </p:sp>
    </p:spTree>
    <p:extLst>
      <p:ext uri="{BB962C8B-B14F-4D97-AF65-F5344CB8AC3E}">
        <p14:creationId xmlns:p14="http://schemas.microsoft.com/office/powerpoint/2010/main" val="8619572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69899" y="1715384"/>
            <a:ext cx="10418233" cy="680995"/>
          </a:xfrm>
        </p:spPr>
        <p:txBody>
          <a:bodyPr/>
          <a:lstStyle/>
          <a:p>
            <a:r>
              <a:rPr lang="en-US" dirty="0"/>
              <a:t>Record To Report (RTR)</a:t>
            </a:r>
          </a:p>
        </p:txBody>
      </p:sp>
      <p:sp>
        <p:nvSpPr>
          <p:cNvPr id="9" name="Text Placeholder 2">
            <a:extLst>
              <a:ext uri="{FF2B5EF4-FFF2-40B4-BE49-F238E27FC236}">
                <a16:creationId xmlns:a16="http://schemas.microsoft.com/office/drawing/2014/main" id="{DBCED7C7-5B3B-7B43-A6F4-7CACFA411D75}"/>
              </a:ext>
            </a:extLst>
          </p:cNvPr>
          <p:cNvSpPr>
            <a:spLocks noGrp="1"/>
          </p:cNvSpPr>
          <p:nvPr>
            <p:ph type="body" idx="1"/>
          </p:nvPr>
        </p:nvSpPr>
        <p:spPr>
          <a:xfrm>
            <a:off x="469900" y="2770039"/>
            <a:ext cx="8508848" cy="876544"/>
          </a:xfrm>
        </p:spPr>
        <p:txBody>
          <a:bodyPr/>
          <a:lstStyle/>
          <a:p>
            <a:r>
              <a:rPr lang="en-US" b="1" dirty="0">
                <a:solidFill>
                  <a:schemeClr val="tx1"/>
                </a:solidFill>
              </a:rPr>
              <a:t>GENERATE </a:t>
            </a:r>
            <a:r>
              <a:rPr lang="en-US" b="1" dirty="0"/>
              <a:t>FINANCIALS INTERCOMPANY (</a:t>
            </a:r>
            <a:r>
              <a:rPr lang="en-US" b="1" dirty="0">
                <a:solidFill>
                  <a:schemeClr val="tx1"/>
                </a:solidFill>
              </a:rPr>
              <a:t>AGIS) TRANSACTIONS</a:t>
            </a:r>
          </a:p>
        </p:txBody>
      </p:sp>
    </p:spTree>
    <p:extLst>
      <p:ext uri="{BB962C8B-B14F-4D97-AF65-F5344CB8AC3E}">
        <p14:creationId xmlns:p14="http://schemas.microsoft.com/office/powerpoint/2010/main" val="289472751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gray">
          <a:xfrm>
            <a:off x="974083" y="1804582"/>
            <a:ext cx="3624835" cy="3653735"/>
          </a:xfrm>
          <a:prstGeom prst="ellipse">
            <a:avLst/>
          </a:prstGeom>
          <a:noFill/>
          <a:ln w="22225" algn="ctr">
            <a:solidFill>
              <a:schemeClr val="tx1">
                <a:lumMod val="50000"/>
                <a:lumOff val="50000"/>
              </a:schemeClr>
            </a:solidFill>
            <a:prstDash val="sysDot"/>
            <a:miter lim="800000"/>
            <a:headEnd/>
            <a:tailEnd/>
          </a:ln>
        </p:spPr>
        <p:txBody>
          <a:bodyPr wrap="square" lIns="66675" tIns="66675" rIns="66675" bIns="66675" rtlCol="0" anchor="ctr"/>
          <a:lstStyle/>
          <a:p>
            <a:pPr algn="ctr" defTabSz="685800">
              <a:lnSpc>
                <a:spcPct val="106000"/>
              </a:lnSpc>
              <a:defRPr/>
            </a:pPr>
            <a:endParaRPr lang="en-US" b="1" dirty="0">
              <a:solidFill>
                <a:prstClr val="white"/>
              </a:solidFill>
            </a:endParaRPr>
          </a:p>
        </p:txBody>
      </p:sp>
      <p:sp>
        <p:nvSpPr>
          <p:cNvPr id="23" name="Flowchart: Process 22"/>
          <p:cNvSpPr/>
          <p:nvPr/>
        </p:nvSpPr>
        <p:spPr bwMode="gray">
          <a:xfrm>
            <a:off x="1938445" y="1727102"/>
            <a:ext cx="346803" cy="3971938"/>
          </a:xfrm>
          <a:prstGeom prst="flowChartProcess">
            <a:avLst/>
          </a:prstGeom>
          <a:solidFill>
            <a:schemeClr val="bg1"/>
          </a:solidFill>
          <a:ln w="19050" algn="ctr">
            <a:solidFill>
              <a:schemeClr val="bg1"/>
            </a:solidFill>
            <a:miter lim="800000"/>
            <a:headEnd/>
            <a:tailEnd/>
          </a:ln>
        </p:spPr>
        <p:txBody>
          <a:bodyPr wrap="square" lIns="66675" tIns="66675" rIns="66675" bIns="66675" rtlCol="0" anchor="ctr"/>
          <a:lstStyle/>
          <a:p>
            <a:pPr algn="ctr" defTabSz="685800">
              <a:lnSpc>
                <a:spcPct val="106000"/>
              </a:lnSpc>
              <a:defRPr/>
            </a:pPr>
            <a:endParaRPr lang="en-US" b="1" dirty="0">
              <a:solidFill>
                <a:prstClr val="white"/>
              </a:solidFill>
            </a:endParaRPr>
          </a:p>
        </p:txBody>
      </p:sp>
      <p:sp>
        <p:nvSpPr>
          <p:cNvPr id="130" name="Oval 129"/>
          <p:cNvSpPr/>
          <p:nvPr/>
        </p:nvSpPr>
        <p:spPr bwMode="gray">
          <a:xfrm>
            <a:off x="2229077" y="1795155"/>
            <a:ext cx="137514" cy="138611"/>
          </a:xfrm>
          <a:prstGeom prst="ellipse">
            <a:avLst/>
          </a:prstGeom>
          <a:solidFill>
            <a:schemeClr val="tx1">
              <a:lumMod val="50000"/>
              <a:lumOff val="50000"/>
            </a:schemeClr>
          </a:solidFill>
          <a:ln w="19050" algn="ctr">
            <a:solidFill>
              <a:schemeClr val="tx1">
                <a:lumMod val="50000"/>
                <a:lumOff val="50000"/>
              </a:schemeClr>
            </a:solidFill>
            <a:miter lim="800000"/>
            <a:headEnd/>
            <a:tailEnd/>
          </a:ln>
        </p:spPr>
        <p:txBody>
          <a:bodyPr wrap="square" lIns="66675" tIns="66675" rIns="66675" bIns="66675" rtlCol="0" anchor="ctr"/>
          <a:lstStyle/>
          <a:p>
            <a:pPr algn="ctr" defTabSz="685800">
              <a:lnSpc>
                <a:spcPct val="106000"/>
              </a:lnSpc>
              <a:defRPr/>
            </a:pPr>
            <a:endParaRPr lang="en-US" b="1" dirty="0">
              <a:solidFill>
                <a:prstClr val="white"/>
              </a:solidFill>
            </a:endParaRPr>
          </a:p>
        </p:txBody>
      </p:sp>
      <p:sp>
        <p:nvSpPr>
          <p:cNvPr id="131" name="Oval 130"/>
          <p:cNvSpPr/>
          <p:nvPr/>
        </p:nvSpPr>
        <p:spPr bwMode="gray">
          <a:xfrm>
            <a:off x="2228298" y="5326771"/>
            <a:ext cx="137514" cy="138611"/>
          </a:xfrm>
          <a:prstGeom prst="ellipse">
            <a:avLst/>
          </a:prstGeom>
          <a:solidFill>
            <a:schemeClr val="tx1">
              <a:lumMod val="50000"/>
              <a:lumOff val="50000"/>
            </a:schemeClr>
          </a:solidFill>
          <a:ln w="19050" algn="ctr">
            <a:solidFill>
              <a:schemeClr val="tx1">
                <a:lumMod val="50000"/>
                <a:lumOff val="50000"/>
              </a:schemeClr>
            </a:solidFill>
            <a:miter lim="800000"/>
            <a:headEnd/>
            <a:tailEnd/>
          </a:ln>
        </p:spPr>
        <p:txBody>
          <a:bodyPr wrap="square" lIns="66675" tIns="66675" rIns="66675" bIns="66675" rtlCol="0" anchor="ctr"/>
          <a:lstStyle/>
          <a:p>
            <a:pPr algn="ctr" defTabSz="685800">
              <a:lnSpc>
                <a:spcPct val="106000"/>
              </a:lnSpc>
              <a:defRPr/>
            </a:pPr>
            <a:endParaRPr lang="en-US" b="1" dirty="0">
              <a:solidFill>
                <a:prstClr val="white"/>
              </a:solidFill>
            </a:endParaRPr>
          </a:p>
        </p:txBody>
      </p:sp>
      <p:grpSp>
        <p:nvGrpSpPr>
          <p:cNvPr id="18" name="Group 17"/>
          <p:cNvGrpSpPr/>
          <p:nvPr/>
        </p:nvGrpSpPr>
        <p:grpSpPr>
          <a:xfrm>
            <a:off x="3652290" y="1726679"/>
            <a:ext cx="6945936" cy="738664"/>
            <a:chOff x="2285232" y="869148"/>
            <a:chExt cx="9335087" cy="984884"/>
          </a:xfrm>
        </p:grpSpPr>
        <p:grpSp>
          <p:nvGrpSpPr>
            <p:cNvPr id="24" name="Group 23"/>
            <p:cNvGrpSpPr/>
            <p:nvPr/>
          </p:nvGrpSpPr>
          <p:grpSpPr>
            <a:xfrm>
              <a:off x="3797255" y="976644"/>
              <a:ext cx="783023" cy="783023"/>
              <a:chOff x="3193797" y="1167547"/>
              <a:chExt cx="1136224" cy="1136224"/>
            </a:xfrm>
          </p:grpSpPr>
          <p:sp>
            <p:nvSpPr>
              <p:cNvPr id="133" name="Freeform 538"/>
              <p:cNvSpPr>
                <a:spLocks noChangeAspect="1" noEditPoints="1"/>
              </p:cNvSpPr>
              <p:nvPr/>
            </p:nvSpPr>
            <p:spPr bwMode="auto">
              <a:xfrm>
                <a:off x="3292496" y="1251001"/>
                <a:ext cx="981794" cy="981795"/>
              </a:xfrm>
              <a:custGeom>
                <a:avLst/>
                <a:gdLst>
                  <a:gd name="T0" fmla="*/ 226 w 512"/>
                  <a:gd name="T1" fmla="*/ 352 h 512"/>
                  <a:gd name="T2" fmla="*/ 286 w 512"/>
                  <a:gd name="T3" fmla="*/ 352 h 512"/>
                  <a:gd name="T4" fmla="*/ 279 w 512"/>
                  <a:gd name="T5" fmla="*/ 394 h 512"/>
                  <a:gd name="T6" fmla="*/ 233 w 512"/>
                  <a:gd name="T7" fmla="*/ 394 h 512"/>
                  <a:gd name="T8" fmla="*/ 226 w 512"/>
                  <a:gd name="T9" fmla="*/ 352 h 512"/>
                  <a:gd name="T10" fmla="*/ 256 w 512"/>
                  <a:gd name="T11" fmla="*/ 117 h 512"/>
                  <a:gd name="T12" fmla="*/ 178 w 512"/>
                  <a:gd name="T13" fmla="*/ 191 h 512"/>
                  <a:gd name="T14" fmla="*/ 194 w 512"/>
                  <a:gd name="T15" fmla="*/ 242 h 512"/>
                  <a:gd name="T16" fmla="*/ 224 w 512"/>
                  <a:gd name="T17" fmla="*/ 309 h 512"/>
                  <a:gd name="T18" fmla="*/ 224 w 512"/>
                  <a:gd name="T19" fmla="*/ 330 h 512"/>
                  <a:gd name="T20" fmla="*/ 245 w 512"/>
                  <a:gd name="T21" fmla="*/ 330 h 512"/>
                  <a:gd name="T22" fmla="*/ 245 w 512"/>
                  <a:gd name="T23" fmla="*/ 249 h 512"/>
                  <a:gd name="T24" fmla="*/ 227 w 512"/>
                  <a:gd name="T25" fmla="*/ 231 h 512"/>
                  <a:gd name="T26" fmla="*/ 227 w 512"/>
                  <a:gd name="T27" fmla="*/ 216 h 512"/>
                  <a:gd name="T28" fmla="*/ 242 w 512"/>
                  <a:gd name="T29" fmla="*/ 216 h 512"/>
                  <a:gd name="T30" fmla="*/ 256 w 512"/>
                  <a:gd name="T31" fmla="*/ 230 h 512"/>
                  <a:gd name="T32" fmla="*/ 269 w 512"/>
                  <a:gd name="T33" fmla="*/ 216 h 512"/>
                  <a:gd name="T34" fmla="*/ 285 w 512"/>
                  <a:gd name="T35" fmla="*/ 216 h 512"/>
                  <a:gd name="T36" fmla="*/ 285 w 512"/>
                  <a:gd name="T37" fmla="*/ 231 h 512"/>
                  <a:gd name="T38" fmla="*/ 266 w 512"/>
                  <a:gd name="T39" fmla="*/ 249 h 512"/>
                  <a:gd name="T40" fmla="*/ 266 w 512"/>
                  <a:gd name="T41" fmla="*/ 330 h 512"/>
                  <a:gd name="T42" fmla="*/ 288 w 512"/>
                  <a:gd name="T43" fmla="*/ 330 h 512"/>
                  <a:gd name="T44" fmla="*/ 288 w 512"/>
                  <a:gd name="T45" fmla="*/ 309 h 512"/>
                  <a:gd name="T46" fmla="*/ 318 w 512"/>
                  <a:gd name="T47" fmla="*/ 243 h 512"/>
                  <a:gd name="T48" fmla="*/ 334 w 512"/>
                  <a:gd name="T49" fmla="*/ 191 h 512"/>
                  <a:gd name="T50" fmla="*/ 256 w 512"/>
                  <a:gd name="T51" fmla="*/ 117 h 512"/>
                  <a:gd name="T52" fmla="*/ 512 w 512"/>
                  <a:gd name="T53" fmla="*/ 256 h 512"/>
                  <a:gd name="T54" fmla="*/ 256 w 512"/>
                  <a:gd name="T55" fmla="*/ 512 h 512"/>
                  <a:gd name="T56" fmla="*/ 0 w 512"/>
                  <a:gd name="T57" fmla="*/ 256 h 512"/>
                  <a:gd name="T58" fmla="*/ 256 w 512"/>
                  <a:gd name="T59" fmla="*/ 0 h 512"/>
                  <a:gd name="T60" fmla="*/ 512 w 512"/>
                  <a:gd name="T61" fmla="*/ 256 h 512"/>
                  <a:gd name="T62" fmla="*/ 356 w 512"/>
                  <a:gd name="T63" fmla="*/ 191 h 512"/>
                  <a:gd name="T64" fmla="*/ 256 w 512"/>
                  <a:gd name="T65" fmla="*/ 96 h 512"/>
                  <a:gd name="T66" fmla="*/ 256 w 512"/>
                  <a:gd name="T67" fmla="*/ 96 h 512"/>
                  <a:gd name="T68" fmla="*/ 256 w 512"/>
                  <a:gd name="T69" fmla="*/ 96 h 512"/>
                  <a:gd name="T70" fmla="*/ 256 w 512"/>
                  <a:gd name="T71" fmla="*/ 96 h 512"/>
                  <a:gd name="T72" fmla="*/ 255 w 512"/>
                  <a:gd name="T73" fmla="*/ 96 h 512"/>
                  <a:gd name="T74" fmla="*/ 157 w 512"/>
                  <a:gd name="T75" fmla="*/ 191 h 512"/>
                  <a:gd name="T76" fmla="*/ 176 w 512"/>
                  <a:gd name="T77" fmla="*/ 254 h 512"/>
                  <a:gd name="T78" fmla="*/ 202 w 512"/>
                  <a:gd name="T79" fmla="*/ 309 h 512"/>
                  <a:gd name="T80" fmla="*/ 202 w 512"/>
                  <a:gd name="T81" fmla="*/ 341 h 512"/>
                  <a:gd name="T82" fmla="*/ 203 w 512"/>
                  <a:gd name="T83" fmla="*/ 342 h 512"/>
                  <a:gd name="T84" fmla="*/ 202 w 512"/>
                  <a:gd name="T85" fmla="*/ 343 h 512"/>
                  <a:gd name="T86" fmla="*/ 213 w 512"/>
                  <a:gd name="T87" fmla="*/ 407 h 512"/>
                  <a:gd name="T88" fmla="*/ 224 w 512"/>
                  <a:gd name="T89" fmla="*/ 416 h 512"/>
                  <a:gd name="T90" fmla="*/ 288 w 512"/>
                  <a:gd name="T91" fmla="*/ 416 h 512"/>
                  <a:gd name="T92" fmla="*/ 298 w 512"/>
                  <a:gd name="T93" fmla="*/ 407 h 512"/>
                  <a:gd name="T94" fmla="*/ 309 w 512"/>
                  <a:gd name="T95" fmla="*/ 343 h 512"/>
                  <a:gd name="T96" fmla="*/ 309 w 512"/>
                  <a:gd name="T97" fmla="*/ 342 h 512"/>
                  <a:gd name="T98" fmla="*/ 309 w 512"/>
                  <a:gd name="T99" fmla="*/ 341 h 512"/>
                  <a:gd name="T100" fmla="*/ 309 w 512"/>
                  <a:gd name="T101" fmla="*/ 309 h 512"/>
                  <a:gd name="T102" fmla="*/ 336 w 512"/>
                  <a:gd name="T103" fmla="*/ 254 h 512"/>
                  <a:gd name="T104" fmla="*/ 356 w 512"/>
                  <a:gd name="T105" fmla="*/ 191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26" y="352"/>
                    </a:moveTo>
                    <a:cubicBezTo>
                      <a:pt x="286" y="352"/>
                      <a:pt x="286" y="352"/>
                      <a:pt x="286" y="352"/>
                    </a:cubicBezTo>
                    <a:cubicBezTo>
                      <a:pt x="279" y="394"/>
                      <a:pt x="279" y="394"/>
                      <a:pt x="279" y="394"/>
                    </a:cubicBezTo>
                    <a:cubicBezTo>
                      <a:pt x="233" y="394"/>
                      <a:pt x="233" y="394"/>
                      <a:pt x="233" y="394"/>
                    </a:cubicBezTo>
                    <a:lnTo>
                      <a:pt x="226" y="352"/>
                    </a:lnTo>
                    <a:close/>
                    <a:moveTo>
                      <a:pt x="256" y="117"/>
                    </a:moveTo>
                    <a:cubicBezTo>
                      <a:pt x="214" y="117"/>
                      <a:pt x="178" y="151"/>
                      <a:pt x="178" y="191"/>
                    </a:cubicBezTo>
                    <a:cubicBezTo>
                      <a:pt x="178" y="219"/>
                      <a:pt x="194" y="242"/>
                      <a:pt x="194" y="242"/>
                    </a:cubicBezTo>
                    <a:cubicBezTo>
                      <a:pt x="201" y="254"/>
                      <a:pt x="224" y="292"/>
                      <a:pt x="224" y="309"/>
                    </a:cubicBezTo>
                    <a:cubicBezTo>
                      <a:pt x="224" y="330"/>
                      <a:pt x="224" y="330"/>
                      <a:pt x="224" y="330"/>
                    </a:cubicBezTo>
                    <a:cubicBezTo>
                      <a:pt x="245" y="330"/>
                      <a:pt x="245" y="330"/>
                      <a:pt x="245" y="330"/>
                    </a:cubicBezTo>
                    <a:cubicBezTo>
                      <a:pt x="245" y="249"/>
                      <a:pt x="245" y="249"/>
                      <a:pt x="245" y="249"/>
                    </a:cubicBezTo>
                    <a:cubicBezTo>
                      <a:pt x="227" y="231"/>
                      <a:pt x="227" y="231"/>
                      <a:pt x="227" y="231"/>
                    </a:cubicBezTo>
                    <a:cubicBezTo>
                      <a:pt x="223" y="227"/>
                      <a:pt x="223" y="220"/>
                      <a:pt x="227" y="216"/>
                    </a:cubicBezTo>
                    <a:cubicBezTo>
                      <a:pt x="231" y="212"/>
                      <a:pt x="238" y="212"/>
                      <a:pt x="242" y="216"/>
                    </a:cubicBezTo>
                    <a:cubicBezTo>
                      <a:pt x="256" y="230"/>
                      <a:pt x="256" y="230"/>
                      <a:pt x="256" y="230"/>
                    </a:cubicBezTo>
                    <a:cubicBezTo>
                      <a:pt x="269" y="216"/>
                      <a:pt x="269" y="216"/>
                      <a:pt x="269" y="216"/>
                    </a:cubicBezTo>
                    <a:cubicBezTo>
                      <a:pt x="274" y="212"/>
                      <a:pt x="280" y="212"/>
                      <a:pt x="285" y="216"/>
                    </a:cubicBezTo>
                    <a:cubicBezTo>
                      <a:pt x="289" y="220"/>
                      <a:pt x="289" y="227"/>
                      <a:pt x="285" y="231"/>
                    </a:cubicBezTo>
                    <a:cubicBezTo>
                      <a:pt x="266" y="249"/>
                      <a:pt x="266" y="249"/>
                      <a:pt x="266" y="249"/>
                    </a:cubicBezTo>
                    <a:cubicBezTo>
                      <a:pt x="266" y="330"/>
                      <a:pt x="266" y="330"/>
                      <a:pt x="266" y="330"/>
                    </a:cubicBezTo>
                    <a:cubicBezTo>
                      <a:pt x="288" y="330"/>
                      <a:pt x="288" y="330"/>
                      <a:pt x="288" y="330"/>
                    </a:cubicBezTo>
                    <a:cubicBezTo>
                      <a:pt x="288" y="309"/>
                      <a:pt x="288" y="309"/>
                      <a:pt x="288" y="309"/>
                    </a:cubicBezTo>
                    <a:cubicBezTo>
                      <a:pt x="288" y="292"/>
                      <a:pt x="311" y="254"/>
                      <a:pt x="318" y="243"/>
                    </a:cubicBezTo>
                    <a:cubicBezTo>
                      <a:pt x="318" y="242"/>
                      <a:pt x="334" y="218"/>
                      <a:pt x="334" y="191"/>
                    </a:cubicBezTo>
                    <a:cubicBezTo>
                      <a:pt x="334" y="151"/>
                      <a:pt x="298" y="117"/>
                      <a:pt x="256" y="117"/>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56" y="191"/>
                    </a:moveTo>
                    <a:cubicBezTo>
                      <a:pt x="356" y="140"/>
                      <a:pt x="310" y="96"/>
                      <a:pt x="256" y="96"/>
                    </a:cubicBezTo>
                    <a:cubicBezTo>
                      <a:pt x="256" y="96"/>
                      <a:pt x="256" y="96"/>
                      <a:pt x="256" y="96"/>
                    </a:cubicBezTo>
                    <a:cubicBezTo>
                      <a:pt x="256" y="96"/>
                      <a:pt x="256" y="96"/>
                      <a:pt x="256" y="96"/>
                    </a:cubicBezTo>
                    <a:cubicBezTo>
                      <a:pt x="256" y="96"/>
                      <a:pt x="256" y="96"/>
                      <a:pt x="256" y="96"/>
                    </a:cubicBezTo>
                    <a:cubicBezTo>
                      <a:pt x="256" y="96"/>
                      <a:pt x="256" y="96"/>
                      <a:pt x="255" y="96"/>
                    </a:cubicBezTo>
                    <a:cubicBezTo>
                      <a:pt x="202" y="96"/>
                      <a:pt x="157" y="140"/>
                      <a:pt x="157" y="191"/>
                    </a:cubicBezTo>
                    <a:cubicBezTo>
                      <a:pt x="157" y="225"/>
                      <a:pt x="175" y="253"/>
                      <a:pt x="176" y="254"/>
                    </a:cubicBezTo>
                    <a:cubicBezTo>
                      <a:pt x="189" y="275"/>
                      <a:pt x="202" y="302"/>
                      <a:pt x="202" y="309"/>
                    </a:cubicBezTo>
                    <a:cubicBezTo>
                      <a:pt x="202" y="341"/>
                      <a:pt x="202" y="341"/>
                      <a:pt x="202" y="341"/>
                    </a:cubicBezTo>
                    <a:cubicBezTo>
                      <a:pt x="202" y="341"/>
                      <a:pt x="202" y="342"/>
                      <a:pt x="203" y="342"/>
                    </a:cubicBezTo>
                    <a:cubicBezTo>
                      <a:pt x="203" y="342"/>
                      <a:pt x="202" y="342"/>
                      <a:pt x="202" y="343"/>
                    </a:cubicBezTo>
                    <a:cubicBezTo>
                      <a:pt x="213" y="407"/>
                      <a:pt x="213" y="407"/>
                      <a:pt x="213" y="407"/>
                    </a:cubicBezTo>
                    <a:cubicBezTo>
                      <a:pt x="214" y="412"/>
                      <a:pt x="218" y="416"/>
                      <a:pt x="224" y="416"/>
                    </a:cubicBezTo>
                    <a:cubicBezTo>
                      <a:pt x="288" y="416"/>
                      <a:pt x="288" y="416"/>
                      <a:pt x="288" y="416"/>
                    </a:cubicBezTo>
                    <a:cubicBezTo>
                      <a:pt x="293" y="416"/>
                      <a:pt x="297" y="412"/>
                      <a:pt x="298" y="407"/>
                    </a:cubicBezTo>
                    <a:cubicBezTo>
                      <a:pt x="309" y="343"/>
                      <a:pt x="309" y="343"/>
                      <a:pt x="309" y="343"/>
                    </a:cubicBezTo>
                    <a:cubicBezTo>
                      <a:pt x="309" y="342"/>
                      <a:pt x="309" y="342"/>
                      <a:pt x="309" y="342"/>
                    </a:cubicBezTo>
                    <a:cubicBezTo>
                      <a:pt x="309" y="342"/>
                      <a:pt x="309" y="341"/>
                      <a:pt x="309" y="341"/>
                    </a:cubicBezTo>
                    <a:cubicBezTo>
                      <a:pt x="309" y="309"/>
                      <a:pt x="309" y="309"/>
                      <a:pt x="309" y="309"/>
                    </a:cubicBezTo>
                    <a:cubicBezTo>
                      <a:pt x="309" y="302"/>
                      <a:pt x="323" y="275"/>
                      <a:pt x="336" y="254"/>
                    </a:cubicBezTo>
                    <a:cubicBezTo>
                      <a:pt x="337" y="253"/>
                      <a:pt x="356" y="225"/>
                      <a:pt x="356" y="191"/>
                    </a:cubicBezTo>
                    <a:close/>
                  </a:path>
                </a:pathLst>
              </a:custGeom>
              <a:solidFill>
                <a:srgbClr val="86BC25"/>
              </a:solidFill>
              <a:ln>
                <a:noFill/>
              </a:ln>
            </p:spPr>
            <p:txBody>
              <a:bodyPr vert="horz" wrap="square" lIns="68580" tIns="34290" rIns="68580" bIns="34290" numCol="1" anchor="t" anchorCtr="0" compatLnSpc="1">
                <a:prstTxWarp prst="textNoShape">
                  <a:avLst/>
                </a:prstTxWarp>
              </a:bodyPr>
              <a:lstStyle/>
              <a:p>
                <a:pPr defTabSz="685800">
                  <a:defRPr/>
                </a:pPr>
                <a:endParaRPr lang="en-GB" dirty="0">
                  <a:solidFill>
                    <a:prstClr val="black"/>
                  </a:solidFill>
                </a:endParaRPr>
              </a:p>
            </p:txBody>
          </p:sp>
          <p:sp>
            <p:nvSpPr>
              <p:cNvPr id="134" name="Oval 133"/>
              <p:cNvSpPr/>
              <p:nvPr/>
            </p:nvSpPr>
            <p:spPr bwMode="gray">
              <a:xfrm>
                <a:off x="3193797" y="1167547"/>
                <a:ext cx="1136224" cy="1136224"/>
              </a:xfrm>
              <a:prstGeom prst="ellipse">
                <a:avLst/>
              </a:prstGeom>
              <a:noFill/>
              <a:ln w="22225" algn="ctr">
                <a:solidFill>
                  <a:schemeClr val="tx1">
                    <a:lumMod val="50000"/>
                    <a:lumOff val="50000"/>
                  </a:schemeClr>
                </a:solidFill>
                <a:prstDash val="sysDot"/>
                <a:miter lim="800000"/>
                <a:headEnd/>
                <a:tailEnd/>
              </a:ln>
            </p:spPr>
            <p:txBody>
              <a:bodyPr wrap="square" lIns="66675" tIns="66675" rIns="66675" bIns="66675" rtlCol="0" anchor="ctr"/>
              <a:lstStyle/>
              <a:p>
                <a:pPr defTabSz="685800">
                  <a:lnSpc>
                    <a:spcPct val="106000"/>
                  </a:lnSpc>
                  <a:defRPr/>
                </a:pPr>
                <a:endParaRPr lang="en-US" b="1" dirty="0">
                  <a:solidFill>
                    <a:prstClr val="white"/>
                  </a:solidFill>
                </a:endParaRPr>
              </a:p>
            </p:txBody>
          </p:sp>
        </p:grpSp>
        <p:cxnSp>
          <p:nvCxnSpPr>
            <p:cNvPr id="26" name="Straight Connector 25"/>
            <p:cNvCxnSpPr>
              <a:cxnSpLocks/>
              <a:stCxn id="132" idx="6"/>
              <a:endCxn id="134" idx="2"/>
            </p:cNvCxnSpPr>
            <p:nvPr/>
          </p:nvCxnSpPr>
          <p:spPr>
            <a:xfrm>
              <a:off x="2285232" y="1353577"/>
              <a:ext cx="1512023" cy="14579"/>
            </a:xfrm>
            <a:prstGeom prst="line">
              <a:avLst/>
            </a:prstGeom>
            <a:noFill/>
            <a:ln w="22225" algn="ctr">
              <a:solidFill>
                <a:schemeClr val="tx1">
                  <a:lumMod val="50000"/>
                  <a:lumOff val="50000"/>
                </a:schemeClr>
              </a:solidFill>
              <a:prstDash val="sysDot"/>
              <a:miter lim="800000"/>
              <a:headEnd/>
              <a:tailEnd/>
            </a:ln>
          </p:spPr>
        </p:cxnSp>
        <p:sp>
          <p:nvSpPr>
            <p:cNvPr id="132" name="Oval 131"/>
            <p:cNvSpPr/>
            <p:nvPr/>
          </p:nvSpPr>
          <p:spPr bwMode="gray">
            <a:xfrm flipH="1" flipV="1">
              <a:off x="2285232" y="1261170"/>
              <a:ext cx="184814" cy="184815"/>
            </a:xfrm>
            <a:prstGeom prst="ellipse">
              <a:avLst/>
            </a:prstGeom>
            <a:solidFill>
              <a:srgbClr val="86BC25"/>
            </a:solidFill>
            <a:ln w="34925" algn="ctr">
              <a:solidFill>
                <a:srgbClr val="86BC25"/>
              </a:solidFill>
              <a:miter lim="800000"/>
              <a:headEnd/>
              <a:tailEnd/>
            </a:ln>
          </p:spPr>
          <p:txBody>
            <a:bodyPr wrap="square" lIns="66675" tIns="66675" rIns="66675" bIns="66675" rtlCol="0" anchor="ctr"/>
            <a:lstStyle/>
            <a:p>
              <a:pPr defTabSz="685800">
                <a:lnSpc>
                  <a:spcPct val="106000"/>
                </a:lnSpc>
                <a:defRPr/>
              </a:pPr>
              <a:endParaRPr lang="en-US" b="1" dirty="0">
                <a:solidFill>
                  <a:prstClr val="white"/>
                </a:solidFill>
              </a:endParaRPr>
            </a:p>
          </p:txBody>
        </p:sp>
        <p:sp>
          <p:nvSpPr>
            <p:cNvPr id="171" name="Rectangle 170"/>
            <p:cNvSpPr/>
            <p:nvPr/>
          </p:nvSpPr>
          <p:spPr>
            <a:xfrm>
              <a:off x="4820065" y="869148"/>
              <a:ext cx="6800254" cy="984884"/>
            </a:xfrm>
            <a:prstGeom prst="rect">
              <a:avLst/>
            </a:prstGeom>
          </p:spPr>
          <p:txBody>
            <a:bodyPr wrap="square">
              <a:spAutoFit/>
            </a:bodyPr>
            <a:lstStyle/>
            <a:p>
              <a:pPr algn="just"/>
              <a:r>
                <a:rPr lang="en-US" sz="1400" dirty="0"/>
                <a:t>Intercompany feature is designed to process transactions between legal entities which are part of same or different ledger or across different balancing segment of same legal entity.</a:t>
              </a:r>
            </a:p>
          </p:txBody>
        </p:sp>
      </p:grpSp>
      <p:grpSp>
        <p:nvGrpSpPr>
          <p:cNvPr id="19" name="Group 18"/>
          <p:cNvGrpSpPr/>
          <p:nvPr/>
        </p:nvGrpSpPr>
        <p:grpSpPr>
          <a:xfrm>
            <a:off x="4408687" y="2735498"/>
            <a:ext cx="6657018" cy="592409"/>
            <a:chOff x="3292821" y="2027678"/>
            <a:chExt cx="8946791" cy="789879"/>
          </a:xfrm>
        </p:grpSpPr>
        <p:cxnSp>
          <p:nvCxnSpPr>
            <p:cNvPr id="149" name="Straight Connector 148"/>
            <p:cNvCxnSpPr>
              <a:cxnSpLocks/>
              <a:stCxn id="147" idx="6"/>
              <a:endCxn id="151" idx="2"/>
            </p:cNvCxnSpPr>
            <p:nvPr/>
          </p:nvCxnSpPr>
          <p:spPr>
            <a:xfrm>
              <a:off x="3482695" y="2415590"/>
              <a:ext cx="312066" cy="7028"/>
            </a:xfrm>
            <a:prstGeom prst="line">
              <a:avLst/>
            </a:prstGeom>
            <a:noFill/>
            <a:ln w="22225" algn="ctr">
              <a:solidFill>
                <a:schemeClr val="tx1">
                  <a:lumMod val="50000"/>
                  <a:lumOff val="50000"/>
                </a:schemeClr>
              </a:solidFill>
              <a:prstDash val="sysDot"/>
              <a:miter lim="800000"/>
              <a:headEnd/>
              <a:tailEnd/>
            </a:ln>
          </p:spPr>
        </p:cxnSp>
        <p:sp>
          <p:nvSpPr>
            <p:cNvPr id="147" name="Oval 146"/>
            <p:cNvSpPr/>
            <p:nvPr/>
          </p:nvSpPr>
          <p:spPr bwMode="gray">
            <a:xfrm>
              <a:off x="3292821" y="2323182"/>
              <a:ext cx="189874" cy="184815"/>
            </a:xfrm>
            <a:prstGeom prst="ellipse">
              <a:avLst/>
            </a:prstGeom>
            <a:solidFill>
              <a:srgbClr val="86BC25"/>
            </a:solidFill>
            <a:ln w="34925" algn="ctr">
              <a:solidFill>
                <a:srgbClr val="86BC25"/>
              </a:solidFill>
              <a:miter lim="800000"/>
              <a:headEnd/>
              <a:tailEnd/>
            </a:ln>
          </p:spPr>
          <p:txBody>
            <a:bodyPr wrap="square" lIns="66675" tIns="66675" rIns="66675" bIns="66675" rtlCol="0" anchor="ctr"/>
            <a:lstStyle/>
            <a:p>
              <a:pPr defTabSz="685800">
                <a:lnSpc>
                  <a:spcPct val="106000"/>
                </a:lnSpc>
                <a:defRPr/>
              </a:pPr>
              <a:endParaRPr lang="en-US" b="1" dirty="0">
                <a:solidFill>
                  <a:prstClr val="white"/>
                </a:solidFill>
              </a:endParaRPr>
            </a:p>
          </p:txBody>
        </p:sp>
        <p:grpSp>
          <p:nvGrpSpPr>
            <p:cNvPr id="13" name="Group 12"/>
            <p:cNvGrpSpPr/>
            <p:nvPr/>
          </p:nvGrpSpPr>
          <p:grpSpPr>
            <a:xfrm>
              <a:off x="3794760" y="2027678"/>
              <a:ext cx="789880" cy="789879"/>
              <a:chOff x="6262417" y="2870261"/>
              <a:chExt cx="919874" cy="919874"/>
            </a:xfrm>
          </p:grpSpPr>
          <p:sp>
            <p:nvSpPr>
              <p:cNvPr id="151" name="Oval 150"/>
              <p:cNvSpPr/>
              <p:nvPr/>
            </p:nvSpPr>
            <p:spPr bwMode="gray">
              <a:xfrm>
                <a:off x="6262417" y="2870261"/>
                <a:ext cx="919874" cy="919874"/>
              </a:xfrm>
              <a:prstGeom prst="ellipse">
                <a:avLst/>
              </a:prstGeom>
              <a:noFill/>
              <a:ln w="22225" algn="ctr">
                <a:solidFill>
                  <a:schemeClr val="tx1">
                    <a:lumMod val="50000"/>
                    <a:lumOff val="50000"/>
                  </a:schemeClr>
                </a:solidFill>
                <a:prstDash val="sysDot"/>
                <a:miter lim="800000"/>
                <a:headEnd/>
                <a:tailEnd/>
              </a:ln>
            </p:spPr>
            <p:txBody>
              <a:bodyPr wrap="square" lIns="66675" tIns="66675" rIns="66675" bIns="66675" rtlCol="0" anchor="ctr"/>
              <a:lstStyle/>
              <a:p>
                <a:pPr defTabSz="685800">
                  <a:lnSpc>
                    <a:spcPct val="106000"/>
                  </a:lnSpc>
                  <a:defRPr/>
                </a:pPr>
                <a:endParaRPr lang="en-US" b="1" dirty="0">
                  <a:solidFill>
                    <a:prstClr val="white"/>
                  </a:solidFill>
                </a:endParaRPr>
              </a:p>
            </p:txBody>
          </p:sp>
          <p:sp>
            <p:nvSpPr>
              <p:cNvPr id="159" name="Freeform 917"/>
              <p:cNvSpPr>
                <a:spLocks noChangeAspect="1" noEditPoints="1"/>
              </p:cNvSpPr>
              <p:nvPr/>
            </p:nvSpPr>
            <p:spPr bwMode="auto">
              <a:xfrm>
                <a:off x="6307346" y="2932443"/>
                <a:ext cx="795528" cy="795527"/>
              </a:xfrm>
              <a:custGeom>
                <a:avLst/>
                <a:gdLst>
                  <a:gd name="T0" fmla="*/ 245 w 512"/>
                  <a:gd name="T1" fmla="*/ 128 h 512"/>
                  <a:gd name="T2" fmla="*/ 256 w 512"/>
                  <a:gd name="T3" fmla="*/ 117 h 512"/>
                  <a:gd name="T4" fmla="*/ 266 w 512"/>
                  <a:gd name="T5" fmla="*/ 128 h 512"/>
                  <a:gd name="T6" fmla="*/ 256 w 512"/>
                  <a:gd name="T7" fmla="*/ 138 h 512"/>
                  <a:gd name="T8" fmla="*/ 245 w 512"/>
                  <a:gd name="T9" fmla="*/ 128 h 512"/>
                  <a:gd name="T10" fmla="*/ 269 w 512"/>
                  <a:gd name="T11" fmla="*/ 245 h 512"/>
                  <a:gd name="T12" fmla="*/ 243 w 512"/>
                  <a:gd name="T13" fmla="*/ 245 h 512"/>
                  <a:gd name="T14" fmla="*/ 216 w 512"/>
                  <a:gd name="T15" fmla="*/ 352 h 512"/>
                  <a:gd name="T16" fmla="*/ 295 w 512"/>
                  <a:gd name="T17" fmla="*/ 352 h 512"/>
                  <a:gd name="T18" fmla="*/ 269 w 512"/>
                  <a:gd name="T19" fmla="*/ 245 h 512"/>
                  <a:gd name="T20" fmla="*/ 238 w 512"/>
                  <a:gd name="T21" fmla="*/ 224 h 512"/>
                  <a:gd name="T22" fmla="*/ 273 w 512"/>
                  <a:gd name="T23" fmla="*/ 224 h 512"/>
                  <a:gd name="T24" fmla="*/ 288 w 512"/>
                  <a:gd name="T25" fmla="*/ 192 h 512"/>
                  <a:gd name="T26" fmla="*/ 287 w 512"/>
                  <a:gd name="T27" fmla="*/ 186 h 512"/>
                  <a:gd name="T28" fmla="*/ 274 w 512"/>
                  <a:gd name="T29" fmla="*/ 199 h 512"/>
                  <a:gd name="T30" fmla="*/ 266 w 512"/>
                  <a:gd name="T31" fmla="*/ 202 h 512"/>
                  <a:gd name="T32" fmla="*/ 259 w 512"/>
                  <a:gd name="T33" fmla="*/ 199 h 512"/>
                  <a:gd name="T34" fmla="*/ 259 w 512"/>
                  <a:gd name="T35" fmla="*/ 184 h 512"/>
                  <a:gd name="T36" fmla="*/ 273 w 512"/>
                  <a:gd name="T37" fmla="*/ 170 h 512"/>
                  <a:gd name="T38" fmla="*/ 256 w 512"/>
                  <a:gd name="T39" fmla="*/ 160 h 512"/>
                  <a:gd name="T40" fmla="*/ 224 w 512"/>
                  <a:gd name="T41" fmla="*/ 192 h 512"/>
                  <a:gd name="T42" fmla="*/ 238 w 512"/>
                  <a:gd name="T43" fmla="*/ 224 h 512"/>
                  <a:gd name="T44" fmla="*/ 512 w 512"/>
                  <a:gd name="T45" fmla="*/ 256 h 512"/>
                  <a:gd name="T46" fmla="*/ 256 w 512"/>
                  <a:gd name="T47" fmla="*/ 512 h 512"/>
                  <a:gd name="T48" fmla="*/ 0 w 512"/>
                  <a:gd name="T49" fmla="*/ 256 h 512"/>
                  <a:gd name="T50" fmla="*/ 256 w 512"/>
                  <a:gd name="T51" fmla="*/ 0 h 512"/>
                  <a:gd name="T52" fmla="*/ 512 w 512"/>
                  <a:gd name="T53" fmla="*/ 256 h 512"/>
                  <a:gd name="T54" fmla="*/ 330 w 512"/>
                  <a:gd name="T55" fmla="*/ 362 h 512"/>
                  <a:gd name="T56" fmla="*/ 320 w 512"/>
                  <a:gd name="T57" fmla="*/ 352 h 512"/>
                  <a:gd name="T58" fmla="*/ 317 w 512"/>
                  <a:gd name="T59" fmla="*/ 352 h 512"/>
                  <a:gd name="T60" fmla="*/ 289 w 512"/>
                  <a:gd name="T61" fmla="*/ 238 h 512"/>
                  <a:gd name="T62" fmla="*/ 309 w 512"/>
                  <a:gd name="T63" fmla="*/ 192 h 512"/>
                  <a:gd name="T64" fmla="*/ 279 w 512"/>
                  <a:gd name="T65" fmla="*/ 149 h 512"/>
                  <a:gd name="T66" fmla="*/ 288 w 512"/>
                  <a:gd name="T67" fmla="*/ 128 h 512"/>
                  <a:gd name="T68" fmla="*/ 256 w 512"/>
                  <a:gd name="T69" fmla="*/ 96 h 512"/>
                  <a:gd name="T70" fmla="*/ 224 w 512"/>
                  <a:gd name="T71" fmla="*/ 128 h 512"/>
                  <a:gd name="T72" fmla="*/ 232 w 512"/>
                  <a:gd name="T73" fmla="*/ 149 h 512"/>
                  <a:gd name="T74" fmla="*/ 202 w 512"/>
                  <a:gd name="T75" fmla="*/ 192 h 512"/>
                  <a:gd name="T76" fmla="*/ 222 w 512"/>
                  <a:gd name="T77" fmla="*/ 238 h 512"/>
                  <a:gd name="T78" fmla="*/ 194 w 512"/>
                  <a:gd name="T79" fmla="*/ 352 h 512"/>
                  <a:gd name="T80" fmla="*/ 192 w 512"/>
                  <a:gd name="T81" fmla="*/ 352 h 512"/>
                  <a:gd name="T82" fmla="*/ 181 w 512"/>
                  <a:gd name="T83" fmla="*/ 362 h 512"/>
                  <a:gd name="T84" fmla="*/ 181 w 512"/>
                  <a:gd name="T85" fmla="*/ 405 h 512"/>
                  <a:gd name="T86" fmla="*/ 192 w 512"/>
                  <a:gd name="T87" fmla="*/ 416 h 512"/>
                  <a:gd name="T88" fmla="*/ 320 w 512"/>
                  <a:gd name="T89" fmla="*/ 416 h 512"/>
                  <a:gd name="T90" fmla="*/ 330 w 512"/>
                  <a:gd name="T91" fmla="*/ 405 h 512"/>
                  <a:gd name="T92" fmla="*/ 330 w 512"/>
                  <a:gd name="T93" fmla="*/ 362 h 512"/>
                  <a:gd name="T94" fmla="*/ 202 w 512"/>
                  <a:gd name="T95" fmla="*/ 394 h 512"/>
                  <a:gd name="T96" fmla="*/ 309 w 512"/>
                  <a:gd name="T97" fmla="*/ 394 h 512"/>
                  <a:gd name="T98" fmla="*/ 309 w 512"/>
                  <a:gd name="T99" fmla="*/ 373 h 512"/>
                  <a:gd name="T100" fmla="*/ 202 w 512"/>
                  <a:gd name="T101" fmla="*/ 373 h 512"/>
                  <a:gd name="T102" fmla="*/ 202 w 512"/>
                  <a:gd name="T103" fmla="*/ 39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12" h="512">
                    <a:moveTo>
                      <a:pt x="245" y="128"/>
                    </a:moveTo>
                    <a:cubicBezTo>
                      <a:pt x="245" y="122"/>
                      <a:pt x="250" y="117"/>
                      <a:pt x="256" y="117"/>
                    </a:cubicBezTo>
                    <a:cubicBezTo>
                      <a:pt x="262" y="117"/>
                      <a:pt x="266" y="122"/>
                      <a:pt x="266" y="128"/>
                    </a:cubicBezTo>
                    <a:cubicBezTo>
                      <a:pt x="266" y="134"/>
                      <a:pt x="262" y="138"/>
                      <a:pt x="256" y="138"/>
                    </a:cubicBezTo>
                    <a:cubicBezTo>
                      <a:pt x="250" y="138"/>
                      <a:pt x="245" y="134"/>
                      <a:pt x="245" y="128"/>
                    </a:cubicBezTo>
                    <a:close/>
                    <a:moveTo>
                      <a:pt x="269" y="245"/>
                    </a:moveTo>
                    <a:cubicBezTo>
                      <a:pt x="243" y="245"/>
                      <a:pt x="243" y="245"/>
                      <a:pt x="243" y="245"/>
                    </a:cubicBezTo>
                    <a:cubicBezTo>
                      <a:pt x="216" y="352"/>
                      <a:pt x="216" y="352"/>
                      <a:pt x="216" y="352"/>
                    </a:cubicBezTo>
                    <a:cubicBezTo>
                      <a:pt x="295" y="352"/>
                      <a:pt x="295" y="352"/>
                      <a:pt x="295" y="352"/>
                    </a:cubicBezTo>
                    <a:lnTo>
                      <a:pt x="269" y="245"/>
                    </a:lnTo>
                    <a:close/>
                    <a:moveTo>
                      <a:pt x="238" y="224"/>
                    </a:moveTo>
                    <a:cubicBezTo>
                      <a:pt x="273" y="224"/>
                      <a:pt x="273" y="224"/>
                      <a:pt x="273" y="224"/>
                    </a:cubicBezTo>
                    <a:cubicBezTo>
                      <a:pt x="278" y="219"/>
                      <a:pt x="288" y="209"/>
                      <a:pt x="288" y="192"/>
                    </a:cubicBezTo>
                    <a:cubicBezTo>
                      <a:pt x="288" y="190"/>
                      <a:pt x="287" y="188"/>
                      <a:pt x="287" y="186"/>
                    </a:cubicBezTo>
                    <a:cubicBezTo>
                      <a:pt x="274" y="199"/>
                      <a:pt x="274" y="199"/>
                      <a:pt x="274" y="199"/>
                    </a:cubicBezTo>
                    <a:cubicBezTo>
                      <a:pt x="272" y="201"/>
                      <a:pt x="269" y="202"/>
                      <a:pt x="266" y="202"/>
                    </a:cubicBezTo>
                    <a:cubicBezTo>
                      <a:pt x="264" y="202"/>
                      <a:pt x="261" y="201"/>
                      <a:pt x="259" y="199"/>
                    </a:cubicBezTo>
                    <a:cubicBezTo>
                      <a:pt x="255" y="195"/>
                      <a:pt x="255" y="188"/>
                      <a:pt x="259" y="184"/>
                    </a:cubicBezTo>
                    <a:cubicBezTo>
                      <a:pt x="273" y="170"/>
                      <a:pt x="273" y="170"/>
                      <a:pt x="273" y="170"/>
                    </a:cubicBezTo>
                    <a:cubicBezTo>
                      <a:pt x="267" y="166"/>
                      <a:pt x="260" y="163"/>
                      <a:pt x="256" y="160"/>
                    </a:cubicBezTo>
                    <a:cubicBezTo>
                      <a:pt x="245" y="165"/>
                      <a:pt x="224" y="177"/>
                      <a:pt x="224" y="192"/>
                    </a:cubicBezTo>
                    <a:cubicBezTo>
                      <a:pt x="224" y="208"/>
                      <a:pt x="234" y="219"/>
                      <a:pt x="238" y="224"/>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30" y="362"/>
                    </a:moveTo>
                    <a:cubicBezTo>
                      <a:pt x="330" y="356"/>
                      <a:pt x="326" y="352"/>
                      <a:pt x="320" y="352"/>
                    </a:cubicBezTo>
                    <a:cubicBezTo>
                      <a:pt x="317" y="352"/>
                      <a:pt x="317" y="352"/>
                      <a:pt x="317" y="352"/>
                    </a:cubicBezTo>
                    <a:cubicBezTo>
                      <a:pt x="289" y="238"/>
                      <a:pt x="289" y="238"/>
                      <a:pt x="289" y="238"/>
                    </a:cubicBezTo>
                    <a:cubicBezTo>
                      <a:pt x="297" y="231"/>
                      <a:pt x="309" y="215"/>
                      <a:pt x="309" y="192"/>
                    </a:cubicBezTo>
                    <a:cubicBezTo>
                      <a:pt x="309" y="172"/>
                      <a:pt x="293" y="158"/>
                      <a:pt x="279" y="149"/>
                    </a:cubicBezTo>
                    <a:cubicBezTo>
                      <a:pt x="284" y="143"/>
                      <a:pt x="288" y="136"/>
                      <a:pt x="288" y="128"/>
                    </a:cubicBezTo>
                    <a:cubicBezTo>
                      <a:pt x="288" y="110"/>
                      <a:pt x="273" y="96"/>
                      <a:pt x="256" y="96"/>
                    </a:cubicBezTo>
                    <a:cubicBezTo>
                      <a:pt x="238" y="96"/>
                      <a:pt x="224" y="110"/>
                      <a:pt x="224" y="128"/>
                    </a:cubicBezTo>
                    <a:cubicBezTo>
                      <a:pt x="224" y="136"/>
                      <a:pt x="227" y="143"/>
                      <a:pt x="232" y="149"/>
                    </a:cubicBezTo>
                    <a:cubicBezTo>
                      <a:pt x="218" y="158"/>
                      <a:pt x="202" y="172"/>
                      <a:pt x="202" y="192"/>
                    </a:cubicBezTo>
                    <a:cubicBezTo>
                      <a:pt x="202" y="215"/>
                      <a:pt x="215" y="231"/>
                      <a:pt x="222" y="238"/>
                    </a:cubicBezTo>
                    <a:cubicBezTo>
                      <a:pt x="194" y="352"/>
                      <a:pt x="194" y="352"/>
                      <a:pt x="194" y="352"/>
                    </a:cubicBezTo>
                    <a:cubicBezTo>
                      <a:pt x="192" y="352"/>
                      <a:pt x="192" y="352"/>
                      <a:pt x="192" y="352"/>
                    </a:cubicBezTo>
                    <a:cubicBezTo>
                      <a:pt x="186" y="352"/>
                      <a:pt x="181" y="356"/>
                      <a:pt x="181" y="362"/>
                    </a:cubicBezTo>
                    <a:cubicBezTo>
                      <a:pt x="181" y="405"/>
                      <a:pt x="181" y="405"/>
                      <a:pt x="181" y="405"/>
                    </a:cubicBezTo>
                    <a:cubicBezTo>
                      <a:pt x="181" y="411"/>
                      <a:pt x="186" y="416"/>
                      <a:pt x="192" y="416"/>
                    </a:cubicBezTo>
                    <a:cubicBezTo>
                      <a:pt x="320" y="416"/>
                      <a:pt x="320" y="416"/>
                      <a:pt x="320" y="416"/>
                    </a:cubicBezTo>
                    <a:cubicBezTo>
                      <a:pt x="326" y="416"/>
                      <a:pt x="330" y="411"/>
                      <a:pt x="330" y="405"/>
                    </a:cubicBezTo>
                    <a:lnTo>
                      <a:pt x="330" y="362"/>
                    </a:lnTo>
                    <a:close/>
                    <a:moveTo>
                      <a:pt x="202" y="394"/>
                    </a:moveTo>
                    <a:cubicBezTo>
                      <a:pt x="309" y="394"/>
                      <a:pt x="309" y="394"/>
                      <a:pt x="309" y="394"/>
                    </a:cubicBezTo>
                    <a:cubicBezTo>
                      <a:pt x="309" y="373"/>
                      <a:pt x="309" y="373"/>
                      <a:pt x="309" y="373"/>
                    </a:cubicBezTo>
                    <a:cubicBezTo>
                      <a:pt x="202" y="373"/>
                      <a:pt x="202" y="373"/>
                      <a:pt x="202" y="373"/>
                    </a:cubicBezTo>
                    <a:lnTo>
                      <a:pt x="202" y="394"/>
                    </a:lnTo>
                    <a:close/>
                  </a:path>
                </a:pathLst>
              </a:custGeom>
              <a:solidFill>
                <a:srgbClr val="86BC25"/>
              </a:solidFill>
              <a:ln>
                <a:noFill/>
              </a:ln>
            </p:spPr>
            <p:txBody>
              <a:bodyPr vert="horz" wrap="square" lIns="68580" tIns="34290" rIns="68580" bIns="34290" numCol="1" anchor="t" anchorCtr="0" compatLnSpc="1">
                <a:prstTxWarp prst="textNoShape">
                  <a:avLst/>
                </a:prstTxWarp>
              </a:bodyPr>
              <a:lstStyle/>
              <a:p>
                <a:pPr defTabSz="685800">
                  <a:defRPr/>
                </a:pPr>
                <a:endParaRPr lang="en-GB" dirty="0">
                  <a:solidFill>
                    <a:prstClr val="black"/>
                  </a:solidFill>
                </a:endParaRPr>
              </a:p>
            </p:txBody>
          </p:sp>
        </p:grpSp>
        <p:sp>
          <p:nvSpPr>
            <p:cNvPr id="53" name="Rectangle 52"/>
            <p:cNvSpPr/>
            <p:nvPr/>
          </p:nvSpPr>
          <p:spPr>
            <a:xfrm>
              <a:off x="4811085" y="2206409"/>
              <a:ext cx="7428527" cy="410370"/>
            </a:xfrm>
            <a:prstGeom prst="rect">
              <a:avLst/>
            </a:prstGeom>
          </p:spPr>
          <p:txBody>
            <a:bodyPr wrap="square">
              <a:spAutoFit/>
            </a:bodyPr>
            <a:lstStyle/>
            <a:p>
              <a:r>
                <a:rPr lang="en-US" sz="1400" dirty="0"/>
                <a:t>Transactions can be created via UI or spreadsheet</a:t>
              </a:r>
            </a:p>
          </p:txBody>
        </p:sp>
      </p:grpSp>
      <p:grpSp>
        <p:nvGrpSpPr>
          <p:cNvPr id="225" name="Group 224"/>
          <p:cNvGrpSpPr/>
          <p:nvPr/>
        </p:nvGrpSpPr>
        <p:grpSpPr>
          <a:xfrm>
            <a:off x="4487102" y="3725737"/>
            <a:ext cx="6111125" cy="738664"/>
            <a:chOff x="3401568" y="3594355"/>
            <a:chExt cx="7994316" cy="984884"/>
          </a:xfrm>
        </p:grpSpPr>
        <p:cxnSp>
          <p:nvCxnSpPr>
            <p:cNvPr id="61" name="Straight Connector 60"/>
            <p:cNvCxnSpPr>
              <a:cxnSpLocks/>
              <a:stCxn id="153" idx="6"/>
              <a:endCxn id="157" idx="2"/>
            </p:cNvCxnSpPr>
            <p:nvPr/>
          </p:nvCxnSpPr>
          <p:spPr>
            <a:xfrm>
              <a:off x="3586383" y="4086798"/>
              <a:ext cx="309256" cy="2596"/>
            </a:xfrm>
            <a:prstGeom prst="line">
              <a:avLst/>
            </a:prstGeom>
            <a:noFill/>
            <a:ln w="22225" algn="ctr">
              <a:solidFill>
                <a:schemeClr val="tx1">
                  <a:lumMod val="50000"/>
                  <a:lumOff val="50000"/>
                </a:schemeClr>
              </a:solidFill>
              <a:prstDash val="sysDot"/>
              <a:miter lim="800000"/>
              <a:headEnd/>
              <a:tailEnd/>
            </a:ln>
          </p:spPr>
        </p:cxnSp>
        <p:grpSp>
          <p:nvGrpSpPr>
            <p:cNvPr id="20" name="Group 19"/>
            <p:cNvGrpSpPr/>
            <p:nvPr/>
          </p:nvGrpSpPr>
          <p:grpSpPr>
            <a:xfrm>
              <a:off x="3401568" y="3594355"/>
              <a:ext cx="7994316" cy="984884"/>
              <a:chOff x="3401568" y="3159965"/>
              <a:chExt cx="7994316" cy="984884"/>
            </a:xfrm>
          </p:grpSpPr>
          <p:grpSp>
            <p:nvGrpSpPr>
              <p:cNvPr id="15" name="Group 14"/>
              <p:cNvGrpSpPr/>
              <p:nvPr/>
            </p:nvGrpSpPr>
            <p:grpSpPr>
              <a:xfrm>
                <a:off x="3895648" y="3261423"/>
                <a:ext cx="787163" cy="787162"/>
                <a:chOff x="5666720" y="3384543"/>
                <a:chExt cx="919874" cy="919874"/>
              </a:xfrm>
            </p:grpSpPr>
            <p:sp>
              <p:nvSpPr>
                <p:cNvPr id="157" name="Oval 156"/>
                <p:cNvSpPr/>
                <p:nvPr/>
              </p:nvSpPr>
              <p:spPr bwMode="gray">
                <a:xfrm>
                  <a:off x="5666720" y="3384543"/>
                  <a:ext cx="919874" cy="919874"/>
                </a:xfrm>
                <a:prstGeom prst="ellipse">
                  <a:avLst/>
                </a:prstGeom>
                <a:noFill/>
                <a:ln w="22225" algn="ctr">
                  <a:solidFill>
                    <a:schemeClr val="tx1">
                      <a:lumMod val="50000"/>
                      <a:lumOff val="50000"/>
                    </a:schemeClr>
                  </a:solidFill>
                  <a:prstDash val="sysDot"/>
                  <a:miter lim="800000"/>
                  <a:headEnd/>
                  <a:tailEnd/>
                </a:ln>
              </p:spPr>
              <p:txBody>
                <a:bodyPr wrap="square" lIns="66675" tIns="66675" rIns="66675" bIns="66675" rtlCol="0" anchor="ctr"/>
                <a:lstStyle/>
                <a:p>
                  <a:pPr defTabSz="685800">
                    <a:lnSpc>
                      <a:spcPct val="106000"/>
                    </a:lnSpc>
                    <a:defRPr/>
                  </a:pPr>
                  <a:endParaRPr lang="en-US" b="1" dirty="0">
                    <a:solidFill>
                      <a:prstClr val="white"/>
                    </a:solidFill>
                  </a:endParaRPr>
                </a:p>
              </p:txBody>
            </p:sp>
            <p:sp>
              <p:nvSpPr>
                <p:cNvPr id="160" name="Freeform 375"/>
                <p:cNvSpPr>
                  <a:spLocks noChangeAspect="1" noEditPoints="1"/>
                </p:cNvSpPr>
                <p:nvPr/>
              </p:nvSpPr>
              <p:spPr bwMode="auto">
                <a:xfrm>
                  <a:off x="5728897" y="3446715"/>
                  <a:ext cx="795526" cy="795528"/>
                </a:xfrm>
                <a:custGeom>
                  <a:avLst/>
                  <a:gdLst>
                    <a:gd name="T0" fmla="*/ 297 w 512"/>
                    <a:gd name="T1" fmla="*/ 213 h 512"/>
                    <a:gd name="T2" fmla="*/ 382 w 512"/>
                    <a:gd name="T3" fmla="*/ 221 h 512"/>
                    <a:gd name="T4" fmla="*/ 323 w 512"/>
                    <a:gd name="T5" fmla="*/ 280 h 512"/>
                    <a:gd name="T6" fmla="*/ 320 w 512"/>
                    <a:gd name="T7" fmla="*/ 290 h 512"/>
                    <a:gd name="T8" fmla="*/ 337 w 512"/>
                    <a:gd name="T9" fmla="*/ 374 h 512"/>
                    <a:gd name="T10" fmla="*/ 261 w 512"/>
                    <a:gd name="T11" fmla="*/ 332 h 512"/>
                    <a:gd name="T12" fmla="*/ 256 w 512"/>
                    <a:gd name="T13" fmla="*/ 330 h 512"/>
                    <a:gd name="T14" fmla="*/ 250 w 512"/>
                    <a:gd name="T15" fmla="*/ 332 h 512"/>
                    <a:gd name="T16" fmla="*/ 175 w 512"/>
                    <a:gd name="T17" fmla="*/ 374 h 512"/>
                    <a:gd name="T18" fmla="*/ 191 w 512"/>
                    <a:gd name="T19" fmla="*/ 290 h 512"/>
                    <a:gd name="T20" fmla="*/ 189 w 512"/>
                    <a:gd name="T21" fmla="*/ 280 h 512"/>
                    <a:gd name="T22" fmla="*/ 130 w 512"/>
                    <a:gd name="T23" fmla="*/ 221 h 512"/>
                    <a:gd name="T24" fmla="*/ 214 w 512"/>
                    <a:gd name="T25" fmla="*/ 213 h 512"/>
                    <a:gd name="T26" fmla="*/ 223 w 512"/>
                    <a:gd name="T27" fmla="*/ 207 h 512"/>
                    <a:gd name="T28" fmla="*/ 256 w 512"/>
                    <a:gd name="T29" fmla="*/ 133 h 512"/>
                    <a:gd name="T30" fmla="*/ 289 w 512"/>
                    <a:gd name="T31" fmla="*/ 207 h 512"/>
                    <a:gd name="T32" fmla="*/ 297 w 512"/>
                    <a:gd name="T33" fmla="*/ 213 h 512"/>
                    <a:gd name="T34" fmla="*/ 512 w 512"/>
                    <a:gd name="T35" fmla="*/ 256 h 512"/>
                    <a:gd name="T36" fmla="*/ 256 w 512"/>
                    <a:gd name="T37" fmla="*/ 512 h 512"/>
                    <a:gd name="T38" fmla="*/ 0 w 512"/>
                    <a:gd name="T39" fmla="*/ 256 h 512"/>
                    <a:gd name="T40" fmla="*/ 256 w 512"/>
                    <a:gd name="T41" fmla="*/ 0 h 512"/>
                    <a:gd name="T42" fmla="*/ 512 w 512"/>
                    <a:gd name="T43" fmla="*/ 256 h 512"/>
                    <a:gd name="T44" fmla="*/ 415 w 512"/>
                    <a:gd name="T45" fmla="*/ 209 h 512"/>
                    <a:gd name="T46" fmla="*/ 406 w 512"/>
                    <a:gd name="T47" fmla="*/ 202 h 512"/>
                    <a:gd name="T48" fmla="*/ 306 w 512"/>
                    <a:gd name="T49" fmla="*/ 192 h 512"/>
                    <a:gd name="T50" fmla="*/ 265 w 512"/>
                    <a:gd name="T51" fmla="*/ 102 h 512"/>
                    <a:gd name="T52" fmla="*/ 256 w 512"/>
                    <a:gd name="T53" fmla="*/ 96 h 512"/>
                    <a:gd name="T54" fmla="*/ 246 w 512"/>
                    <a:gd name="T55" fmla="*/ 102 h 512"/>
                    <a:gd name="T56" fmla="*/ 206 w 512"/>
                    <a:gd name="T57" fmla="*/ 192 h 512"/>
                    <a:gd name="T58" fmla="*/ 105 w 512"/>
                    <a:gd name="T59" fmla="*/ 202 h 512"/>
                    <a:gd name="T60" fmla="*/ 96 w 512"/>
                    <a:gd name="T61" fmla="*/ 209 h 512"/>
                    <a:gd name="T62" fmla="*/ 99 w 512"/>
                    <a:gd name="T63" fmla="*/ 221 h 512"/>
                    <a:gd name="T64" fmla="*/ 169 w 512"/>
                    <a:gd name="T65" fmla="*/ 291 h 512"/>
                    <a:gd name="T66" fmla="*/ 149 w 512"/>
                    <a:gd name="T67" fmla="*/ 392 h 512"/>
                    <a:gd name="T68" fmla="*/ 153 w 512"/>
                    <a:gd name="T69" fmla="*/ 403 h 512"/>
                    <a:gd name="T70" fmla="*/ 165 w 512"/>
                    <a:gd name="T71" fmla="*/ 404 h 512"/>
                    <a:gd name="T72" fmla="*/ 256 w 512"/>
                    <a:gd name="T73" fmla="*/ 353 h 512"/>
                    <a:gd name="T74" fmla="*/ 346 w 512"/>
                    <a:gd name="T75" fmla="*/ 404 h 512"/>
                    <a:gd name="T76" fmla="*/ 352 w 512"/>
                    <a:gd name="T77" fmla="*/ 405 h 512"/>
                    <a:gd name="T78" fmla="*/ 358 w 512"/>
                    <a:gd name="T79" fmla="*/ 403 h 512"/>
                    <a:gd name="T80" fmla="*/ 362 w 512"/>
                    <a:gd name="T81" fmla="*/ 392 h 512"/>
                    <a:gd name="T82" fmla="*/ 342 w 512"/>
                    <a:gd name="T83" fmla="*/ 291 h 512"/>
                    <a:gd name="T84" fmla="*/ 413 w 512"/>
                    <a:gd name="T85" fmla="*/ 221 h 512"/>
                    <a:gd name="T86" fmla="*/ 415 w 512"/>
                    <a:gd name="T87" fmla="*/ 20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2" h="512">
                      <a:moveTo>
                        <a:pt x="297" y="213"/>
                      </a:moveTo>
                      <a:cubicBezTo>
                        <a:pt x="382" y="221"/>
                        <a:pt x="382" y="221"/>
                        <a:pt x="382" y="221"/>
                      </a:cubicBezTo>
                      <a:cubicBezTo>
                        <a:pt x="323" y="280"/>
                        <a:pt x="323" y="280"/>
                        <a:pt x="323" y="280"/>
                      </a:cubicBezTo>
                      <a:cubicBezTo>
                        <a:pt x="320" y="283"/>
                        <a:pt x="319" y="286"/>
                        <a:pt x="320" y="290"/>
                      </a:cubicBezTo>
                      <a:cubicBezTo>
                        <a:pt x="337" y="374"/>
                        <a:pt x="337" y="374"/>
                        <a:pt x="337" y="374"/>
                      </a:cubicBezTo>
                      <a:cubicBezTo>
                        <a:pt x="261" y="332"/>
                        <a:pt x="261" y="332"/>
                        <a:pt x="261" y="332"/>
                      </a:cubicBezTo>
                      <a:cubicBezTo>
                        <a:pt x="259" y="331"/>
                        <a:pt x="257" y="330"/>
                        <a:pt x="256" y="330"/>
                      </a:cubicBezTo>
                      <a:cubicBezTo>
                        <a:pt x="254" y="330"/>
                        <a:pt x="252" y="331"/>
                        <a:pt x="250" y="332"/>
                      </a:cubicBezTo>
                      <a:cubicBezTo>
                        <a:pt x="175" y="374"/>
                        <a:pt x="175" y="374"/>
                        <a:pt x="175" y="374"/>
                      </a:cubicBezTo>
                      <a:cubicBezTo>
                        <a:pt x="191" y="290"/>
                        <a:pt x="191" y="290"/>
                        <a:pt x="191" y="290"/>
                      </a:cubicBezTo>
                      <a:cubicBezTo>
                        <a:pt x="192" y="286"/>
                        <a:pt x="191" y="283"/>
                        <a:pt x="189" y="280"/>
                      </a:cubicBezTo>
                      <a:cubicBezTo>
                        <a:pt x="130" y="221"/>
                        <a:pt x="130" y="221"/>
                        <a:pt x="130" y="221"/>
                      </a:cubicBezTo>
                      <a:cubicBezTo>
                        <a:pt x="214" y="213"/>
                        <a:pt x="214" y="213"/>
                        <a:pt x="214" y="213"/>
                      </a:cubicBezTo>
                      <a:cubicBezTo>
                        <a:pt x="218" y="213"/>
                        <a:pt x="221" y="210"/>
                        <a:pt x="223" y="207"/>
                      </a:cubicBezTo>
                      <a:cubicBezTo>
                        <a:pt x="256" y="133"/>
                        <a:pt x="256" y="133"/>
                        <a:pt x="256" y="133"/>
                      </a:cubicBezTo>
                      <a:cubicBezTo>
                        <a:pt x="289" y="207"/>
                        <a:pt x="289" y="207"/>
                        <a:pt x="289" y="207"/>
                      </a:cubicBezTo>
                      <a:cubicBezTo>
                        <a:pt x="290" y="210"/>
                        <a:pt x="293" y="213"/>
                        <a:pt x="297"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5" y="209"/>
                      </a:moveTo>
                      <a:cubicBezTo>
                        <a:pt x="414" y="206"/>
                        <a:pt x="410" y="203"/>
                        <a:pt x="406" y="202"/>
                      </a:cubicBezTo>
                      <a:cubicBezTo>
                        <a:pt x="306" y="192"/>
                        <a:pt x="306" y="192"/>
                        <a:pt x="306" y="192"/>
                      </a:cubicBezTo>
                      <a:cubicBezTo>
                        <a:pt x="265" y="102"/>
                        <a:pt x="265" y="102"/>
                        <a:pt x="265" y="102"/>
                      </a:cubicBezTo>
                      <a:cubicBezTo>
                        <a:pt x="264" y="98"/>
                        <a:pt x="260" y="96"/>
                        <a:pt x="256" y="96"/>
                      </a:cubicBezTo>
                      <a:cubicBezTo>
                        <a:pt x="251" y="96"/>
                        <a:pt x="248" y="98"/>
                        <a:pt x="246" y="102"/>
                      </a:cubicBezTo>
                      <a:cubicBezTo>
                        <a:pt x="206" y="192"/>
                        <a:pt x="206" y="192"/>
                        <a:pt x="206" y="192"/>
                      </a:cubicBezTo>
                      <a:cubicBezTo>
                        <a:pt x="105" y="202"/>
                        <a:pt x="105" y="202"/>
                        <a:pt x="105" y="202"/>
                      </a:cubicBezTo>
                      <a:cubicBezTo>
                        <a:pt x="101" y="203"/>
                        <a:pt x="98" y="206"/>
                        <a:pt x="96" y="209"/>
                      </a:cubicBezTo>
                      <a:cubicBezTo>
                        <a:pt x="95" y="213"/>
                        <a:pt x="96" y="218"/>
                        <a:pt x="99" y="221"/>
                      </a:cubicBezTo>
                      <a:cubicBezTo>
                        <a:pt x="169" y="291"/>
                        <a:pt x="169" y="291"/>
                        <a:pt x="169" y="291"/>
                      </a:cubicBezTo>
                      <a:cubicBezTo>
                        <a:pt x="149" y="392"/>
                        <a:pt x="149" y="392"/>
                        <a:pt x="149" y="392"/>
                      </a:cubicBezTo>
                      <a:cubicBezTo>
                        <a:pt x="148" y="396"/>
                        <a:pt x="150" y="401"/>
                        <a:pt x="153" y="403"/>
                      </a:cubicBezTo>
                      <a:cubicBezTo>
                        <a:pt x="157" y="405"/>
                        <a:pt x="161" y="406"/>
                        <a:pt x="165" y="404"/>
                      </a:cubicBezTo>
                      <a:cubicBezTo>
                        <a:pt x="256" y="353"/>
                        <a:pt x="256" y="353"/>
                        <a:pt x="256" y="353"/>
                      </a:cubicBezTo>
                      <a:cubicBezTo>
                        <a:pt x="346" y="404"/>
                        <a:pt x="346" y="404"/>
                        <a:pt x="346" y="404"/>
                      </a:cubicBezTo>
                      <a:cubicBezTo>
                        <a:pt x="348" y="405"/>
                        <a:pt x="350" y="405"/>
                        <a:pt x="352" y="405"/>
                      </a:cubicBezTo>
                      <a:cubicBezTo>
                        <a:pt x="354" y="405"/>
                        <a:pt x="356" y="404"/>
                        <a:pt x="358" y="403"/>
                      </a:cubicBezTo>
                      <a:cubicBezTo>
                        <a:pt x="361" y="401"/>
                        <a:pt x="363" y="396"/>
                        <a:pt x="362" y="392"/>
                      </a:cubicBezTo>
                      <a:cubicBezTo>
                        <a:pt x="342" y="291"/>
                        <a:pt x="342" y="291"/>
                        <a:pt x="342" y="291"/>
                      </a:cubicBezTo>
                      <a:cubicBezTo>
                        <a:pt x="413" y="221"/>
                        <a:pt x="413" y="221"/>
                        <a:pt x="413" y="221"/>
                      </a:cubicBezTo>
                      <a:cubicBezTo>
                        <a:pt x="415" y="218"/>
                        <a:pt x="416" y="213"/>
                        <a:pt x="415" y="209"/>
                      </a:cubicBezTo>
                      <a:close/>
                    </a:path>
                  </a:pathLst>
                </a:custGeom>
                <a:solidFill>
                  <a:srgbClr val="86BC25"/>
                </a:solidFill>
                <a:ln>
                  <a:noFill/>
                </a:ln>
              </p:spPr>
              <p:txBody>
                <a:bodyPr vert="horz" wrap="square" lIns="68580" tIns="34290" rIns="68580" bIns="34290" numCol="1" anchor="t" anchorCtr="0" compatLnSpc="1">
                  <a:prstTxWarp prst="textNoShape">
                    <a:avLst/>
                  </a:prstTxWarp>
                </a:bodyPr>
                <a:lstStyle/>
                <a:p>
                  <a:pPr defTabSz="685800">
                    <a:defRPr/>
                  </a:pPr>
                  <a:endParaRPr lang="en-GB" dirty="0">
                    <a:solidFill>
                      <a:prstClr val="black"/>
                    </a:solidFill>
                  </a:endParaRPr>
                </a:p>
              </p:txBody>
            </p:sp>
          </p:grpSp>
          <p:sp>
            <p:nvSpPr>
              <p:cNvPr id="54" name="Rectangle 53"/>
              <p:cNvSpPr/>
              <p:nvPr/>
            </p:nvSpPr>
            <p:spPr>
              <a:xfrm>
                <a:off x="4776804" y="3159965"/>
                <a:ext cx="6619080" cy="984884"/>
              </a:xfrm>
              <a:prstGeom prst="rect">
                <a:avLst/>
              </a:prstGeom>
            </p:spPr>
            <p:txBody>
              <a:bodyPr wrap="square">
                <a:spAutoFit/>
              </a:bodyPr>
              <a:lstStyle/>
              <a:p>
                <a:r>
                  <a:rPr lang="en-US" sz="1400" dirty="0">
                    <a:latin typeface="Calibri" panose="020F0502020204030204" pitchFamily="34" charset="0"/>
                    <a:cs typeface="Calibri" panose="020F0502020204030204" pitchFamily="34" charset="0"/>
                  </a:rPr>
                  <a:t>Provides tremendous flexibility for managing and streamlining your intercompany processes with advanced features like accounting automation, approvals and reconciliation</a:t>
                </a:r>
              </a:p>
            </p:txBody>
          </p:sp>
          <p:sp>
            <p:nvSpPr>
              <p:cNvPr id="153" name="Oval 152"/>
              <p:cNvSpPr/>
              <p:nvPr/>
            </p:nvSpPr>
            <p:spPr bwMode="gray">
              <a:xfrm>
                <a:off x="3401568" y="3560000"/>
                <a:ext cx="184815" cy="184814"/>
              </a:xfrm>
              <a:prstGeom prst="ellipse">
                <a:avLst/>
              </a:prstGeom>
              <a:solidFill>
                <a:srgbClr val="86BC25"/>
              </a:solidFill>
              <a:ln w="34925" algn="ctr">
                <a:solidFill>
                  <a:srgbClr val="86BC25"/>
                </a:solidFill>
                <a:miter lim="800000"/>
                <a:headEnd/>
                <a:tailEnd/>
              </a:ln>
            </p:spPr>
            <p:txBody>
              <a:bodyPr wrap="square" lIns="66675" tIns="66675" rIns="66675" bIns="66675" rtlCol="0" anchor="ctr"/>
              <a:lstStyle/>
              <a:p>
                <a:pPr defTabSz="685800">
                  <a:lnSpc>
                    <a:spcPct val="106000"/>
                  </a:lnSpc>
                  <a:defRPr/>
                </a:pPr>
                <a:endParaRPr lang="en-US" b="1" dirty="0">
                  <a:solidFill>
                    <a:prstClr val="white"/>
                  </a:solidFill>
                </a:endParaRPr>
              </a:p>
            </p:txBody>
          </p:sp>
        </p:grpSp>
      </p:grpSp>
      <p:grpSp>
        <p:nvGrpSpPr>
          <p:cNvPr id="224" name="Group 223"/>
          <p:cNvGrpSpPr/>
          <p:nvPr/>
        </p:nvGrpSpPr>
        <p:grpSpPr>
          <a:xfrm>
            <a:off x="3710849" y="4770690"/>
            <a:ext cx="6887378" cy="954107"/>
            <a:chOff x="2382221" y="4987618"/>
            <a:chExt cx="9256385" cy="1272142"/>
          </a:xfrm>
        </p:grpSpPr>
        <p:cxnSp>
          <p:nvCxnSpPr>
            <p:cNvPr id="155" name="Straight Connector 154"/>
            <p:cNvCxnSpPr>
              <a:cxnSpLocks/>
              <a:stCxn id="141" idx="6"/>
              <a:endCxn id="145" idx="2"/>
            </p:cNvCxnSpPr>
            <p:nvPr/>
          </p:nvCxnSpPr>
          <p:spPr>
            <a:xfrm flipV="1">
              <a:off x="2572095" y="5421255"/>
              <a:ext cx="1226550" cy="2044"/>
            </a:xfrm>
            <a:prstGeom prst="line">
              <a:avLst/>
            </a:prstGeom>
            <a:noFill/>
            <a:ln w="22225" algn="ctr">
              <a:solidFill>
                <a:schemeClr val="tx1">
                  <a:lumMod val="50000"/>
                  <a:lumOff val="50000"/>
                </a:schemeClr>
              </a:solidFill>
              <a:prstDash val="sysDot"/>
              <a:miter lim="800000"/>
              <a:headEnd/>
              <a:tailEnd/>
            </a:ln>
          </p:spPr>
        </p:cxnSp>
        <p:sp>
          <p:nvSpPr>
            <p:cNvPr id="141" name="Oval 140"/>
            <p:cNvSpPr/>
            <p:nvPr/>
          </p:nvSpPr>
          <p:spPr bwMode="gray">
            <a:xfrm>
              <a:off x="2382221" y="5330894"/>
              <a:ext cx="189874" cy="184811"/>
            </a:xfrm>
            <a:prstGeom prst="ellipse">
              <a:avLst/>
            </a:prstGeom>
            <a:solidFill>
              <a:srgbClr val="86BC25"/>
            </a:solidFill>
            <a:ln w="34925" algn="ctr">
              <a:solidFill>
                <a:srgbClr val="86BC25"/>
              </a:solidFill>
              <a:miter lim="800000"/>
              <a:headEnd/>
              <a:tailEnd/>
            </a:ln>
          </p:spPr>
          <p:txBody>
            <a:bodyPr wrap="square" lIns="66675" tIns="66675" rIns="66675" bIns="66675" rtlCol="0" anchor="ctr"/>
            <a:lstStyle/>
            <a:p>
              <a:pPr defTabSz="685800">
                <a:lnSpc>
                  <a:spcPct val="106000"/>
                </a:lnSpc>
                <a:defRPr/>
              </a:pPr>
              <a:endParaRPr lang="en-US" b="1" dirty="0">
                <a:solidFill>
                  <a:prstClr val="white"/>
                </a:solidFill>
              </a:endParaRPr>
            </a:p>
          </p:txBody>
        </p:sp>
        <p:grpSp>
          <p:nvGrpSpPr>
            <p:cNvPr id="21" name="Group 20"/>
            <p:cNvGrpSpPr/>
            <p:nvPr/>
          </p:nvGrpSpPr>
          <p:grpSpPr>
            <a:xfrm>
              <a:off x="3798644" y="4987618"/>
              <a:ext cx="7839962" cy="1272142"/>
              <a:chOff x="3798644" y="4987618"/>
              <a:chExt cx="7839962" cy="1272142"/>
            </a:xfrm>
          </p:grpSpPr>
          <p:grpSp>
            <p:nvGrpSpPr>
              <p:cNvPr id="16" name="Group 15"/>
              <p:cNvGrpSpPr/>
              <p:nvPr/>
            </p:nvGrpSpPr>
            <p:grpSpPr>
              <a:xfrm>
                <a:off x="3798644" y="5026729"/>
                <a:ext cx="789051" cy="789051"/>
                <a:chOff x="5201202" y="5063650"/>
                <a:chExt cx="919874" cy="919874"/>
              </a:xfrm>
            </p:grpSpPr>
            <p:sp>
              <p:nvSpPr>
                <p:cNvPr id="145" name="Oval 144"/>
                <p:cNvSpPr/>
                <p:nvPr/>
              </p:nvSpPr>
              <p:spPr bwMode="gray">
                <a:xfrm>
                  <a:off x="5201202" y="5063650"/>
                  <a:ext cx="919874" cy="919874"/>
                </a:xfrm>
                <a:prstGeom prst="ellipse">
                  <a:avLst/>
                </a:prstGeom>
                <a:noFill/>
                <a:ln w="22225" algn="ctr">
                  <a:solidFill>
                    <a:schemeClr val="tx1">
                      <a:lumMod val="50000"/>
                      <a:lumOff val="50000"/>
                    </a:schemeClr>
                  </a:solidFill>
                  <a:prstDash val="sysDot"/>
                  <a:miter lim="800000"/>
                  <a:headEnd/>
                  <a:tailEnd/>
                </a:ln>
              </p:spPr>
              <p:txBody>
                <a:bodyPr wrap="square" lIns="66675" tIns="66675" rIns="66675" bIns="66675" rtlCol="0" anchor="ctr"/>
                <a:lstStyle/>
                <a:p>
                  <a:pPr defTabSz="685800">
                    <a:lnSpc>
                      <a:spcPct val="106000"/>
                    </a:lnSpc>
                    <a:defRPr/>
                  </a:pPr>
                  <a:endParaRPr lang="en-US" b="1" dirty="0">
                    <a:solidFill>
                      <a:prstClr val="white"/>
                    </a:solidFill>
                  </a:endParaRPr>
                </a:p>
              </p:txBody>
            </p:sp>
            <p:sp>
              <p:nvSpPr>
                <p:cNvPr id="161" name="Freeform 627"/>
                <p:cNvSpPr>
                  <a:spLocks noChangeAspect="1" noEditPoints="1"/>
                </p:cNvSpPr>
                <p:nvPr/>
              </p:nvSpPr>
              <p:spPr bwMode="auto">
                <a:xfrm>
                  <a:off x="5263375" y="5125823"/>
                  <a:ext cx="795529" cy="795529"/>
                </a:xfrm>
                <a:custGeom>
                  <a:avLst/>
                  <a:gdLst>
                    <a:gd name="T0" fmla="*/ 330 w 512"/>
                    <a:gd name="T1" fmla="*/ 245 h 512"/>
                    <a:gd name="T2" fmla="*/ 181 w 512"/>
                    <a:gd name="T3" fmla="*/ 245 h 512"/>
                    <a:gd name="T4" fmla="*/ 181 w 512"/>
                    <a:gd name="T5" fmla="*/ 192 h 512"/>
                    <a:gd name="T6" fmla="*/ 256 w 512"/>
                    <a:gd name="T7" fmla="*/ 117 h 512"/>
                    <a:gd name="T8" fmla="*/ 330 w 512"/>
                    <a:gd name="T9" fmla="*/ 192 h 512"/>
                    <a:gd name="T10" fmla="*/ 330 w 512"/>
                    <a:gd name="T11" fmla="*/ 245 h 512"/>
                    <a:gd name="T12" fmla="*/ 160 w 512"/>
                    <a:gd name="T13" fmla="*/ 394 h 512"/>
                    <a:gd name="T14" fmla="*/ 352 w 512"/>
                    <a:gd name="T15" fmla="*/ 394 h 512"/>
                    <a:gd name="T16" fmla="*/ 352 w 512"/>
                    <a:gd name="T17" fmla="*/ 266 h 512"/>
                    <a:gd name="T18" fmla="*/ 160 w 512"/>
                    <a:gd name="T19" fmla="*/ 266 h 512"/>
                    <a:gd name="T20" fmla="*/ 160 w 512"/>
                    <a:gd name="T21" fmla="*/ 394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373 w 512"/>
                    <a:gd name="T33" fmla="*/ 256 h 512"/>
                    <a:gd name="T34" fmla="*/ 362 w 512"/>
                    <a:gd name="T35" fmla="*/ 245 h 512"/>
                    <a:gd name="T36" fmla="*/ 352 w 512"/>
                    <a:gd name="T37" fmla="*/ 245 h 512"/>
                    <a:gd name="T38" fmla="*/ 352 w 512"/>
                    <a:gd name="T39" fmla="*/ 192 h 512"/>
                    <a:gd name="T40" fmla="*/ 256 w 512"/>
                    <a:gd name="T41" fmla="*/ 96 h 512"/>
                    <a:gd name="T42" fmla="*/ 160 w 512"/>
                    <a:gd name="T43" fmla="*/ 192 h 512"/>
                    <a:gd name="T44" fmla="*/ 160 w 512"/>
                    <a:gd name="T45" fmla="*/ 245 h 512"/>
                    <a:gd name="T46" fmla="*/ 149 w 512"/>
                    <a:gd name="T47" fmla="*/ 245 h 512"/>
                    <a:gd name="T48" fmla="*/ 138 w 512"/>
                    <a:gd name="T49" fmla="*/ 256 h 512"/>
                    <a:gd name="T50" fmla="*/ 138 w 512"/>
                    <a:gd name="T51" fmla="*/ 405 h 512"/>
                    <a:gd name="T52" fmla="*/ 149 w 512"/>
                    <a:gd name="T53" fmla="*/ 416 h 512"/>
                    <a:gd name="T54" fmla="*/ 362 w 512"/>
                    <a:gd name="T55" fmla="*/ 416 h 512"/>
                    <a:gd name="T56" fmla="*/ 373 w 512"/>
                    <a:gd name="T57" fmla="*/ 405 h 512"/>
                    <a:gd name="T58" fmla="*/ 373 w 512"/>
                    <a:gd name="T59"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330" y="245"/>
                      </a:moveTo>
                      <a:cubicBezTo>
                        <a:pt x="181" y="245"/>
                        <a:pt x="181" y="245"/>
                        <a:pt x="181" y="245"/>
                      </a:cubicBezTo>
                      <a:cubicBezTo>
                        <a:pt x="181" y="192"/>
                        <a:pt x="181" y="192"/>
                        <a:pt x="181" y="192"/>
                      </a:cubicBezTo>
                      <a:cubicBezTo>
                        <a:pt x="181" y="150"/>
                        <a:pt x="214" y="117"/>
                        <a:pt x="256" y="117"/>
                      </a:cubicBezTo>
                      <a:cubicBezTo>
                        <a:pt x="297" y="117"/>
                        <a:pt x="330" y="150"/>
                        <a:pt x="330" y="192"/>
                      </a:cubicBezTo>
                      <a:lnTo>
                        <a:pt x="330" y="245"/>
                      </a:lnTo>
                      <a:close/>
                      <a:moveTo>
                        <a:pt x="160" y="394"/>
                      </a:moveTo>
                      <a:cubicBezTo>
                        <a:pt x="352" y="394"/>
                        <a:pt x="352" y="394"/>
                        <a:pt x="352" y="394"/>
                      </a:cubicBezTo>
                      <a:cubicBezTo>
                        <a:pt x="352" y="266"/>
                        <a:pt x="352" y="266"/>
                        <a:pt x="352" y="266"/>
                      </a:cubicBezTo>
                      <a:cubicBezTo>
                        <a:pt x="160" y="266"/>
                        <a:pt x="160" y="266"/>
                        <a:pt x="160" y="266"/>
                      </a:cubicBezTo>
                      <a:lnTo>
                        <a:pt x="160"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56"/>
                      </a:moveTo>
                      <a:cubicBezTo>
                        <a:pt x="373" y="250"/>
                        <a:pt x="368" y="245"/>
                        <a:pt x="362" y="245"/>
                      </a:cubicBezTo>
                      <a:cubicBezTo>
                        <a:pt x="352" y="245"/>
                        <a:pt x="352" y="245"/>
                        <a:pt x="352" y="245"/>
                      </a:cubicBezTo>
                      <a:cubicBezTo>
                        <a:pt x="352" y="192"/>
                        <a:pt x="352" y="192"/>
                        <a:pt x="352" y="192"/>
                      </a:cubicBezTo>
                      <a:cubicBezTo>
                        <a:pt x="352" y="139"/>
                        <a:pt x="309" y="96"/>
                        <a:pt x="256" y="96"/>
                      </a:cubicBezTo>
                      <a:cubicBezTo>
                        <a:pt x="203" y="96"/>
                        <a:pt x="160" y="139"/>
                        <a:pt x="160" y="192"/>
                      </a:cubicBezTo>
                      <a:cubicBezTo>
                        <a:pt x="160" y="245"/>
                        <a:pt x="160" y="245"/>
                        <a:pt x="160" y="245"/>
                      </a:cubicBezTo>
                      <a:cubicBezTo>
                        <a:pt x="149" y="245"/>
                        <a:pt x="149" y="245"/>
                        <a:pt x="149" y="245"/>
                      </a:cubicBezTo>
                      <a:cubicBezTo>
                        <a:pt x="143" y="245"/>
                        <a:pt x="138" y="250"/>
                        <a:pt x="138" y="256"/>
                      </a:cubicBezTo>
                      <a:cubicBezTo>
                        <a:pt x="138" y="405"/>
                        <a:pt x="138" y="405"/>
                        <a:pt x="138" y="405"/>
                      </a:cubicBezTo>
                      <a:cubicBezTo>
                        <a:pt x="138" y="411"/>
                        <a:pt x="143" y="416"/>
                        <a:pt x="149" y="416"/>
                      </a:cubicBezTo>
                      <a:cubicBezTo>
                        <a:pt x="362" y="416"/>
                        <a:pt x="362" y="416"/>
                        <a:pt x="362" y="416"/>
                      </a:cubicBezTo>
                      <a:cubicBezTo>
                        <a:pt x="368" y="416"/>
                        <a:pt x="373" y="411"/>
                        <a:pt x="373" y="405"/>
                      </a:cubicBezTo>
                      <a:lnTo>
                        <a:pt x="373" y="256"/>
                      </a:lnTo>
                      <a:close/>
                    </a:path>
                  </a:pathLst>
                </a:custGeom>
                <a:solidFill>
                  <a:srgbClr val="86BC25"/>
                </a:solidFill>
                <a:ln>
                  <a:noFill/>
                </a:ln>
              </p:spPr>
              <p:txBody>
                <a:bodyPr vert="horz" wrap="square" lIns="68580" tIns="34290" rIns="68580" bIns="34290" numCol="1" anchor="t" anchorCtr="0" compatLnSpc="1">
                  <a:prstTxWarp prst="textNoShape">
                    <a:avLst/>
                  </a:prstTxWarp>
                </a:bodyPr>
                <a:lstStyle/>
                <a:p>
                  <a:pPr defTabSz="685800">
                    <a:defRPr/>
                  </a:pPr>
                  <a:endParaRPr lang="en-GB">
                    <a:solidFill>
                      <a:prstClr val="black"/>
                    </a:solidFill>
                  </a:endParaRPr>
                </a:p>
              </p:txBody>
            </p:sp>
          </p:grpSp>
          <p:sp>
            <p:nvSpPr>
              <p:cNvPr id="55" name="Rectangle 54"/>
              <p:cNvSpPr/>
              <p:nvPr/>
            </p:nvSpPr>
            <p:spPr>
              <a:xfrm>
                <a:off x="4838354" y="4987618"/>
                <a:ext cx="6800252" cy="1272142"/>
              </a:xfrm>
              <a:prstGeom prst="rect">
                <a:avLst/>
              </a:prstGeom>
            </p:spPr>
            <p:txBody>
              <a:bodyPr wrap="square">
                <a:spAutoFit/>
              </a:bodyPr>
              <a:lstStyle/>
              <a:p>
                <a:r>
                  <a:rPr lang="en-US" sz="1400" dirty="0"/>
                  <a:t>The following modules are integrated with Intercompany:</a:t>
                </a:r>
              </a:p>
              <a:p>
                <a:pPr marL="742950" lvl="1" indent="-285750">
                  <a:buFont typeface="Arial" panose="020B0604020202020204" pitchFamily="34" charset="0"/>
                  <a:buChar char="•"/>
                </a:pPr>
                <a:r>
                  <a:rPr lang="en-US" sz="1400" dirty="0"/>
                  <a:t>General Ledger</a:t>
                </a:r>
              </a:p>
              <a:p>
                <a:pPr marL="742950" lvl="1" indent="-285750">
                  <a:buFont typeface="Arial" panose="020B0604020202020204" pitchFamily="34" charset="0"/>
                  <a:buChar char="•"/>
                </a:pPr>
                <a:r>
                  <a:rPr lang="en-US" sz="1400" dirty="0"/>
                  <a:t>Accounts Receivable</a:t>
                </a:r>
              </a:p>
              <a:p>
                <a:pPr marL="742950" lvl="1" indent="-285750">
                  <a:buFont typeface="Arial" panose="020B0604020202020204" pitchFamily="34" charset="0"/>
                  <a:buChar char="•"/>
                </a:pPr>
                <a:r>
                  <a:rPr lang="en-US" sz="1400" dirty="0"/>
                  <a:t>Accounts Payable</a:t>
                </a:r>
              </a:p>
            </p:txBody>
          </p:sp>
        </p:grpSp>
      </p:grpSp>
      <p:sp>
        <p:nvSpPr>
          <p:cNvPr id="3" name="TextBox 2">
            <a:extLst>
              <a:ext uri="{FF2B5EF4-FFF2-40B4-BE49-F238E27FC236}">
                <a16:creationId xmlns:a16="http://schemas.microsoft.com/office/drawing/2014/main" id="{3B552BF7-0BB5-4312-AF9B-916E69C1E4BF}"/>
              </a:ext>
            </a:extLst>
          </p:cNvPr>
          <p:cNvSpPr txBox="1"/>
          <p:nvPr/>
        </p:nvSpPr>
        <p:spPr>
          <a:xfrm>
            <a:off x="1452285" y="3308735"/>
            <a:ext cx="2659105" cy="584775"/>
          </a:xfrm>
          <a:prstGeom prst="rect">
            <a:avLst/>
          </a:prstGeom>
          <a:noFill/>
        </p:spPr>
        <p:txBody>
          <a:bodyPr wrap="square" rtlCol="0">
            <a:spAutoFit/>
          </a:bodyPr>
          <a:lstStyle/>
          <a:p>
            <a:r>
              <a:rPr lang="en-US" sz="3200" b="1" dirty="0">
                <a:solidFill>
                  <a:srgbClr val="009A44"/>
                </a:solidFill>
              </a:rPr>
              <a:t>Intercompany</a:t>
            </a:r>
            <a:endParaRPr lang="en-US" b="1" dirty="0">
              <a:solidFill>
                <a:srgbClr val="009A44"/>
              </a:solidFill>
            </a:endParaRPr>
          </a:p>
        </p:txBody>
      </p:sp>
      <p:sp>
        <p:nvSpPr>
          <p:cNvPr id="38" name="Text Placeholder 50">
            <a:extLst>
              <a:ext uri="{FF2B5EF4-FFF2-40B4-BE49-F238E27FC236}">
                <a16:creationId xmlns:a16="http://schemas.microsoft.com/office/drawing/2014/main" id="{70B2E525-9D22-4821-A1F1-BC46AED2A090}"/>
              </a:ext>
            </a:extLst>
          </p:cNvPr>
          <p:cNvSpPr txBox="1">
            <a:spLocks/>
          </p:cNvSpPr>
          <p:nvPr/>
        </p:nvSpPr>
        <p:spPr>
          <a:xfrm>
            <a:off x="384694" y="809339"/>
            <a:ext cx="11338560" cy="556473"/>
          </a:xfrm>
          <a:prstGeom prst="rect">
            <a:avLst/>
          </a:prstGeom>
        </p:spPr>
        <p:txBody>
          <a:bodyPr/>
          <a:lst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lgn="just"/>
            <a:r>
              <a:rPr lang="en-US" sz="1800" dirty="0">
                <a:latin typeface="Calibri" panose="020F0502020204030204" pitchFamily="34" charset="0"/>
                <a:cs typeface="Calibri" panose="020F0502020204030204" pitchFamily="34" charset="0"/>
              </a:rPr>
              <a:t>Oracle Intercompany accounting provide an easier solution by recording the transaction for both the parties (Provider &amp; Receiver) at same time, ensuring that mismatch doesn't occur.</a:t>
            </a:r>
          </a:p>
        </p:txBody>
      </p:sp>
      <p:sp>
        <p:nvSpPr>
          <p:cNvPr id="39" name="Title 1">
            <a:extLst>
              <a:ext uri="{FF2B5EF4-FFF2-40B4-BE49-F238E27FC236}">
                <a16:creationId xmlns:a16="http://schemas.microsoft.com/office/drawing/2014/main" id="{6096C8B8-486D-4B78-BD70-73D44F607BFB}"/>
              </a:ext>
            </a:extLst>
          </p:cNvPr>
          <p:cNvSpPr txBox="1">
            <a:spLocks/>
          </p:cNvSpPr>
          <p:nvPr/>
        </p:nvSpPr>
        <p:spPr bwMode="gray">
          <a:xfrm>
            <a:off x="384694" y="294469"/>
            <a:ext cx="11338560" cy="514872"/>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r>
              <a:rPr lang="en-US" sz="3000" b="1">
                <a:latin typeface="+mn-lt"/>
              </a:rPr>
              <a:t>Overview: Intercompany Transactions in Oracle</a:t>
            </a:r>
            <a:endParaRPr lang="en-US" sz="3000" b="1" dirty="0">
              <a:latin typeface="+mn-lt"/>
            </a:endParaRPr>
          </a:p>
        </p:txBody>
      </p:sp>
    </p:spTree>
    <p:extLst>
      <p:ext uri="{BB962C8B-B14F-4D97-AF65-F5344CB8AC3E}">
        <p14:creationId xmlns:p14="http://schemas.microsoft.com/office/powerpoint/2010/main" val="166695891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3B4B9C-9D39-47FE-88A8-C21C97F84F5C}"/>
              </a:ext>
            </a:extLst>
          </p:cNvPr>
          <p:cNvSpPr>
            <a:spLocks noGrp="1"/>
          </p:cNvSpPr>
          <p:nvPr>
            <p:ph type="title"/>
          </p:nvPr>
        </p:nvSpPr>
        <p:spPr>
          <a:xfrm>
            <a:off x="469900" y="325101"/>
            <a:ext cx="11252200" cy="415614"/>
          </a:xfrm>
        </p:spPr>
        <p:txBody>
          <a:bodyPr/>
          <a:lstStyle/>
          <a:p>
            <a:r>
              <a:rPr lang="en-US" altLang="en-US" sz="3000" b="1" dirty="0">
                <a:latin typeface="+mn-lt"/>
              </a:rPr>
              <a:t>Type of </a:t>
            </a:r>
            <a:r>
              <a:rPr lang="en-US" altLang="en-US" sz="3000" b="1" dirty="0">
                <a:latin typeface="+mj-lt"/>
              </a:rPr>
              <a:t>Intercompany</a:t>
            </a:r>
            <a:r>
              <a:rPr lang="en-US" altLang="en-US" sz="3000" b="1" dirty="0">
                <a:latin typeface="+mn-lt"/>
              </a:rPr>
              <a:t> Transactions </a:t>
            </a:r>
            <a:endParaRPr lang="en-US" sz="3000" b="1" dirty="0">
              <a:latin typeface="+mn-lt"/>
            </a:endParaRPr>
          </a:p>
        </p:txBody>
      </p:sp>
      <p:sp>
        <p:nvSpPr>
          <p:cNvPr id="4" name="Rectangle 3">
            <a:extLst>
              <a:ext uri="{FF2B5EF4-FFF2-40B4-BE49-F238E27FC236}">
                <a16:creationId xmlns:a16="http://schemas.microsoft.com/office/drawing/2014/main" id="{BA61E321-9C11-40B6-804C-D4EE697F7C63}"/>
              </a:ext>
            </a:extLst>
          </p:cNvPr>
          <p:cNvSpPr/>
          <p:nvPr/>
        </p:nvSpPr>
        <p:spPr bwMode="auto">
          <a:xfrm rot="16200000">
            <a:off x="721657" y="924684"/>
            <a:ext cx="1351273" cy="1537714"/>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vert="vert" lIns="75625" tIns="75625" rIns="75625" bIns="75625" rtlCol="0" anchor="ctr"/>
          <a:lstStyle/>
          <a:p>
            <a:pPr algn="ctr"/>
            <a:r>
              <a:rPr lang="en-US" sz="1200" b="1" dirty="0">
                <a:solidFill>
                  <a:schemeClr val="bg1"/>
                </a:solidFill>
                <a:latin typeface="Verdana (Body)"/>
              </a:rPr>
              <a:t>Intracompany</a:t>
            </a:r>
          </a:p>
          <a:p>
            <a:pPr algn="ctr"/>
            <a:endParaRPr lang="en-US" sz="1200" dirty="0">
              <a:solidFill>
                <a:schemeClr val="bg1"/>
              </a:solidFill>
              <a:latin typeface="Verdana (Body)"/>
            </a:endParaRPr>
          </a:p>
          <a:p>
            <a:pPr algn="ctr"/>
            <a:r>
              <a:rPr lang="en-US" sz="1200" dirty="0">
                <a:solidFill>
                  <a:schemeClr val="bg1"/>
                </a:solidFill>
                <a:latin typeface="Verdana (Body)"/>
              </a:rPr>
              <a:t>(Same Ledger -Same Entity Different BSV)</a:t>
            </a:r>
          </a:p>
        </p:txBody>
      </p:sp>
      <p:sp>
        <p:nvSpPr>
          <p:cNvPr id="5" name="Rectangle 4">
            <a:extLst>
              <a:ext uri="{FF2B5EF4-FFF2-40B4-BE49-F238E27FC236}">
                <a16:creationId xmlns:a16="http://schemas.microsoft.com/office/drawing/2014/main" id="{71B6A39A-BFCC-46C0-A3A9-12F64147FAEA}"/>
              </a:ext>
            </a:extLst>
          </p:cNvPr>
          <p:cNvSpPr/>
          <p:nvPr/>
        </p:nvSpPr>
        <p:spPr bwMode="auto">
          <a:xfrm rot="16200000">
            <a:off x="706422" y="2998597"/>
            <a:ext cx="1381748" cy="153771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vert="vert" lIns="75625" tIns="75625" rIns="75625" bIns="75625" rtlCol="0" anchor="ctr"/>
          <a:lstStyle/>
          <a:p>
            <a:pPr algn="ctr"/>
            <a:r>
              <a:rPr lang="en-US" sz="1200" b="1" dirty="0">
                <a:solidFill>
                  <a:schemeClr val="bg1"/>
                </a:solidFill>
                <a:latin typeface="Verdana (Body)"/>
              </a:rPr>
              <a:t>Intercompany                    </a:t>
            </a:r>
          </a:p>
          <a:p>
            <a:pPr algn="ctr"/>
            <a:endParaRPr lang="en-US" sz="1200" dirty="0">
              <a:solidFill>
                <a:schemeClr val="bg1"/>
              </a:solidFill>
              <a:latin typeface="Verdana (Body)"/>
            </a:endParaRPr>
          </a:p>
          <a:p>
            <a:pPr algn="ctr"/>
            <a:r>
              <a:rPr lang="en-US" sz="1200" dirty="0">
                <a:solidFill>
                  <a:schemeClr val="bg1"/>
                </a:solidFill>
                <a:latin typeface="Verdana (Body)"/>
              </a:rPr>
              <a:t>(Same Ledger-Different Entity-Different BSV)</a:t>
            </a:r>
          </a:p>
        </p:txBody>
      </p:sp>
      <p:cxnSp>
        <p:nvCxnSpPr>
          <p:cNvPr id="6" name="Straight Connector 5">
            <a:extLst>
              <a:ext uri="{FF2B5EF4-FFF2-40B4-BE49-F238E27FC236}">
                <a16:creationId xmlns:a16="http://schemas.microsoft.com/office/drawing/2014/main" id="{E1FB46B3-F761-4643-9764-282E56D1F9D1}"/>
              </a:ext>
            </a:extLst>
          </p:cNvPr>
          <p:cNvCxnSpPr>
            <a:cxnSpLocks/>
          </p:cNvCxnSpPr>
          <p:nvPr/>
        </p:nvCxnSpPr>
        <p:spPr>
          <a:xfrm>
            <a:off x="456956" y="2766875"/>
            <a:ext cx="8264634" cy="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7B18451-690D-4555-80DE-1B0E0E1CD384}"/>
              </a:ext>
            </a:extLst>
          </p:cNvPr>
          <p:cNvCxnSpPr>
            <a:cxnSpLocks/>
          </p:cNvCxnSpPr>
          <p:nvPr/>
        </p:nvCxnSpPr>
        <p:spPr>
          <a:xfrm>
            <a:off x="409491" y="4702186"/>
            <a:ext cx="8264634" cy="0"/>
          </a:xfrm>
          <a:prstGeom prst="line">
            <a:avLst/>
          </a:prstGeom>
          <a:ln w="12700">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8" name="Rectangle 4">
            <a:extLst>
              <a:ext uri="{FF2B5EF4-FFF2-40B4-BE49-F238E27FC236}">
                <a16:creationId xmlns:a16="http://schemas.microsoft.com/office/drawing/2014/main" id="{98D1A6B2-92F7-4A1B-9BCF-616AA4F0A190}"/>
              </a:ext>
            </a:extLst>
          </p:cNvPr>
          <p:cNvSpPr>
            <a:spLocks noChangeArrowheads="1"/>
          </p:cNvSpPr>
          <p:nvPr>
            <p:custDataLst>
              <p:tags r:id="rId1"/>
            </p:custDataLst>
          </p:nvPr>
        </p:nvSpPr>
        <p:spPr bwMode="auto">
          <a:xfrm>
            <a:off x="9075113" y="989329"/>
            <a:ext cx="2743421" cy="234286"/>
          </a:xfrm>
          <a:prstGeom prst="rect">
            <a:avLst/>
          </a:prstGeom>
          <a:solidFill>
            <a:srgbClr val="009A44"/>
          </a:solidFill>
          <a:ln w="12700" algn="ctr">
            <a:noFill/>
            <a:miter lim="800000"/>
            <a:headEnd/>
            <a:tailEnd/>
          </a:ln>
        </p:spPr>
        <p:txBody>
          <a:bodyPr wrap="square" lIns="36000" tIns="36000" rIns="36000" bIns="36000" anchor="ctr">
            <a:spAutoFit/>
          </a:bodyPr>
          <a:lstStyle/>
          <a:p>
            <a:pPr defTabSz="1019175"/>
            <a:r>
              <a:rPr lang="en-US" sz="1050" b="1" dirty="0">
                <a:solidFill>
                  <a:schemeClr val="bg1"/>
                </a:solidFill>
              </a:rPr>
              <a:t>Intracompany</a:t>
            </a:r>
          </a:p>
        </p:txBody>
      </p:sp>
      <p:sp>
        <p:nvSpPr>
          <p:cNvPr id="9" name="Text Placeholder 5">
            <a:extLst>
              <a:ext uri="{FF2B5EF4-FFF2-40B4-BE49-F238E27FC236}">
                <a16:creationId xmlns:a16="http://schemas.microsoft.com/office/drawing/2014/main" id="{B57C9CED-81E1-420B-B556-76403BBBEF65}"/>
              </a:ext>
            </a:extLst>
          </p:cNvPr>
          <p:cNvSpPr txBox="1">
            <a:spLocks/>
          </p:cNvSpPr>
          <p:nvPr/>
        </p:nvSpPr>
        <p:spPr>
          <a:xfrm>
            <a:off x="9158562" y="1274964"/>
            <a:ext cx="2729040" cy="884977"/>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lvl="0" defTabSz="1219170" fontAlgn="auto">
              <a:spcBef>
                <a:spcPts val="0"/>
              </a:spcBef>
              <a:defRPr/>
            </a:pPr>
            <a:r>
              <a:rPr lang="en-US" sz="1000" dirty="0">
                <a:solidFill>
                  <a:prstClr val="black">
                    <a:lumMod val="85000"/>
                    <a:lumOff val="15000"/>
                  </a:prstClr>
                </a:solidFill>
                <a:cs typeface="Arial" panose="020B0604020202020204" pitchFamily="34" charset="0"/>
              </a:rPr>
              <a:t>Transactions between </a:t>
            </a:r>
          </a:p>
          <a:p>
            <a:pPr marL="171450" lvl="0" indent="-171450" defTabSz="1219170" fontAlgn="auto">
              <a:spcBef>
                <a:spcPts val="0"/>
              </a:spcBef>
              <a:buFont typeface="Arial" panose="020B0604020202020204" pitchFamily="34" charset="0"/>
              <a:buChar char="•"/>
              <a:defRPr/>
            </a:pPr>
            <a:r>
              <a:rPr lang="en-US" sz="1000" dirty="0">
                <a:solidFill>
                  <a:prstClr val="black">
                    <a:lumMod val="85000"/>
                    <a:lumOff val="15000"/>
                  </a:prstClr>
                </a:solidFill>
                <a:cs typeface="Arial" panose="020B0604020202020204" pitchFamily="34" charset="0"/>
              </a:rPr>
              <a:t>Two </a:t>
            </a:r>
            <a:r>
              <a:rPr lang="en-US" sz="1000" b="1" dirty="0">
                <a:solidFill>
                  <a:prstClr val="black">
                    <a:lumMod val="85000"/>
                    <a:lumOff val="15000"/>
                  </a:prstClr>
                </a:solidFill>
                <a:cs typeface="Arial" panose="020B0604020202020204" pitchFamily="34" charset="0"/>
              </a:rPr>
              <a:t>different BSV </a:t>
            </a:r>
            <a:r>
              <a:rPr lang="en-US" sz="1000" dirty="0">
                <a:solidFill>
                  <a:prstClr val="black">
                    <a:lumMod val="85000"/>
                    <a:lumOff val="15000"/>
                  </a:prstClr>
                </a:solidFill>
                <a:cs typeface="Arial" panose="020B0604020202020204" pitchFamily="34" charset="0"/>
              </a:rPr>
              <a:t>within same </a:t>
            </a:r>
            <a:r>
              <a:rPr lang="en-US" sz="1000" b="1" dirty="0">
                <a:solidFill>
                  <a:prstClr val="black">
                    <a:lumMod val="85000"/>
                    <a:lumOff val="15000"/>
                  </a:prstClr>
                </a:solidFill>
                <a:cs typeface="Arial" panose="020B0604020202020204" pitchFamily="34" charset="0"/>
              </a:rPr>
              <a:t>ledger </a:t>
            </a:r>
            <a:r>
              <a:rPr lang="en-US" sz="1000" dirty="0">
                <a:solidFill>
                  <a:prstClr val="black">
                    <a:lumMod val="85000"/>
                    <a:lumOff val="15000"/>
                  </a:prstClr>
                </a:solidFill>
                <a:cs typeface="Arial" panose="020B0604020202020204" pitchFamily="34" charset="0"/>
              </a:rPr>
              <a:t>and associated with same Legal Entity .</a:t>
            </a:r>
          </a:p>
          <a:p>
            <a:pPr marL="0" lvl="1" indent="0" algn="just">
              <a:lnSpc>
                <a:spcPct val="90000"/>
              </a:lnSpc>
              <a:buClr>
                <a:srgbClr val="4285F4"/>
              </a:buClr>
              <a:buSzPts val="1050"/>
              <a:buNone/>
              <a:defRPr/>
            </a:pPr>
            <a:endParaRPr lang="en-US" sz="1050" dirty="0"/>
          </a:p>
        </p:txBody>
      </p:sp>
      <p:sp>
        <p:nvSpPr>
          <p:cNvPr id="10" name="Rectangle 4">
            <a:extLst>
              <a:ext uri="{FF2B5EF4-FFF2-40B4-BE49-F238E27FC236}">
                <a16:creationId xmlns:a16="http://schemas.microsoft.com/office/drawing/2014/main" id="{4FF06809-DBB1-47DB-BAB8-6FA68EA0DC92}"/>
              </a:ext>
            </a:extLst>
          </p:cNvPr>
          <p:cNvSpPr>
            <a:spLocks noChangeArrowheads="1"/>
          </p:cNvSpPr>
          <p:nvPr>
            <p:custDataLst>
              <p:tags r:id="rId2"/>
            </p:custDataLst>
          </p:nvPr>
        </p:nvSpPr>
        <p:spPr bwMode="auto">
          <a:xfrm>
            <a:off x="9075113" y="2882013"/>
            <a:ext cx="2743421" cy="234286"/>
          </a:xfrm>
          <a:prstGeom prst="rect">
            <a:avLst/>
          </a:prstGeom>
          <a:solidFill>
            <a:schemeClr val="accent1"/>
          </a:solidFill>
          <a:ln w="12700" algn="ctr">
            <a:noFill/>
            <a:miter lim="800000"/>
            <a:headEnd/>
            <a:tailEnd/>
          </a:ln>
        </p:spPr>
        <p:txBody>
          <a:bodyPr wrap="square" lIns="36000" tIns="36000" rIns="36000" bIns="36000" anchor="ctr">
            <a:spAutoFit/>
          </a:bodyPr>
          <a:lstStyle/>
          <a:p>
            <a:pPr defTabSz="1019175"/>
            <a:r>
              <a:rPr lang="en-US" sz="1050" b="1" dirty="0">
                <a:solidFill>
                  <a:schemeClr val="bg1"/>
                </a:solidFill>
              </a:rPr>
              <a:t>Intercompany – Same Ledger</a:t>
            </a:r>
          </a:p>
        </p:txBody>
      </p:sp>
      <p:sp>
        <p:nvSpPr>
          <p:cNvPr id="11" name="Text Placeholder 5">
            <a:extLst>
              <a:ext uri="{FF2B5EF4-FFF2-40B4-BE49-F238E27FC236}">
                <a16:creationId xmlns:a16="http://schemas.microsoft.com/office/drawing/2014/main" id="{8293BF2A-8325-4113-A55F-B3784F37B616}"/>
              </a:ext>
            </a:extLst>
          </p:cNvPr>
          <p:cNvSpPr txBox="1">
            <a:spLocks/>
          </p:cNvSpPr>
          <p:nvPr/>
        </p:nvSpPr>
        <p:spPr>
          <a:xfrm>
            <a:off x="9267437" y="3149309"/>
            <a:ext cx="2626035" cy="1670576"/>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lvl="0" defTabSz="1219170" fontAlgn="auto">
              <a:spcBef>
                <a:spcPts val="0"/>
              </a:spcBef>
              <a:defRPr/>
            </a:pPr>
            <a:r>
              <a:rPr lang="en-US" sz="1000" dirty="0">
                <a:solidFill>
                  <a:prstClr val="black">
                    <a:lumMod val="85000"/>
                    <a:lumOff val="15000"/>
                  </a:prstClr>
                </a:solidFill>
                <a:cs typeface="Arial" panose="020B0604020202020204" pitchFamily="34" charset="0"/>
              </a:rPr>
              <a:t>Transactions between </a:t>
            </a:r>
          </a:p>
          <a:p>
            <a:pPr marL="171450" lvl="0" indent="-171450" defTabSz="1219170" fontAlgn="auto">
              <a:spcBef>
                <a:spcPts val="0"/>
              </a:spcBef>
              <a:buFont typeface="Arial" panose="020B0604020202020204" pitchFamily="34" charset="0"/>
              <a:buChar char="•"/>
              <a:defRPr/>
            </a:pPr>
            <a:r>
              <a:rPr lang="en-US" sz="1000" dirty="0">
                <a:solidFill>
                  <a:prstClr val="black">
                    <a:lumMod val="85000"/>
                    <a:lumOff val="15000"/>
                  </a:prstClr>
                </a:solidFill>
                <a:cs typeface="Arial" panose="020B0604020202020204" pitchFamily="34" charset="0"/>
              </a:rPr>
              <a:t>Two </a:t>
            </a:r>
            <a:r>
              <a:rPr lang="en-US" sz="1000" b="1" dirty="0">
                <a:solidFill>
                  <a:prstClr val="black">
                    <a:lumMod val="85000"/>
                    <a:lumOff val="15000"/>
                  </a:prstClr>
                </a:solidFill>
                <a:cs typeface="Arial" panose="020B0604020202020204" pitchFamily="34" charset="0"/>
              </a:rPr>
              <a:t>different Legal Entities/ Balancing Segments </a:t>
            </a:r>
            <a:r>
              <a:rPr lang="en-US" sz="1000" dirty="0">
                <a:solidFill>
                  <a:prstClr val="black">
                    <a:lumMod val="85000"/>
                    <a:lumOff val="15000"/>
                  </a:prstClr>
                </a:solidFill>
                <a:cs typeface="Arial" panose="020B0604020202020204" pitchFamily="34" charset="0"/>
              </a:rPr>
              <a:t>within </a:t>
            </a:r>
            <a:r>
              <a:rPr lang="en-US" sz="1000" b="1" dirty="0">
                <a:solidFill>
                  <a:prstClr val="black">
                    <a:lumMod val="85000"/>
                    <a:lumOff val="15000"/>
                  </a:prstClr>
                </a:solidFill>
                <a:cs typeface="Arial" panose="020B0604020202020204" pitchFamily="34" charset="0"/>
              </a:rPr>
              <a:t>same Ledger</a:t>
            </a:r>
          </a:p>
          <a:p>
            <a:pPr marL="171450" lvl="0" indent="-171450" defTabSz="1219170" fontAlgn="auto">
              <a:spcBef>
                <a:spcPts val="0"/>
              </a:spcBef>
              <a:buFont typeface="Arial" panose="020B0604020202020204" pitchFamily="34" charset="0"/>
              <a:buChar char="•"/>
              <a:defRPr/>
            </a:pPr>
            <a:r>
              <a:rPr lang="en-US" sz="1000" dirty="0">
                <a:solidFill>
                  <a:prstClr val="black">
                    <a:lumMod val="85000"/>
                    <a:lumOff val="15000"/>
                  </a:prstClr>
                </a:solidFill>
                <a:cs typeface="Arial" panose="020B0604020202020204" pitchFamily="34" charset="0"/>
              </a:rPr>
              <a:t>Balanced GL and SLA journals within a single ledger </a:t>
            </a:r>
          </a:p>
          <a:p>
            <a:pPr marL="171450" lvl="0" indent="-171450" defTabSz="1219170" fontAlgn="auto">
              <a:spcBef>
                <a:spcPts val="0"/>
              </a:spcBef>
              <a:buFont typeface="Arial" panose="020B0604020202020204" pitchFamily="34" charset="0"/>
              <a:buChar char="•"/>
              <a:defRPr/>
            </a:pPr>
            <a:r>
              <a:rPr lang="en-US" sz="1000" dirty="0">
                <a:solidFill>
                  <a:prstClr val="black">
                    <a:lumMod val="85000"/>
                    <a:lumOff val="15000"/>
                  </a:prstClr>
                </a:solidFill>
                <a:cs typeface="Arial" panose="020B0604020202020204" pitchFamily="34" charset="0"/>
              </a:rPr>
              <a:t>Multiple balancing segments </a:t>
            </a:r>
          </a:p>
          <a:p>
            <a:pPr marL="171450" lvl="0" indent="-171450" defTabSz="1219170" fontAlgn="auto">
              <a:spcBef>
                <a:spcPts val="0"/>
              </a:spcBef>
              <a:buFont typeface="Arial" panose="020B0604020202020204" pitchFamily="34" charset="0"/>
              <a:buChar char="•"/>
              <a:defRPr/>
            </a:pPr>
            <a:r>
              <a:rPr lang="en-US" sz="1000" dirty="0">
                <a:solidFill>
                  <a:prstClr val="black">
                    <a:lumMod val="85000"/>
                    <a:lumOff val="15000"/>
                  </a:prstClr>
                </a:solidFill>
                <a:cs typeface="Arial" panose="020B0604020202020204" pitchFamily="34" charset="0"/>
              </a:rPr>
              <a:t>Subledger transaction-level intercompany balancing </a:t>
            </a:r>
          </a:p>
          <a:p>
            <a:pPr lvl="1"/>
            <a:endParaRPr lang="en-US" sz="1050" dirty="0">
              <a:solidFill>
                <a:srgbClr val="313131"/>
              </a:solidFill>
            </a:endParaRPr>
          </a:p>
        </p:txBody>
      </p:sp>
      <p:sp>
        <p:nvSpPr>
          <p:cNvPr id="12" name="Rectangle 4">
            <a:extLst>
              <a:ext uri="{FF2B5EF4-FFF2-40B4-BE49-F238E27FC236}">
                <a16:creationId xmlns:a16="http://schemas.microsoft.com/office/drawing/2014/main" id="{1CC5102A-DD20-4ED6-AAEF-69F5707D8FDB}"/>
              </a:ext>
            </a:extLst>
          </p:cNvPr>
          <p:cNvSpPr>
            <a:spLocks noChangeArrowheads="1"/>
          </p:cNvSpPr>
          <p:nvPr>
            <p:custDataLst>
              <p:tags r:id="rId3"/>
            </p:custDataLst>
          </p:nvPr>
        </p:nvSpPr>
        <p:spPr bwMode="auto">
          <a:xfrm>
            <a:off x="9106020" y="4892685"/>
            <a:ext cx="2743421" cy="234286"/>
          </a:xfrm>
          <a:prstGeom prst="rect">
            <a:avLst/>
          </a:prstGeom>
          <a:solidFill>
            <a:srgbClr val="841B87"/>
          </a:solidFill>
          <a:ln w="12700" algn="ctr">
            <a:solidFill>
              <a:srgbClr val="841B87"/>
            </a:solidFill>
            <a:miter lim="800000"/>
            <a:headEnd/>
            <a:tailEnd/>
          </a:ln>
        </p:spPr>
        <p:txBody>
          <a:bodyPr wrap="square" lIns="36000" tIns="36000" rIns="36000" bIns="36000" anchor="ctr">
            <a:spAutoFit/>
          </a:bodyPr>
          <a:lstStyle/>
          <a:p>
            <a:pPr defTabSz="1019175"/>
            <a:r>
              <a:rPr lang="en-US" sz="1050" b="1" dirty="0">
                <a:solidFill>
                  <a:schemeClr val="bg1"/>
                </a:solidFill>
              </a:rPr>
              <a:t>Intercompany – Cross Ledger</a:t>
            </a:r>
          </a:p>
        </p:txBody>
      </p:sp>
      <p:sp>
        <p:nvSpPr>
          <p:cNvPr id="13" name="Text Placeholder 5">
            <a:extLst>
              <a:ext uri="{FF2B5EF4-FFF2-40B4-BE49-F238E27FC236}">
                <a16:creationId xmlns:a16="http://schemas.microsoft.com/office/drawing/2014/main" id="{9431E72E-48E6-41C0-B11C-4C3680E7D636}"/>
              </a:ext>
            </a:extLst>
          </p:cNvPr>
          <p:cNvSpPr txBox="1">
            <a:spLocks/>
          </p:cNvSpPr>
          <p:nvPr/>
        </p:nvSpPr>
        <p:spPr>
          <a:xfrm>
            <a:off x="9320623" y="5233345"/>
            <a:ext cx="2446834" cy="1149921"/>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lvl="0" defTabSz="1219170" fontAlgn="auto">
              <a:spcBef>
                <a:spcPts val="0"/>
              </a:spcBef>
              <a:defRPr/>
            </a:pPr>
            <a:r>
              <a:rPr lang="en-US" sz="1000" dirty="0">
                <a:solidFill>
                  <a:prstClr val="black">
                    <a:lumMod val="85000"/>
                    <a:lumOff val="15000"/>
                  </a:prstClr>
                </a:solidFill>
                <a:cs typeface="Arial" panose="020B0604020202020204" pitchFamily="34" charset="0"/>
              </a:rPr>
              <a:t>Transactions between </a:t>
            </a:r>
          </a:p>
          <a:p>
            <a:pPr marL="171450" lvl="0" indent="-171450" defTabSz="1219170" fontAlgn="auto">
              <a:spcBef>
                <a:spcPts val="0"/>
              </a:spcBef>
              <a:buFont typeface="Arial" panose="020B0604020202020204" pitchFamily="34" charset="0"/>
              <a:buChar char="•"/>
              <a:defRPr/>
            </a:pPr>
            <a:r>
              <a:rPr lang="en-US" sz="1000" dirty="0">
                <a:solidFill>
                  <a:prstClr val="black">
                    <a:lumMod val="85000"/>
                    <a:lumOff val="15000"/>
                  </a:prstClr>
                </a:solidFill>
                <a:cs typeface="Arial" panose="020B0604020202020204" pitchFamily="34" charset="0"/>
              </a:rPr>
              <a:t>Two </a:t>
            </a:r>
            <a:r>
              <a:rPr lang="en-US" sz="1000" b="1" dirty="0">
                <a:solidFill>
                  <a:prstClr val="black">
                    <a:lumMod val="85000"/>
                    <a:lumOff val="15000"/>
                  </a:prstClr>
                </a:solidFill>
                <a:cs typeface="Arial" panose="020B0604020202020204" pitchFamily="34" charset="0"/>
              </a:rPr>
              <a:t>different Legal Entities/ Balancing Segments across</a:t>
            </a:r>
            <a:r>
              <a:rPr lang="en-US" sz="1000" dirty="0">
                <a:solidFill>
                  <a:prstClr val="black">
                    <a:lumMod val="85000"/>
                    <a:lumOff val="15000"/>
                  </a:prstClr>
                </a:solidFill>
                <a:cs typeface="Arial" panose="020B0604020202020204" pitchFamily="34" charset="0"/>
              </a:rPr>
              <a:t> two </a:t>
            </a:r>
            <a:r>
              <a:rPr lang="en-US" sz="1000" b="1" dirty="0">
                <a:solidFill>
                  <a:prstClr val="black">
                    <a:lumMod val="85000"/>
                    <a:lumOff val="15000"/>
                  </a:prstClr>
                </a:solidFill>
                <a:cs typeface="Arial" panose="020B0604020202020204" pitchFamily="34" charset="0"/>
              </a:rPr>
              <a:t>different Ledgers </a:t>
            </a:r>
          </a:p>
          <a:p>
            <a:pPr marL="171450" lvl="0" indent="-171450" defTabSz="1219170" fontAlgn="auto">
              <a:spcBef>
                <a:spcPts val="0"/>
              </a:spcBef>
              <a:buFont typeface="Arial" panose="020B0604020202020204" pitchFamily="34" charset="0"/>
              <a:buChar char="•"/>
              <a:defRPr/>
            </a:pPr>
            <a:r>
              <a:rPr lang="en-US" sz="1000" dirty="0">
                <a:solidFill>
                  <a:prstClr val="black">
                    <a:lumMod val="85000"/>
                    <a:lumOff val="15000"/>
                  </a:prstClr>
                </a:solidFill>
                <a:cs typeface="Arial" panose="020B0604020202020204" pitchFamily="34" charset="0"/>
              </a:rPr>
              <a:t>Intercompany allocations across ledgers</a:t>
            </a:r>
          </a:p>
          <a:p>
            <a:pPr marL="171450" lvl="0" indent="-171450" defTabSz="1219170" fontAlgn="auto">
              <a:spcBef>
                <a:spcPts val="0"/>
              </a:spcBef>
              <a:buFont typeface="Arial" panose="020B0604020202020204" pitchFamily="34" charset="0"/>
              <a:buChar char="•"/>
              <a:defRPr/>
            </a:pPr>
            <a:r>
              <a:rPr lang="en-US" sz="1000" dirty="0">
                <a:solidFill>
                  <a:prstClr val="black">
                    <a:lumMod val="85000"/>
                    <a:lumOff val="15000"/>
                  </a:prstClr>
                </a:solidFill>
                <a:cs typeface="Arial" panose="020B0604020202020204" pitchFamily="34" charset="0"/>
              </a:rPr>
              <a:t>Multiple balancing segments </a:t>
            </a:r>
          </a:p>
        </p:txBody>
      </p:sp>
      <p:sp>
        <p:nvSpPr>
          <p:cNvPr id="14" name="Rectangle 13">
            <a:extLst>
              <a:ext uri="{FF2B5EF4-FFF2-40B4-BE49-F238E27FC236}">
                <a16:creationId xmlns:a16="http://schemas.microsoft.com/office/drawing/2014/main" id="{C936818E-582D-41E6-8B58-2330B656F81B}"/>
              </a:ext>
            </a:extLst>
          </p:cNvPr>
          <p:cNvSpPr/>
          <p:nvPr/>
        </p:nvSpPr>
        <p:spPr bwMode="auto">
          <a:xfrm rot="16200000">
            <a:off x="645458" y="4923285"/>
            <a:ext cx="1503669" cy="1537720"/>
          </a:xfrm>
          <a:prstGeom prst="rect">
            <a:avLst/>
          </a:prstGeom>
          <a:solidFill>
            <a:srgbClr val="841B87"/>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vert="vert" lIns="75625" tIns="75625" rIns="75625" bIns="75625" rtlCol="0" anchor="ctr"/>
          <a:lstStyle/>
          <a:p>
            <a:pPr algn="ctr"/>
            <a:r>
              <a:rPr lang="en-US" sz="1200" b="1" dirty="0">
                <a:solidFill>
                  <a:schemeClr val="bg1"/>
                </a:solidFill>
                <a:latin typeface="Verdana (Body)"/>
              </a:rPr>
              <a:t>Intercompany</a:t>
            </a:r>
            <a:r>
              <a:rPr lang="en-US" sz="1200" dirty="0">
                <a:solidFill>
                  <a:schemeClr val="bg1"/>
                </a:solidFill>
                <a:latin typeface="Verdana (Body)"/>
              </a:rPr>
              <a:t>                      </a:t>
            </a:r>
          </a:p>
          <a:p>
            <a:pPr algn="ctr"/>
            <a:endParaRPr lang="en-US" sz="1200" dirty="0">
              <a:solidFill>
                <a:schemeClr val="bg1"/>
              </a:solidFill>
              <a:latin typeface="Verdana (Body)"/>
            </a:endParaRPr>
          </a:p>
          <a:p>
            <a:pPr algn="ctr"/>
            <a:r>
              <a:rPr lang="en-US" sz="1200" dirty="0">
                <a:solidFill>
                  <a:schemeClr val="bg1"/>
                </a:solidFill>
                <a:latin typeface="Verdana (Body)"/>
              </a:rPr>
              <a:t>(Different Ledger-Different Entity and Different BSV)</a:t>
            </a:r>
          </a:p>
        </p:txBody>
      </p:sp>
      <p:cxnSp>
        <p:nvCxnSpPr>
          <p:cNvPr id="15" name="Straight Connector 14">
            <a:extLst>
              <a:ext uri="{FF2B5EF4-FFF2-40B4-BE49-F238E27FC236}">
                <a16:creationId xmlns:a16="http://schemas.microsoft.com/office/drawing/2014/main" id="{726924FA-68B6-403F-BF9F-C9CB6973FAA7}"/>
              </a:ext>
            </a:extLst>
          </p:cNvPr>
          <p:cNvCxnSpPr>
            <a:cxnSpLocks/>
          </p:cNvCxnSpPr>
          <p:nvPr/>
        </p:nvCxnSpPr>
        <p:spPr>
          <a:xfrm>
            <a:off x="563609" y="6725872"/>
            <a:ext cx="8264634" cy="0"/>
          </a:xfrm>
          <a:prstGeom prst="line">
            <a:avLst/>
          </a:prstGeom>
          <a:ln w="127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D3F88E3F-6CFA-49C3-A228-91C368DCC583}"/>
              </a:ext>
            </a:extLst>
          </p:cNvPr>
          <p:cNvSpPr/>
          <p:nvPr/>
        </p:nvSpPr>
        <p:spPr bwMode="gray">
          <a:xfrm>
            <a:off x="4108287" y="838398"/>
            <a:ext cx="2987837" cy="22522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1100" dirty="0">
                <a:solidFill>
                  <a:schemeClr val="bg1"/>
                </a:solidFill>
              </a:rPr>
              <a:t>Ledger</a:t>
            </a:r>
          </a:p>
        </p:txBody>
      </p:sp>
      <p:sp>
        <p:nvSpPr>
          <p:cNvPr id="17" name="Rectangle 16">
            <a:extLst>
              <a:ext uri="{FF2B5EF4-FFF2-40B4-BE49-F238E27FC236}">
                <a16:creationId xmlns:a16="http://schemas.microsoft.com/office/drawing/2014/main" id="{648A0866-1B5E-4276-8C52-159DD7C8395F}"/>
              </a:ext>
            </a:extLst>
          </p:cNvPr>
          <p:cNvSpPr/>
          <p:nvPr/>
        </p:nvSpPr>
        <p:spPr bwMode="gray">
          <a:xfrm>
            <a:off x="7273179" y="2114953"/>
            <a:ext cx="1146247" cy="27155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bg1"/>
                </a:solidFill>
              </a:rPr>
              <a:t>BSV 2</a:t>
            </a:r>
          </a:p>
        </p:txBody>
      </p:sp>
      <p:sp>
        <p:nvSpPr>
          <p:cNvPr id="18" name="Rectangle 17">
            <a:extLst>
              <a:ext uri="{FF2B5EF4-FFF2-40B4-BE49-F238E27FC236}">
                <a16:creationId xmlns:a16="http://schemas.microsoft.com/office/drawing/2014/main" id="{5A5BCBE6-D1C0-4BE0-8C25-69D7B1493F48}"/>
              </a:ext>
            </a:extLst>
          </p:cNvPr>
          <p:cNvSpPr/>
          <p:nvPr/>
        </p:nvSpPr>
        <p:spPr bwMode="gray">
          <a:xfrm>
            <a:off x="2784985" y="2157708"/>
            <a:ext cx="1137121" cy="23666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bg1"/>
                </a:solidFill>
              </a:rPr>
              <a:t>BSV 1</a:t>
            </a:r>
          </a:p>
        </p:txBody>
      </p:sp>
      <p:sp>
        <p:nvSpPr>
          <p:cNvPr id="20" name="Rectangle 19">
            <a:extLst>
              <a:ext uri="{FF2B5EF4-FFF2-40B4-BE49-F238E27FC236}">
                <a16:creationId xmlns:a16="http://schemas.microsoft.com/office/drawing/2014/main" id="{72100837-9284-4595-8E64-5E0104C7AB34}"/>
              </a:ext>
            </a:extLst>
          </p:cNvPr>
          <p:cNvSpPr/>
          <p:nvPr/>
        </p:nvSpPr>
        <p:spPr bwMode="gray">
          <a:xfrm>
            <a:off x="4108287" y="1609303"/>
            <a:ext cx="2987837" cy="25496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1100" dirty="0">
                <a:solidFill>
                  <a:schemeClr val="bg1"/>
                </a:solidFill>
              </a:rPr>
              <a:t>Legal Entity</a:t>
            </a:r>
          </a:p>
        </p:txBody>
      </p:sp>
      <p:sp>
        <p:nvSpPr>
          <p:cNvPr id="43" name="Rectangle 42">
            <a:extLst>
              <a:ext uri="{FF2B5EF4-FFF2-40B4-BE49-F238E27FC236}">
                <a16:creationId xmlns:a16="http://schemas.microsoft.com/office/drawing/2014/main" id="{EDD4F322-29E1-4EA7-9428-A8109BAEE90B}"/>
              </a:ext>
            </a:extLst>
          </p:cNvPr>
          <p:cNvSpPr/>
          <p:nvPr/>
        </p:nvSpPr>
        <p:spPr bwMode="gray">
          <a:xfrm>
            <a:off x="4108287" y="1898058"/>
            <a:ext cx="2983487" cy="254591"/>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Vision Ventures LLC</a:t>
            </a:r>
            <a:endParaRPr lang="en-US" sz="1100" dirty="0">
              <a:solidFill>
                <a:schemeClr val="bg1"/>
              </a:solidFill>
            </a:endParaRPr>
          </a:p>
        </p:txBody>
      </p:sp>
      <p:sp>
        <p:nvSpPr>
          <p:cNvPr id="44" name="Rectangle 43">
            <a:extLst>
              <a:ext uri="{FF2B5EF4-FFF2-40B4-BE49-F238E27FC236}">
                <a16:creationId xmlns:a16="http://schemas.microsoft.com/office/drawing/2014/main" id="{E27E5531-096C-46A8-BA5A-4162233271C4}"/>
              </a:ext>
            </a:extLst>
          </p:cNvPr>
          <p:cNvSpPr/>
          <p:nvPr/>
        </p:nvSpPr>
        <p:spPr bwMode="gray">
          <a:xfrm>
            <a:off x="4108287" y="1085817"/>
            <a:ext cx="2987837" cy="22522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USA Primary Ledger</a:t>
            </a:r>
          </a:p>
        </p:txBody>
      </p:sp>
      <p:sp>
        <p:nvSpPr>
          <p:cNvPr id="45" name="Rectangle 44">
            <a:extLst>
              <a:ext uri="{FF2B5EF4-FFF2-40B4-BE49-F238E27FC236}">
                <a16:creationId xmlns:a16="http://schemas.microsoft.com/office/drawing/2014/main" id="{2A9CE705-EE22-43F5-A19F-EDE956C384F7}"/>
              </a:ext>
            </a:extLst>
          </p:cNvPr>
          <p:cNvSpPr/>
          <p:nvPr/>
        </p:nvSpPr>
        <p:spPr bwMode="gray">
          <a:xfrm>
            <a:off x="2784985" y="2406322"/>
            <a:ext cx="1137121" cy="23666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10</a:t>
            </a:r>
          </a:p>
        </p:txBody>
      </p:sp>
      <p:cxnSp>
        <p:nvCxnSpPr>
          <p:cNvPr id="25" name="Straight Arrow Connector 24">
            <a:extLst>
              <a:ext uri="{FF2B5EF4-FFF2-40B4-BE49-F238E27FC236}">
                <a16:creationId xmlns:a16="http://schemas.microsoft.com/office/drawing/2014/main" id="{94B356D2-692B-4089-9236-7C3718611258}"/>
              </a:ext>
            </a:extLst>
          </p:cNvPr>
          <p:cNvCxnSpPr>
            <a:cxnSpLocks/>
            <a:stCxn id="44" idx="2"/>
            <a:endCxn id="20" idx="0"/>
          </p:cNvCxnSpPr>
          <p:nvPr/>
        </p:nvCxnSpPr>
        <p:spPr>
          <a:xfrm>
            <a:off x="5602206" y="1311044"/>
            <a:ext cx="0" cy="29825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5483BBA9-8A77-42EB-9629-D7E991AB13B8}"/>
              </a:ext>
            </a:extLst>
          </p:cNvPr>
          <p:cNvSpPr/>
          <p:nvPr/>
        </p:nvSpPr>
        <p:spPr bwMode="gray">
          <a:xfrm>
            <a:off x="7277955" y="2406322"/>
            <a:ext cx="1137121" cy="23666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20</a:t>
            </a:r>
          </a:p>
        </p:txBody>
      </p:sp>
      <p:sp>
        <p:nvSpPr>
          <p:cNvPr id="53" name="Rectangle 52">
            <a:extLst>
              <a:ext uri="{FF2B5EF4-FFF2-40B4-BE49-F238E27FC236}">
                <a16:creationId xmlns:a16="http://schemas.microsoft.com/office/drawing/2014/main" id="{BFB1F55D-5D55-48DD-9568-ED35D51E40B6}"/>
              </a:ext>
            </a:extLst>
          </p:cNvPr>
          <p:cNvSpPr/>
          <p:nvPr/>
        </p:nvSpPr>
        <p:spPr bwMode="gray">
          <a:xfrm>
            <a:off x="4127337" y="2819598"/>
            <a:ext cx="2987837" cy="22522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1100" dirty="0">
                <a:solidFill>
                  <a:schemeClr val="bg1"/>
                </a:solidFill>
              </a:rPr>
              <a:t>Ledger</a:t>
            </a:r>
          </a:p>
        </p:txBody>
      </p:sp>
      <p:sp>
        <p:nvSpPr>
          <p:cNvPr id="54" name="Rectangle 53">
            <a:extLst>
              <a:ext uri="{FF2B5EF4-FFF2-40B4-BE49-F238E27FC236}">
                <a16:creationId xmlns:a16="http://schemas.microsoft.com/office/drawing/2014/main" id="{F42EE1C3-35AC-4AFD-B8DA-6B16D1E62AE8}"/>
              </a:ext>
            </a:extLst>
          </p:cNvPr>
          <p:cNvSpPr/>
          <p:nvPr/>
        </p:nvSpPr>
        <p:spPr bwMode="gray">
          <a:xfrm>
            <a:off x="7273179" y="4099392"/>
            <a:ext cx="1146247" cy="27155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bg1"/>
                </a:solidFill>
              </a:rPr>
              <a:t>BSV 4</a:t>
            </a:r>
          </a:p>
        </p:txBody>
      </p:sp>
      <p:sp>
        <p:nvSpPr>
          <p:cNvPr id="55" name="Rectangle 54">
            <a:extLst>
              <a:ext uri="{FF2B5EF4-FFF2-40B4-BE49-F238E27FC236}">
                <a16:creationId xmlns:a16="http://schemas.microsoft.com/office/drawing/2014/main" id="{68D164E8-8035-4087-B374-05852F2242D7}"/>
              </a:ext>
            </a:extLst>
          </p:cNvPr>
          <p:cNvSpPr/>
          <p:nvPr/>
        </p:nvSpPr>
        <p:spPr bwMode="gray">
          <a:xfrm>
            <a:off x="2784985" y="4130545"/>
            <a:ext cx="1137121" cy="23666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bg1"/>
                </a:solidFill>
              </a:rPr>
              <a:t>BSV 3</a:t>
            </a:r>
          </a:p>
        </p:txBody>
      </p:sp>
      <p:sp>
        <p:nvSpPr>
          <p:cNvPr id="56" name="Rectangle 55">
            <a:extLst>
              <a:ext uri="{FF2B5EF4-FFF2-40B4-BE49-F238E27FC236}">
                <a16:creationId xmlns:a16="http://schemas.microsoft.com/office/drawing/2014/main" id="{6469A4E2-A5B3-4A04-B17D-C331FEB7CDBF}"/>
              </a:ext>
            </a:extLst>
          </p:cNvPr>
          <p:cNvSpPr/>
          <p:nvPr/>
        </p:nvSpPr>
        <p:spPr bwMode="gray">
          <a:xfrm>
            <a:off x="4127337" y="3654269"/>
            <a:ext cx="1137121" cy="19119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1100" dirty="0">
                <a:solidFill>
                  <a:schemeClr val="bg1"/>
                </a:solidFill>
              </a:rPr>
              <a:t>Legal Entity</a:t>
            </a:r>
          </a:p>
        </p:txBody>
      </p:sp>
      <p:sp>
        <p:nvSpPr>
          <p:cNvPr id="57" name="Rectangle 56">
            <a:extLst>
              <a:ext uri="{FF2B5EF4-FFF2-40B4-BE49-F238E27FC236}">
                <a16:creationId xmlns:a16="http://schemas.microsoft.com/office/drawing/2014/main" id="{8684D8E8-BAAB-4F8B-A2E4-3C47EE1F4646}"/>
              </a:ext>
            </a:extLst>
          </p:cNvPr>
          <p:cNvSpPr/>
          <p:nvPr/>
        </p:nvSpPr>
        <p:spPr bwMode="gray">
          <a:xfrm>
            <a:off x="4127337" y="3845464"/>
            <a:ext cx="1135465" cy="28838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Vision Inc.</a:t>
            </a:r>
            <a:endParaRPr lang="en-US" sz="1100" dirty="0">
              <a:solidFill>
                <a:schemeClr val="bg1"/>
              </a:solidFill>
            </a:endParaRPr>
          </a:p>
        </p:txBody>
      </p:sp>
      <p:sp>
        <p:nvSpPr>
          <p:cNvPr id="58" name="Rectangle 57">
            <a:extLst>
              <a:ext uri="{FF2B5EF4-FFF2-40B4-BE49-F238E27FC236}">
                <a16:creationId xmlns:a16="http://schemas.microsoft.com/office/drawing/2014/main" id="{153DB390-B540-4B49-85C3-DB514CC6845C}"/>
              </a:ext>
            </a:extLst>
          </p:cNvPr>
          <p:cNvSpPr/>
          <p:nvPr/>
        </p:nvSpPr>
        <p:spPr bwMode="gray">
          <a:xfrm>
            <a:off x="4127337" y="3067017"/>
            <a:ext cx="2987837" cy="22522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USA Primary Ledger</a:t>
            </a:r>
          </a:p>
        </p:txBody>
      </p:sp>
      <p:sp>
        <p:nvSpPr>
          <p:cNvPr id="59" name="Rectangle 58">
            <a:extLst>
              <a:ext uri="{FF2B5EF4-FFF2-40B4-BE49-F238E27FC236}">
                <a16:creationId xmlns:a16="http://schemas.microsoft.com/office/drawing/2014/main" id="{B70425E7-E853-47C8-8C0B-A42F9EB28CD7}"/>
              </a:ext>
            </a:extLst>
          </p:cNvPr>
          <p:cNvSpPr/>
          <p:nvPr/>
        </p:nvSpPr>
        <p:spPr bwMode="gray">
          <a:xfrm>
            <a:off x="2784985" y="4379159"/>
            <a:ext cx="1137121" cy="23666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30</a:t>
            </a:r>
          </a:p>
        </p:txBody>
      </p:sp>
      <p:sp>
        <p:nvSpPr>
          <p:cNvPr id="62" name="Rectangle 61">
            <a:extLst>
              <a:ext uri="{FF2B5EF4-FFF2-40B4-BE49-F238E27FC236}">
                <a16:creationId xmlns:a16="http://schemas.microsoft.com/office/drawing/2014/main" id="{BF34449B-2C10-4B00-A33C-69630D42D372}"/>
              </a:ext>
            </a:extLst>
          </p:cNvPr>
          <p:cNvSpPr/>
          <p:nvPr/>
        </p:nvSpPr>
        <p:spPr bwMode="gray">
          <a:xfrm>
            <a:off x="7277955" y="4390761"/>
            <a:ext cx="1137121" cy="23666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40</a:t>
            </a:r>
          </a:p>
        </p:txBody>
      </p:sp>
      <p:sp>
        <p:nvSpPr>
          <p:cNvPr id="63" name="Rectangle 62">
            <a:extLst>
              <a:ext uri="{FF2B5EF4-FFF2-40B4-BE49-F238E27FC236}">
                <a16:creationId xmlns:a16="http://schemas.microsoft.com/office/drawing/2014/main" id="{45FD9899-ACDB-4FEE-BDFD-4D8F75226466}"/>
              </a:ext>
            </a:extLst>
          </p:cNvPr>
          <p:cNvSpPr/>
          <p:nvPr/>
        </p:nvSpPr>
        <p:spPr bwMode="gray">
          <a:xfrm>
            <a:off x="5973703" y="3653071"/>
            <a:ext cx="1137121" cy="19119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1100" dirty="0">
                <a:solidFill>
                  <a:schemeClr val="bg1"/>
                </a:solidFill>
              </a:rPr>
              <a:t>Legal Entity</a:t>
            </a:r>
          </a:p>
        </p:txBody>
      </p:sp>
      <p:sp>
        <p:nvSpPr>
          <p:cNvPr id="64" name="Rectangle 63">
            <a:extLst>
              <a:ext uri="{FF2B5EF4-FFF2-40B4-BE49-F238E27FC236}">
                <a16:creationId xmlns:a16="http://schemas.microsoft.com/office/drawing/2014/main" id="{FE768819-75B4-44CA-B8B3-6F86BBC9F199}"/>
              </a:ext>
            </a:extLst>
          </p:cNvPr>
          <p:cNvSpPr/>
          <p:nvPr/>
        </p:nvSpPr>
        <p:spPr bwMode="gray">
          <a:xfrm>
            <a:off x="5980533" y="3844250"/>
            <a:ext cx="1135465" cy="28838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Vision Digital France</a:t>
            </a:r>
            <a:endParaRPr lang="en-US" sz="1100" dirty="0">
              <a:solidFill>
                <a:schemeClr val="bg1"/>
              </a:solidFill>
            </a:endParaRPr>
          </a:p>
        </p:txBody>
      </p:sp>
      <p:cxnSp>
        <p:nvCxnSpPr>
          <p:cNvPr id="66" name="Connector: Elbow 65">
            <a:extLst>
              <a:ext uri="{FF2B5EF4-FFF2-40B4-BE49-F238E27FC236}">
                <a16:creationId xmlns:a16="http://schemas.microsoft.com/office/drawing/2014/main" id="{3A746E0C-3FA0-4F7F-A19C-C4072282B1EB}"/>
              </a:ext>
            </a:extLst>
          </p:cNvPr>
          <p:cNvCxnSpPr>
            <a:cxnSpLocks/>
            <a:stCxn id="58" idx="2"/>
            <a:endCxn id="56" idx="0"/>
          </p:cNvCxnSpPr>
          <p:nvPr/>
        </p:nvCxnSpPr>
        <p:spPr>
          <a:xfrm rot="5400000">
            <a:off x="4977565" y="3010577"/>
            <a:ext cx="362025" cy="925358"/>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653AB007-45D4-4DC6-A29D-7B628B26EB51}"/>
              </a:ext>
            </a:extLst>
          </p:cNvPr>
          <p:cNvCxnSpPr>
            <a:cxnSpLocks/>
            <a:stCxn id="58" idx="2"/>
            <a:endCxn id="63" idx="0"/>
          </p:cNvCxnSpPr>
          <p:nvPr/>
        </p:nvCxnSpPr>
        <p:spPr>
          <a:xfrm rot="16200000" flipH="1">
            <a:off x="5901347" y="3012153"/>
            <a:ext cx="360827" cy="921008"/>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E91EB9AE-17CD-4E25-90F5-DE189E919A99}"/>
              </a:ext>
            </a:extLst>
          </p:cNvPr>
          <p:cNvSpPr/>
          <p:nvPr/>
        </p:nvSpPr>
        <p:spPr bwMode="gray">
          <a:xfrm>
            <a:off x="4136862" y="4781748"/>
            <a:ext cx="1135465" cy="247430"/>
          </a:xfrm>
          <a:prstGeom prst="rect">
            <a:avLst/>
          </a:prstGeom>
          <a:solidFill>
            <a:srgbClr val="841B87"/>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1100" dirty="0">
                <a:solidFill>
                  <a:schemeClr val="bg1"/>
                </a:solidFill>
              </a:rPr>
              <a:t>Ledger</a:t>
            </a:r>
          </a:p>
        </p:txBody>
      </p:sp>
      <p:sp>
        <p:nvSpPr>
          <p:cNvPr id="71" name="Rectangle 70">
            <a:extLst>
              <a:ext uri="{FF2B5EF4-FFF2-40B4-BE49-F238E27FC236}">
                <a16:creationId xmlns:a16="http://schemas.microsoft.com/office/drawing/2014/main" id="{B1D013CE-D160-4AB1-8376-9FEE1D91719B}"/>
              </a:ext>
            </a:extLst>
          </p:cNvPr>
          <p:cNvSpPr/>
          <p:nvPr/>
        </p:nvSpPr>
        <p:spPr bwMode="gray">
          <a:xfrm>
            <a:off x="7273179" y="6092660"/>
            <a:ext cx="1146247" cy="271553"/>
          </a:xfrm>
          <a:prstGeom prst="rect">
            <a:avLst/>
          </a:prstGeom>
          <a:solidFill>
            <a:srgbClr val="841B87"/>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bg1"/>
                </a:solidFill>
              </a:rPr>
              <a:t>BSV 5</a:t>
            </a:r>
          </a:p>
        </p:txBody>
      </p:sp>
      <p:sp>
        <p:nvSpPr>
          <p:cNvPr id="72" name="Rectangle 71">
            <a:extLst>
              <a:ext uri="{FF2B5EF4-FFF2-40B4-BE49-F238E27FC236}">
                <a16:creationId xmlns:a16="http://schemas.microsoft.com/office/drawing/2014/main" id="{B93066E7-F1A5-4F23-8CFA-6AD0F77224F6}"/>
              </a:ext>
            </a:extLst>
          </p:cNvPr>
          <p:cNvSpPr/>
          <p:nvPr/>
        </p:nvSpPr>
        <p:spPr bwMode="gray">
          <a:xfrm>
            <a:off x="2784985" y="6118939"/>
            <a:ext cx="1137121" cy="236667"/>
          </a:xfrm>
          <a:prstGeom prst="rect">
            <a:avLst/>
          </a:prstGeom>
          <a:solidFill>
            <a:srgbClr val="841B87"/>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bg1"/>
                </a:solidFill>
              </a:rPr>
              <a:t>BSV 3</a:t>
            </a:r>
          </a:p>
        </p:txBody>
      </p:sp>
      <p:sp>
        <p:nvSpPr>
          <p:cNvPr id="73" name="Rectangle 72">
            <a:extLst>
              <a:ext uri="{FF2B5EF4-FFF2-40B4-BE49-F238E27FC236}">
                <a16:creationId xmlns:a16="http://schemas.microsoft.com/office/drawing/2014/main" id="{3E88979B-27B6-4791-89DB-7AC35BAE38AD}"/>
              </a:ext>
            </a:extLst>
          </p:cNvPr>
          <p:cNvSpPr/>
          <p:nvPr/>
        </p:nvSpPr>
        <p:spPr bwMode="gray">
          <a:xfrm>
            <a:off x="4136862" y="5616419"/>
            <a:ext cx="1137121" cy="191195"/>
          </a:xfrm>
          <a:prstGeom prst="rect">
            <a:avLst/>
          </a:prstGeom>
          <a:solidFill>
            <a:srgbClr val="841B87"/>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1100" dirty="0">
                <a:solidFill>
                  <a:schemeClr val="bg1"/>
                </a:solidFill>
              </a:rPr>
              <a:t>Legal Entity</a:t>
            </a:r>
          </a:p>
        </p:txBody>
      </p:sp>
      <p:sp>
        <p:nvSpPr>
          <p:cNvPr id="74" name="Rectangle 73">
            <a:extLst>
              <a:ext uri="{FF2B5EF4-FFF2-40B4-BE49-F238E27FC236}">
                <a16:creationId xmlns:a16="http://schemas.microsoft.com/office/drawing/2014/main" id="{9CADCD19-74DB-45BC-A872-6661462521E7}"/>
              </a:ext>
            </a:extLst>
          </p:cNvPr>
          <p:cNvSpPr/>
          <p:nvPr/>
        </p:nvSpPr>
        <p:spPr bwMode="gray">
          <a:xfrm>
            <a:off x="4136862" y="5807614"/>
            <a:ext cx="1135465" cy="288385"/>
          </a:xfrm>
          <a:prstGeom prst="rect">
            <a:avLst/>
          </a:prstGeom>
          <a:solidFill>
            <a:schemeClr val="bg1"/>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Vision Inc.</a:t>
            </a:r>
            <a:endParaRPr lang="en-US" sz="1100" dirty="0">
              <a:solidFill>
                <a:schemeClr val="bg1"/>
              </a:solidFill>
            </a:endParaRPr>
          </a:p>
        </p:txBody>
      </p:sp>
      <p:sp>
        <p:nvSpPr>
          <p:cNvPr id="75" name="Rectangle 74">
            <a:extLst>
              <a:ext uri="{FF2B5EF4-FFF2-40B4-BE49-F238E27FC236}">
                <a16:creationId xmlns:a16="http://schemas.microsoft.com/office/drawing/2014/main" id="{C1A48E91-A5CA-470D-ADD7-086045FA12AD}"/>
              </a:ext>
            </a:extLst>
          </p:cNvPr>
          <p:cNvSpPr/>
          <p:nvPr/>
        </p:nvSpPr>
        <p:spPr bwMode="gray">
          <a:xfrm>
            <a:off x="4136862" y="5029167"/>
            <a:ext cx="1135465" cy="358330"/>
          </a:xfrm>
          <a:prstGeom prst="rect">
            <a:avLst/>
          </a:prstGeom>
          <a:solidFill>
            <a:schemeClr val="bg1"/>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USA Primary Ledger</a:t>
            </a:r>
          </a:p>
        </p:txBody>
      </p:sp>
      <p:sp>
        <p:nvSpPr>
          <p:cNvPr id="76" name="Rectangle 75">
            <a:extLst>
              <a:ext uri="{FF2B5EF4-FFF2-40B4-BE49-F238E27FC236}">
                <a16:creationId xmlns:a16="http://schemas.microsoft.com/office/drawing/2014/main" id="{C0971D46-9F97-45D2-A711-A3DE4C23D956}"/>
              </a:ext>
            </a:extLst>
          </p:cNvPr>
          <p:cNvSpPr/>
          <p:nvPr/>
        </p:nvSpPr>
        <p:spPr bwMode="gray">
          <a:xfrm>
            <a:off x="2784985" y="6367553"/>
            <a:ext cx="1137121" cy="236667"/>
          </a:xfrm>
          <a:prstGeom prst="rect">
            <a:avLst/>
          </a:prstGeom>
          <a:solidFill>
            <a:schemeClr val="bg1"/>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30</a:t>
            </a:r>
          </a:p>
        </p:txBody>
      </p:sp>
      <p:sp>
        <p:nvSpPr>
          <p:cNvPr id="78" name="Rectangle 77">
            <a:extLst>
              <a:ext uri="{FF2B5EF4-FFF2-40B4-BE49-F238E27FC236}">
                <a16:creationId xmlns:a16="http://schemas.microsoft.com/office/drawing/2014/main" id="{5C407AD8-92EA-4AA4-BFED-62AD90EE9AD2}"/>
              </a:ext>
            </a:extLst>
          </p:cNvPr>
          <p:cNvSpPr/>
          <p:nvPr/>
        </p:nvSpPr>
        <p:spPr bwMode="gray">
          <a:xfrm>
            <a:off x="7277955" y="6384029"/>
            <a:ext cx="1137121" cy="236667"/>
          </a:xfrm>
          <a:prstGeom prst="rect">
            <a:avLst/>
          </a:prstGeom>
          <a:solidFill>
            <a:schemeClr val="bg1"/>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50</a:t>
            </a:r>
          </a:p>
        </p:txBody>
      </p:sp>
      <p:sp>
        <p:nvSpPr>
          <p:cNvPr id="79" name="Rectangle 78">
            <a:extLst>
              <a:ext uri="{FF2B5EF4-FFF2-40B4-BE49-F238E27FC236}">
                <a16:creationId xmlns:a16="http://schemas.microsoft.com/office/drawing/2014/main" id="{5C9A5138-CB8E-405A-B6FF-A6090A5580EA}"/>
              </a:ext>
            </a:extLst>
          </p:cNvPr>
          <p:cNvSpPr/>
          <p:nvPr/>
        </p:nvSpPr>
        <p:spPr bwMode="gray">
          <a:xfrm>
            <a:off x="5983228" y="5615221"/>
            <a:ext cx="1137121" cy="191195"/>
          </a:xfrm>
          <a:prstGeom prst="rect">
            <a:avLst/>
          </a:prstGeom>
          <a:solidFill>
            <a:srgbClr val="841B87"/>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1100" dirty="0">
                <a:solidFill>
                  <a:schemeClr val="bg1"/>
                </a:solidFill>
              </a:rPr>
              <a:t>Legal Entity</a:t>
            </a:r>
          </a:p>
        </p:txBody>
      </p:sp>
      <p:sp>
        <p:nvSpPr>
          <p:cNvPr id="80" name="Rectangle 79">
            <a:extLst>
              <a:ext uri="{FF2B5EF4-FFF2-40B4-BE49-F238E27FC236}">
                <a16:creationId xmlns:a16="http://schemas.microsoft.com/office/drawing/2014/main" id="{5FC6040D-F302-4C69-92E8-13964087F3A7}"/>
              </a:ext>
            </a:extLst>
          </p:cNvPr>
          <p:cNvSpPr/>
          <p:nvPr/>
        </p:nvSpPr>
        <p:spPr bwMode="gray">
          <a:xfrm>
            <a:off x="5990058" y="5806400"/>
            <a:ext cx="1135465" cy="288385"/>
          </a:xfrm>
          <a:prstGeom prst="rect">
            <a:avLst/>
          </a:prstGeom>
          <a:solidFill>
            <a:schemeClr val="bg1"/>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Vision Germany</a:t>
            </a:r>
            <a:endParaRPr lang="en-US" sz="1100" dirty="0">
              <a:solidFill>
                <a:schemeClr val="bg1"/>
              </a:solidFill>
            </a:endParaRPr>
          </a:p>
        </p:txBody>
      </p:sp>
      <p:sp>
        <p:nvSpPr>
          <p:cNvPr id="82" name="Rectangle 81">
            <a:extLst>
              <a:ext uri="{FF2B5EF4-FFF2-40B4-BE49-F238E27FC236}">
                <a16:creationId xmlns:a16="http://schemas.microsoft.com/office/drawing/2014/main" id="{9CEBDED0-AD79-4513-BB78-31C2C1E18667}"/>
              </a:ext>
            </a:extLst>
          </p:cNvPr>
          <p:cNvSpPr/>
          <p:nvPr/>
        </p:nvSpPr>
        <p:spPr bwMode="gray">
          <a:xfrm>
            <a:off x="5995243" y="4781748"/>
            <a:ext cx="1135465" cy="247430"/>
          </a:xfrm>
          <a:prstGeom prst="rect">
            <a:avLst/>
          </a:prstGeom>
          <a:solidFill>
            <a:srgbClr val="841B87"/>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1100" dirty="0">
                <a:solidFill>
                  <a:schemeClr val="bg1"/>
                </a:solidFill>
              </a:rPr>
              <a:t>Ledger</a:t>
            </a:r>
          </a:p>
        </p:txBody>
      </p:sp>
      <p:sp>
        <p:nvSpPr>
          <p:cNvPr id="84" name="Rectangle 83">
            <a:extLst>
              <a:ext uri="{FF2B5EF4-FFF2-40B4-BE49-F238E27FC236}">
                <a16:creationId xmlns:a16="http://schemas.microsoft.com/office/drawing/2014/main" id="{B83EE8E8-1C95-4E0E-ACEB-EDD30AB3103E}"/>
              </a:ext>
            </a:extLst>
          </p:cNvPr>
          <p:cNvSpPr/>
          <p:nvPr/>
        </p:nvSpPr>
        <p:spPr bwMode="gray">
          <a:xfrm>
            <a:off x="5995060" y="5029167"/>
            <a:ext cx="1135465" cy="358330"/>
          </a:xfrm>
          <a:prstGeom prst="rect">
            <a:avLst/>
          </a:prstGeom>
          <a:solidFill>
            <a:schemeClr val="bg1"/>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Germany Primary Ledger</a:t>
            </a:r>
          </a:p>
        </p:txBody>
      </p:sp>
      <p:cxnSp>
        <p:nvCxnSpPr>
          <p:cNvPr id="88" name="Straight Arrow Connector 87">
            <a:extLst>
              <a:ext uri="{FF2B5EF4-FFF2-40B4-BE49-F238E27FC236}">
                <a16:creationId xmlns:a16="http://schemas.microsoft.com/office/drawing/2014/main" id="{C7ADC5C6-D1DC-4DA4-8A58-35096C21EBC4}"/>
              </a:ext>
            </a:extLst>
          </p:cNvPr>
          <p:cNvCxnSpPr>
            <a:stCxn id="75" idx="2"/>
            <a:endCxn id="73" idx="0"/>
          </p:cNvCxnSpPr>
          <p:nvPr/>
        </p:nvCxnSpPr>
        <p:spPr>
          <a:xfrm>
            <a:off x="4704595" y="5387497"/>
            <a:ext cx="828" cy="22892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1B2561A-00AB-4BBE-BED0-EB8518398B3A}"/>
              </a:ext>
            </a:extLst>
          </p:cNvPr>
          <p:cNvCxnSpPr>
            <a:cxnSpLocks/>
            <a:stCxn id="84" idx="2"/>
            <a:endCxn id="79" idx="0"/>
          </p:cNvCxnSpPr>
          <p:nvPr/>
        </p:nvCxnSpPr>
        <p:spPr>
          <a:xfrm flipH="1">
            <a:off x="6551789" y="5387497"/>
            <a:ext cx="11004" cy="22772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6F4AEA7-D21B-4088-894B-F7119039E2E5}"/>
              </a:ext>
            </a:extLst>
          </p:cNvPr>
          <p:cNvCxnSpPr>
            <a:stCxn id="45" idx="3"/>
            <a:endCxn id="50" idx="1"/>
          </p:cNvCxnSpPr>
          <p:nvPr/>
        </p:nvCxnSpPr>
        <p:spPr>
          <a:xfrm>
            <a:off x="3922106" y="2524656"/>
            <a:ext cx="3355849" cy="0"/>
          </a:xfrm>
          <a:prstGeom prst="straightConnector1">
            <a:avLst/>
          </a:prstGeom>
          <a:ln w="28575">
            <a:prstDash val="lgDash"/>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67" name="Straight Arrow Connector 66">
            <a:extLst>
              <a:ext uri="{FF2B5EF4-FFF2-40B4-BE49-F238E27FC236}">
                <a16:creationId xmlns:a16="http://schemas.microsoft.com/office/drawing/2014/main" id="{794FDF7E-0874-48BE-A0FC-40A1C06B93DA}"/>
              </a:ext>
            </a:extLst>
          </p:cNvPr>
          <p:cNvCxnSpPr>
            <a:cxnSpLocks/>
            <a:stCxn id="59" idx="3"/>
            <a:endCxn id="62" idx="1"/>
          </p:cNvCxnSpPr>
          <p:nvPr/>
        </p:nvCxnSpPr>
        <p:spPr>
          <a:xfrm>
            <a:off x="3922106" y="4497493"/>
            <a:ext cx="3355849" cy="11602"/>
          </a:xfrm>
          <a:prstGeom prst="straightConnector1">
            <a:avLst/>
          </a:prstGeom>
          <a:ln w="28575">
            <a:solidFill>
              <a:schemeClr val="accent1"/>
            </a:solidFill>
            <a:prstDash val="lgDash"/>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86" name="Straight Arrow Connector 85">
            <a:extLst>
              <a:ext uri="{FF2B5EF4-FFF2-40B4-BE49-F238E27FC236}">
                <a16:creationId xmlns:a16="http://schemas.microsoft.com/office/drawing/2014/main" id="{AA2EC03A-D0DF-4553-AE94-9142FEDBC1B3}"/>
              </a:ext>
            </a:extLst>
          </p:cNvPr>
          <p:cNvCxnSpPr>
            <a:cxnSpLocks/>
          </p:cNvCxnSpPr>
          <p:nvPr/>
        </p:nvCxnSpPr>
        <p:spPr>
          <a:xfrm>
            <a:off x="3943330" y="6490158"/>
            <a:ext cx="3355849" cy="11602"/>
          </a:xfrm>
          <a:prstGeom prst="straightConnector1">
            <a:avLst/>
          </a:prstGeom>
          <a:ln w="28575">
            <a:solidFill>
              <a:srgbClr val="841B87"/>
            </a:solidFill>
            <a:prstDash val="lgDash"/>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87" name="Connector: Elbow 86">
            <a:extLst>
              <a:ext uri="{FF2B5EF4-FFF2-40B4-BE49-F238E27FC236}">
                <a16:creationId xmlns:a16="http://schemas.microsoft.com/office/drawing/2014/main" id="{7B50286B-752A-41A5-817C-FFB057167C68}"/>
              </a:ext>
            </a:extLst>
          </p:cNvPr>
          <p:cNvCxnSpPr>
            <a:cxnSpLocks/>
            <a:stCxn id="56" idx="1"/>
            <a:endCxn id="55" idx="0"/>
          </p:cNvCxnSpPr>
          <p:nvPr/>
        </p:nvCxnSpPr>
        <p:spPr>
          <a:xfrm rot="10800000" flipV="1">
            <a:off x="3353547" y="3749867"/>
            <a:ext cx="773791" cy="380678"/>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A6F2A1C8-2CDF-4570-9D0B-72DDC00F8348}"/>
              </a:ext>
            </a:extLst>
          </p:cNvPr>
          <p:cNvCxnSpPr>
            <a:cxnSpLocks/>
            <a:stCxn id="63" idx="3"/>
            <a:endCxn id="54" idx="0"/>
          </p:cNvCxnSpPr>
          <p:nvPr/>
        </p:nvCxnSpPr>
        <p:spPr>
          <a:xfrm>
            <a:off x="7110824" y="3748669"/>
            <a:ext cx="735479" cy="350723"/>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Connector: Elbow 93">
            <a:extLst>
              <a:ext uri="{FF2B5EF4-FFF2-40B4-BE49-F238E27FC236}">
                <a16:creationId xmlns:a16="http://schemas.microsoft.com/office/drawing/2014/main" id="{4BFE614B-85F2-42E6-808F-E5B9D92BFE72}"/>
              </a:ext>
            </a:extLst>
          </p:cNvPr>
          <p:cNvCxnSpPr>
            <a:cxnSpLocks/>
            <a:stCxn id="20" idx="1"/>
            <a:endCxn id="18" idx="0"/>
          </p:cNvCxnSpPr>
          <p:nvPr/>
        </p:nvCxnSpPr>
        <p:spPr>
          <a:xfrm rot="10800000" flipV="1">
            <a:off x="3353547" y="1736784"/>
            <a:ext cx="754741" cy="420924"/>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97" name="Connector: Elbow 96">
            <a:extLst>
              <a:ext uri="{FF2B5EF4-FFF2-40B4-BE49-F238E27FC236}">
                <a16:creationId xmlns:a16="http://schemas.microsoft.com/office/drawing/2014/main" id="{2093510F-FF64-4DB5-8FCF-EB94BD05DCC9}"/>
              </a:ext>
            </a:extLst>
          </p:cNvPr>
          <p:cNvCxnSpPr>
            <a:cxnSpLocks/>
            <a:stCxn id="20" idx="3"/>
            <a:endCxn id="17" idx="0"/>
          </p:cNvCxnSpPr>
          <p:nvPr/>
        </p:nvCxnSpPr>
        <p:spPr>
          <a:xfrm>
            <a:off x="7096124" y="1736784"/>
            <a:ext cx="750179" cy="378169"/>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8DD7CD58-8629-4585-B019-A73DC270A01A}"/>
              </a:ext>
            </a:extLst>
          </p:cNvPr>
          <p:cNvCxnSpPr>
            <a:cxnSpLocks/>
            <a:stCxn id="73" idx="1"/>
            <a:endCxn id="72" idx="0"/>
          </p:cNvCxnSpPr>
          <p:nvPr/>
        </p:nvCxnSpPr>
        <p:spPr>
          <a:xfrm rot="10800000" flipV="1">
            <a:off x="3353546" y="5712017"/>
            <a:ext cx="783316" cy="406922"/>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C6B4B38B-454F-411B-8598-91619FF28FCF}"/>
              </a:ext>
            </a:extLst>
          </p:cNvPr>
          <p:cNvCxnSpPr>
            <a:cxnSpLocks/>
            <a:stCxn id="79" idx="3"/>
            <a:endCxn id="71" idx="0"/>
          </p:cNvCxnSpPr>
          <p:nvPr/>
        </p:nvCxnSpPr>
        <p:spPr>
          <a:xfrm>
            <a:off x="7120349" y="5710819"/>
            <a:ext cx="725954" cy="381841"/>
          </a:xfrm>
          <a:prstGeom prst="bentConnector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68A71189-BAFA-4B35-A658-737F857E3473}"/>
              </a:ext>
            </a:extLst>
          </p:cNvPr>
          <p:cNvSpPr txBox="1"/>
          <p:nvPr/>
        </p:nvSpPr>
        <p:spPr bwMode="gray">
          <a:xfrm>
            <a:off x="5059227" y="2403181"/>
            <a:ext cx="1146248" cy="254582"/>
          </a:xfrm>
          <a:prstGeom prst="rect">
            <a:avLst/>
          </a:prstGeom>
          <a:solidFill>
            <a:schemeClr val="bg1"/>
          </a:solidFill>
        </p:spPr>
        <p:txBody>
          <a:bodyPr wrap="none" lIns="0" rIns="0" rtlCol="0" anchor="b" anchorCtr="0">
            <a:normAutofit/>
          </a:bodyPr>
          <a:lstStyle/>
          <a:p>
            <a:pPr algn="ctr">
              <a:lnSpc>
                <a:spcPts val="900"/>
              </a:lnSpc>
            </a:pPr>
            <a:r>
              <a:rPr lang="en-US" sz="900" dirty="0">
                <a:solidFill>
                  <a:schemeClr val="tx1"/>
                </a:solidFill>
              </a:rPr>
              <a:t>Intracompany</a:t>
            </a:r>
          </a:p>
        </p:txBody>
      </p:sp>
      <p:sp>
        <p:nvSpPr>
          <p:cNvPr id="107" name="TextBox 106">
            <a:extLst>
              <a:ext uri="{FF2B5EF4-FFF2-40B4-BE49-F238E27FC236}">
                <a16:creationId xmlns:a16="http://schemas.microsoft.com/office/drawing/2014/main" id="{C9E10C87-32C3-4C3F-9409-31D4E83D5ACB}"/>
              </a:ext>
            </a:extLst>
          </p:cNvPr>
          <p:cNvSpPr txBox="1"/>
          <p:nvPr/>
        </p:nvSpPr>
        <p:spPr bwMode="gray">
          <a:xfrm>
            <a:off x="4725727" y="4376520"/>
            <a:ext cx="1772148" cy="248386"/>
          </a:xfrm>
          <a:prstGeom prst="rect">
            <a:avLst/>
          </a:prstGeom>
          <a:solidFill>
            <a:schemeClr val="bg1"/>
          </a:solidFill>
        </p:spPr>
        <p:txBody>
          <a:bodyPr wrap="none" lIns="0" rIns="0" rtlCol="0" anchor="b" anchorCtr="0">
            <a:normAutofit/>
          </a:bodyPr>
          <a:lstStyle/>
          <a:p>
            <a:pPr algn="ctr">
              <a:lnSpc>
                <a:spcPts val="900"/>
              </a:lnSpc>
            </a:pPr>
            <a:r>
              <a:rPr lang="en-US" sz="900" dirty="0">
                <a:solidFill>
                  <a:schemeClr val="tx1"/>
                </a:solidFill>
              </a:rPr>
              <a:t>Same Ledger Inter-company</a:t>
            </a:r>
          </a:p>
        </p:txBody>
      </p:sp>
      <p:sp>
        <p:nvSpPr>
          <p:cNvPr id="108" name="TextBox 107">
            <a:extLst>
              <a:ext uri="{FF2B5EF4-FFF2-40B4-BE49-F238E27FC236}">
                <a16:creationId xmlns:a16="http://schemas.microsoft.com/office/drawing/2014/main" id="{B2A377B8-8F34-407C-B1E8-1B4D464276E5}"/>
              </a:ext>
            </a:extLst>
          </p:cNvPr>
          <p:cNvSpPr txBox="1"/>
          <p:nvPr/>
        </p:nvSpPr>
        <p:spPr bwMode="gray">
          <a:xfrm>
            <a:off x="4695069" y="6375163"/>
            <a:ext cx="1778435" cy="229989"/>
          </a:xfrm>
          <a:prstGeom prst="rect">
            <a:avLst/>
          </a:prstGeom>
          <a:solidFill>
            <a:schemeClr val="bg1"/>
          </a:solidFill>
        </p:spPr>
        <p:txBody>
          <a:bodyPr wrap="none" lIns="0" rIns="0" rtlCol="0" anchor="b" anchorCtr="0">
            <a:normAutofit/>
          </a:bodyPr>
          <a:lstStyle/>
          <a:p>
            <a:pPr algn="ctr">
              <a:lnSpc>
                <a:spcPts val="900"/>
              </a:lnSpc>
            </a:pPr>
            <a:r>
              <a:rPr lang="en-US" sz="900" dirty="0">
                <a:solidFill>
                  <a:schemeClr val="tx1"/>
                </a:solidFill>
              </a:rPr>
              <a:t>Cross Ledger Inter-company</a:t>
            </a:r>
          </a:p>
        </p:txBody>
      </p:sp>
    </p:spTree>
    <p:extLst>
      <p:ext uri="{BB962C8B-B14F-4D97-AF65-F5344CB8AC3E}">
        <p14:creationId xmlns:p14="http://schemas.microsoft.com/office/powerpoint/2010/main" val="19272104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BC3010AE-AABD-438C-9282-FDE757921787}"/>
              </a:ext>
            </a:extLst>
          </p:cNvPr>
          <p:cNvSpPr>
            <a:spLocks noGrp="1"/>
          </p:cNvSpPr>
          <p:nvPr>
            <p:ph type="title"/>
          </p:nvPr>
        </p:nvSpPr>
        <p:spPr/>
        <p:txBody>
          <a:bodyPr anchor="ctr"/>
          <a:lstStyle/>
          <a:p>
            <a:r>
              <a:rPr lang="en-US" sz="3000" b="1" dirty="0"/>
              <a:t>Intracompany/Same Ledger Intercompany Transactions</a:t>
            </a:r>
          </a:p>
        </p:txBody>
      </p:sp>
      <p:sp>
        <p:nvSpPr>
          <p:cNvPr id="92" name="Rectangle 91">
            <a:extLst>
              <a:ext uri="{FF2B5EF4-FFF2-40B4-BE49-F238E27FC236}">
                <a16:creationId xmlns:a16="http://schemas.microsoft.com/office/drawing/2014/main" id="{B9BFB213-F4CF-4FC5-BBAA-42B636D417C6}"/>
              </a:ext>
            </a:extLst>
          </p:cNvPr>
          <p:cNvSpPr/>
          <p:nvPr/>
        </p:nvSpPr>
        <p:spPr>
          <a:xfrm>
            <a:off x="469820" y="943280"/>
            <a:ext cx="8740468" cy="461665"/>
          </a:xfrm>
          <a:prstGeom prst="rect">
            <a:avLst/>
          </a:prstGeom>
        </p:spPr>
        <p:txBody>
          <a:bodyPr wrap="square" anchor="ctr">
            <a:spAutoFit/>
          </a:bodyPr>
          <a:lstStyle/>
          <a:p>
            <a:r>
              <a:rPr lang="en-US" sz="1200" dirty="0"/>
              <a:t>Once the balancing rules are configured for all cases, the intercompany transactions can be processed. Below diagram depicts the Intracompany/Same Ledger Intercompany transaction processing.</a:t>
            </a:r>
          </a:p>
        </p:txBody>
      </p:sp>
      <p:sp>
        <p:nvSpPr>
          <p:cNvPr id="3" name="Rectangle 2">
            <a:extLst>
              <a:ext uri="{FF2B5EF4-FFF2-40B4-BE49-F238E27FC236}">
                <a16:creationId xmlns:a16="http://schemas.microsoft.com/office/drawing/2014/main" id="{D34BEAE1-9D04-4C3A-8581-5360E70E5BF0}"/>
              </a:ext>
            </a:extLst>
          </p:cNvPr>
          <p:cNvSpPr/>
          <p:nvPr/>
        </p:nvSpPr>
        <p:spPr bwMode="gray">
          <a:xfrm>
            <a:off x="9306560" y="1402080"/>
            <a:ext cx="2631440" cy="4450080"/>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 name="Rectangle 3">
            <a:extLst>
              <a:ext uri="{FF2B5EF4-FFF2-40B4-BE49-F238E27FC236}">
                <a16:creationId xmlns:a16="http://schemas.microsoft.com/office/drawing/2014/main" id="{88D129A9-1B23-499B-A007-89BE0147F971}"/>
              </a:ext>
            </a:extLst>
          </p:cNvPr>
          <p:cNvSpPr/>
          <p:nvPr/>
        </p:nvSpPr>
        <p:spPr bwMode="gray">
          <a:xfrm>
            <a:off x="9604876" y="1830254"/>
            <a:ext cx="2333123" cy="3920728"/>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0" name="TextBox 39">
            <a:extLst>
              <a:ext uri="{FF2B5EF4-FFF2-40B4-BE49-F238E27FC236}">
                <a16:creationId xmlns:a16="http://schemas.microsoft.com/office/drawing/2014/main" id="{8DBF83F9-08C0-424E-8201-A592E11BD169}"/>
              </a:ext>
            </a:extLst>
          </p:cNvPr>
          <p:cNvSpPr txBox="1"/>
          <p:nvPr/>
        </p:nvSpPr>
        <p:spPr bwMode="gray">
          <a:xfrm>
            <a:off x="9696450" y="1954849"/>
            <a:ext cx="2022819" cy="3667663"/>
          </a:xfrm>
          <a:prstGeom prst="rect">
            <a:avLst/>
          </a:prstGeom>
        </p:spPr>
        <p:txBody>
          <a:bodyPr wrap="square" lIns="0" rIns="0" rtlCol="0" anchor="ctr" anchorCtr="0">
            <a:noAutofit/>
          </a:bodyPr>
          <a:lstStyle/>
          <a:p>
            <a:pPr marL="171450" indent="-171450">
              <a:buFont typeface="Arial" panose="020B0604020202020204" pitchFamily="34" charset="0"/>
              <a:buChar char="•"/>
            </a:pPr>
            <a:r>
              <a:rPr lang="en-US" sz="1050" dirty="0"/>
              <a:t>Intercompany balancing rules shared across Financials, PPM, and SCM </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a:t>Intercompany balancing rules are used for all 3 types – Intracompany, Same Ledger Intercompany and Cross Ledger Intercompany</a:t>
            </a:r>
          </a:p>
          <a:p>
            <a:endParaRPr lang="en-US" sz="1050" dirty="0"/>
          </a:p>
          <a:p>
            <a:pPr marL="171450" indent="-171450">
              <a:buFont typeface="Arial" panose="020B0604020202020204" pitchFamily="34" charset="0"/>
              <a:buChar char="•"/>
            </a:pPr>
            <a:r>
              <a:rPr lang="en-US" sz="1050" dirty="0"/>
              <a:t>Intercompany balancing rules can be defined at different levels: COA, ledger, legal entity, BSV </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a:t>Balancing is performed during General Ledger Posting or Subledger Accounting</a:t>
            </a:r>
          </a:p>
        </p:txBody>
      </p:sp>
      <p:pic>
        <p:nvPicPr>
          <p:cNvPr id="6" name="Graphic 5" descr="Lightbulb and gear">
            <a:extLst>
              <a:ext uri="{FF2B5EF4-FFF2-40B4-BE49-F238E27FC236}">
                <a16:creationId xmlns:a16="http://schemas.microsoft.com/office/drawing/2014/main" id="{A38B29C5-1EC9-4435-B3A4-4128B22538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3675" y="1497916"/>
            <a:ext cx="424325" cy="462320"/>
          </a:xfrm>
          <a:prstGeom prst="rect">
            <a:avLst/>
          </a:prstGeom>
        </p:spPr>
      </p:pic>
      <p:sp>
        <p:nvSpPr>
          <p:cNvPr id="22" name="Rectangle 21">
            <a:extLst>
              <a:ext uri="{FF2B5EF4-FFF2-40B4-BE49-F238E27FC236}">
                <a16:creationId xmlns:a16="http://schemas.microsoft.com/office/drawing/2014/main" id="{460DD909-B7BB-4881-822C-D549F5619301}"/>
              </a:ext>
            </a:extLst>
          </p:cNvPr>
          <p:cNvSpPr/>
          <p:nvPr/>
        </p:nvSpPr>
        <p:spPr bwMode="gray">
          <a:xfrm>
            <a:off x="548869" y="2247777"/>
            <a:ext cx="1942133" cy="942975"/>
          </a:xfrm>
          <a:prstGeom prst="rect">
            <a:avLst/>
          </a:prstGeom>
          <a:solidFill>
            <a:srgbClr val="92D050"/>
          </a:solidFill>
          <a:ln w="19050" algn="ctr">
            <a:noFill/>
            <a:miter lim="800000"/>
            <a:headEnd/>
            <a:tailEnd/>
          </a:ln>
        </p:spPr>
        <p:txBody>
          <a:bodyPr wrap="square" lIns="88900" tIns="88900" rIns="88900" bIns="88900" rtlCol="0" anchor="ctr"/>
          <a:lstStyle/>
          <a:p>
            <a:pPr algn="ctr" defTabSz="1219170">
              <a:lnSpc>
                <a:spcPct val="106000"/>
              </a:lnSpc>
            </a:pPr>
            <a:endParaRPr lang="en-GB" sz="1100" b="1" dirty="0" err="1">
              <a:solidFill>
                <a:srgbClr val="FFFFFF"/>
              </a:solidFill>
              <a:latin typeface="Verdana"/>
            </a:endParaRPr>
          </a:p>
        </p:txBody>
      </p:sp>
      <p:sp>
        <p:nvSpPr>
          <p:cNvPr id="23" name="Flowchart: Delay 22">
            <a:extLst>
              <a:ext uri="{FF2B5EF4-FFF2-40B4-BE49-F238E27FC236}">
                <a16:creationId xmlns:a16="http://schemas.microsoft.com/office/drawing/2014/main" id="{C10B228F-CDE6-436D-A7B7-6F813EBF2E57}"/>
              </a:ext>
            </a:extLst>
          </p:cNvPr>
          <p:cNvSpPr/>
          <p:nvPr/>
        </p:nvSpPr>
        <p:spPr bwMode="gray">
          <a:xfrm rot="16200000">
            <a:off x="1267123" y="1019918"/>
            <a:ext cx="511891" cy="1941686"/>
          </a:xfrm>
          <a:prstGeom prst="flowChartDelay">
            <a:avLst/>
          </a:prstGeom>
          <a:solidFill>
            <a:schemeClr val="accent1">
              <a:lumMod val="75000"/>
            </a:schemeClr>
          </a:solidFill>
          <a:ln w="19050" algn="ctr">
            <a:noFill/>
            <a:miter lim="800000"/>
            <a:headEnd/>
            <a:tailEnd/>
          </a:ln>
        </p:spPr>
        <p:txBody>
          <a:bodyPr vert="vert" wrap="square" lIns="88900" tIns="88900" rIns="88900" bIns="88900" rtlCol="0" anchor="ctr"/>
          <a:lstStyle/>
          <a:p>
            <a:pPr algn="ctr">
              <a:lnSpc>
                <a:spcPct val="106000"/>
              </a:lnSpc>
              <a:buFont typeface="Wingdings 2" pitchFamily="18" charset="2"/>
              <a:buNone/>
            </a:pPr>
            <a:r>
              <a:rPr lang="en-US" sz="1400" dirty="0">
                <a:solidFill>
                  <a:schemeClr val="bg1"/>
                </a:solidFill>
                <a:latin typeface="Calibri" panose="020F0502020204030204" pitchFamily="34" charset="0"/>
                <a:cs typeface="Calibri" panose="020F0502020204030204" pitchFamily="34" charset="0"/>
              </a:rPr>
              <a:t>Oracle General Ledgers</a:t>
            </a:r>
          </a:p>
        </p:txBody>
      </p:sp>
      <p:sp>
        <p:nvSpPr>
          <p:cNvPr id="24" name="Rectangle: Rounded Corners 23">
            <a:extLst>
              <a:ext uri="{FF2B5EF4-FFF2-40B4-BE49-F238E27FC236}">
                <a16:creationId xmlns:a16="http://schemas.microsoft.com/office/drawing/2014/main" id="{7F0C6684-75B2-4A5D-9C19-13781329C2B0}"/>
              </a:ext>
            </a:extLst>
          </p:cNvPr>
          <p:cNvSpPr/>
          <p:nvPr/>
        </p:nvSpPr>
        <p:spPr bwMode="gray">
          <a:xfrm>
            <a:off x="782180" y="2402020"/>
            <a:ext cx="1450318" cy="625860"/>
          </a:xfrm>
          <a:prstGeom prst="round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p:txBody>
      </p:sp>
      <p:sp>
        <p:nvSpPr>
          <p:cNvPr id="37" name="Rectangle 36">
            <a:extLst>
              <a:ext uri="{FF2B5EF4-FFF2-40B4-BE49-F238E27FC236}">
                <a16:creationId xmlns:a16="http://schemas.microsoft.com/office/drawing/2014/main" id="{59AC97F7-0594-41FB-B638-3EA4CC543127}"/>
              </a:ext>
            </a:extLst>
          </p:cNvPr>
          <p:cNvSpPr/>
          <p:nvPr/>
        </p:nvSpPr>
        <p:spPr bwMode="gray">
          <a:xfrm>
            <a:off x="944232" y="2513110"/>
            <a:ext cx="1127404" cy="401540"/>
          </a:xfrm>
          <a:prstGeom prst="rect">
            <a:avLst/>
          </a:prstGeom>
          <a:noFill/>
          <a:ln w="19050" algn="ctr">
            <a:solidFill>
              <a:schemeClr val="bg2">
                <a:lumMod val="9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ln>
                <a:solidFill>
                  <a:schemeClr val="tx1"/>
                </a:solidFill>
              </a:ln>
              <a:solidFill>
                <a:schemeClr val="bg1"/>
              </a:solidFill>
            </a:endParaRPr>
          </a:p>
        </p:txBody>
      </p:sp>
      <p:sp>
        <p:nvSpPr>
          <p:cNvPr id="10" name="TextBox 9">
            <a:extLst>
              <a:ext uri="{FF2B5EF4-FFF2-40B4-BE49-F238E27FC236}">
                <a16:creationId xmlns:a16="http://schemas.microsoft.com/office/drawing/2014/main" id="{8C7A6BF2-4460-437D-87CC-D95491788E34}"/>
              </a:ext>
            </a:extLst>
          </p:cNvPr>
          <p:cNvSpPr txBox="1"/>
          <p:nvPr/>
        </p:nvSpPr>
        <p:spPr bwMode="gray">
          <a:xfrm>
            <a:off x="944231" y="2536412"/>
            <a:ext cx="1127404" cy="368713"/>
          </a:xfrm>
          <a:prstGeom prst="rect">
            <a:avLst/>
          </a:prstGeom>
        </p:spPr>
        <p:txBody>
          <a:bodyPr wrap="square" lIns="0" rIns="0" rtlCol="0" anchor="ctr" anchorCtr="0">
            <a:normAutofit/>
          </a:bodyPr>
          <a:lstStyle/>
          <a:p>
            <a:pPr algn="ctr">
              <a:lnSpc>
                <a:spcPts val="900"/>
              </a:lnSpc>
            </a:pPr>
            <a:r>
              <a:rPr lang="en-US" sz="1100" dirty="0">
                <a:solidFill>
                  <a:srgbClr val="002060"/>
                </a:solidFill>
              </a:rPr>
              <a:t>GL Journal</a:t>
            </a:r>
          </a:p>
        </p:txBody>
      </p:sp>
      <p:sp>
        <p:nvSpPr>
          <p:cNvPr id="25" name="Rectangle 24">
            <a:extLst>
              <a:ext uri="{FF2B5EF4-FFF2-40B4-BE49-F238E27FC236}">
                <a16:creationId xmlns:a16="http://schemas.microsoft.com/office/drawing/2014/main" id="{84D635D2-3383-493F-AE33-50A1B5C083B5}"/>
              </a:ext>
            </a:extLst>
          </p:cNvPr>
          <p:cNvSpPr/>
          <p:nvPr/>
        </p:nvSpPr>
        <p:spPr bwMode="gray">
          <a:xfrm>
            <a:off x="548869" y="3971925"/>
            <a:ext cx="1942133" cy="2359662"/>
          </a:xfrm>
          <a:prstGeom prst="rect">
            <a:avLst/>
          </a:prstGeom>
          <a:solidFill>
            <a:srgbClr val="92D050"/>
          </a:solidFill>
          <a:ln w="19050" algn="ctr">
            <a:noFill/>
            <a:miter lim="800000"/>
            <a:headEnd/>
            <a:tailEnd/>
          </a:ln>
        </p:spPr>
        <p:txBody>
          <a:bodyPr wrap="square" lIns="88900" tIns="88900" rIns="88900" bIns="88900" rtlCol="0" anchor="ctr"/>
          <a:lstStyle/>
          <a:p>
            <a:pPr algn="ctr" defTabSz="1219170">
              <a:lnSpc>
                <a:spcPct val="106000"/>
              </a:lnSpc>
            </a:pPr>
            <a:endParaRPr lang="en-GB" sz="1100" b="1" dirty="0" err="1">
              <a:solidFill>
                <a:srgbClr val="FFFFFF"/>
              </a:solidFill>
              <a:latin typeface="Verdana"/>
            </a:endParaRPr>
          </a:p>
        </p:txBody>
      </p:sp>
      <p:sp>
        <p:nvSpPr>
          <p:cNvPr id="27" name="Rectangle: Rounded Corners 26">
            <a:extLst>
              <a:ext uri="{FF2B5EF4-FFF2-40B4-BE49-F238E27FC236}">
                <a16:creationId xmlns:a16="http://schemas.microsoft.com/office/drawing/2014/main" id="{BF521719-279C-4FAA-A37A-EC13159C9279}"/>
              </a:ext>
            </a:extLst>
          </p:cNvPr>
          <p:cNvSpPr/>
          <p:nvPr/>
        </p:nvSpPr>
        <p:spPr bwMode="gray">
          <a:xfrm>
            <a:off x="782180" y="4124361"/>
            <a:ext cx="1450318" cy="590514"/>
          </a:xfrm>
          <a:prstGeom prst="round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p:txBody>
      </p:sp>
      <p:sp>
        <p:nvSpPr>
          <p:cNvPr id="28" name="Rectangle 27">
            <a:extLst>
              <a:ext uri="{FF2B5EF4-FFF2-40B4-BE49-F238E27FC236}">
                <a16:creationId xmlns:a16="http://schemas.microsoft.com/office/drawing/2014/main" id="{6CB5AE05-7327-4D47-B954-61084F7FE16B}"/>
              </a:ext>
            </a:extLst>
          </p:cNvPr>
          <p:cNvSpPr/>
          <p:nvPr/>
        </p:nvSpPr>
        <p:spPr bwMode="gray">
          <a:xfrm>
            <a:off x="944232" y="4231862"/>
            <a:ext cx="1127404" cy="368713"/>
          </a:xfrm>
          <a:prstGeom prst="rect">
            <a:avLst/>
          </a:prstGeom>
          <a:noFill/>
          <a:ln w="19050" algn="ctr">
            <a:solidFill>
              <a:schemeClr val="bg2">
                <a:lumMod val="9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ln>
                <a:solidFill>
                  <a:schemeClr val="tx1"/>
                </a:solidFill>
              </a:ln>
              <a:solidFill>
                <a:schemeClr val="bg1"/>
              </a:solidFill>
            </a:endParaRPr>
          </a:p>
        </p:txBody>
      </p:sp>
      <p:sp>
        <p:nvSpPr>
          <p:cNvPr id="29" name="TextBox 28">
            <a:extLst>
              <a:ext uri="{FF2B5EF4-FFF2-40B4-BE49-F238E27FC236}">
                <a16:creationId xmlns:a16="http://schemas.microsoft.com/office/drawing/2014/main" id="{FBE54063-A513-452E-A59B-627A696669EB}"/>
              </a:ext>
            </a:extLst>
          </p:cNvPr>
          <p:cNvSpPr txBox="1"/>
          <p:nvPr/>
        </p:nvSpPr>
        <p:spPr bwMode="gray">
          <a:xfrm>
            <a:off x="944231" y="4250912"/>
            <a:ext cx="1127404" cy="368713"/>
          </a:xfrm>
          <a:prstGeom prst="rect">
            <a:avLst/>
          </a:prstGeom>
        </p:spPr>
        <p:txBody>
          <a:bodyPr wrap="square" lIns="0" rIns="0" rtlCol="0" anchor="ctr" anchorCtr="0">
            <a:normAutofit/>
          </a:bodyPr>
          <a:lstStyle/>
          <a:p>
            <a:pPr algn="ctr">
              <a:lnSpc>
                <a:spcPts val="900"/>
              </a:lnSpc>
            </a:pPr>
            <a:r>
              <a:rPr lang="en-US" sz="1100" dirty="0">
                <a:solidFill>
                  <a:srgbClr val="002060"/>
                </a:solidFill>
              </a:rPr>
              <a:t>Financials</a:t>
            </a:r>
          </a:p>
        </p:txBody>
      </p:sp>
      <p:sp>
        <p:nvSpPr>
          <p:cNvPr id="32" name="Rectangle: Rounded Corners 31">
            <a:extLst>
              <a:ext uri="{FF2B5EF4-FFF2-40B4-BE49-F238E27FC236}">
                <a16:creationId xmlns:a16="http://schemas.microsoft.com/office/drawing/2014/main" id="{DBB14DBB-37E9-4856-9713-60F7A447E008}"/>
              </a:ext>
            </a:extLst>
          </p:cNvPr>
          <p:cNvSpPr/>
          <p:nvPr/>
        </p:nvSpPr>
        <p:spPr bwMode="gray">
          <a:xfrm>
            <a:off x="782180" y="4857786"/>
            <a:ext cx="1450318" cy="590514"/>
          </a:xfrm>
          <a:prstGeom prst="round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p:txBody>
      </p:sp>
      <p:sp>
        <p:nvSpPr>
          <p:cNvPr id="36" name="Rectangle 35">
            <a:extLst>
              <a:ext uri="{FF2B5EF4-FFF2-40B4-BE49-F238E27FC236}">
                <a16:creationId xmlns:a16="http://schemas.microsoft.com/office/drawing/2014/main" id="{C9819E5E-7935-4A7C-8ACE-A7EC322C0402}"/>
              </a:ext>
            </a:extLst>
          </p:cNvPr>
          <p:cNvSpPr/>
          <p:nvPr/>
        </p:nvSpPr>
        <p:spPr bwMode="gray">
          <a:xfrm>
            <a:off x="944232" y="4984338"/>
            <a:ext cx="1127404" cy="349662"/>
          </a:xfrm>
          <a:prstGeom prst="rect">
            <a:avLst/>
          </a:prstGeom>
          <a:noFill/>
          <a:ln w="19050" algn="ctr">
            <a:solidFill>
              <a:schemeClr val="bg2">
                <a:lumMod val="9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ln>
                <a:solidFill>
                  <a:schemeClr val="tx1"/>
                </a:solidFill>
              </a:ln>
              <a:solidFill>
                <a:schemeClr val="bg1"/>
              </a:solidFill>
            </a:endParaRPr>
          </a:p>
        </p:txBody>
      </p:sp>
      <p:sp>
        <p:nvSpPr>
          <p:cNvPr id="38" name="TextBox 37">
            <a:extLst>
              <a:ext uri="{FF2B5EF4-FFF2-40B4-BE49-F238E27FC236}">
                <a16:creationId xmlns:a16="http://schemas.microsoft.com/office/drawing/2014/main" id="{F6AA26BA-5DE8-4E5D-9099-6BF514AC60A9}"/>
              </a:ext>
            </a:extLst>
          </p:cNvPr>
          <p:cNvSpPr txBox="1"/>
          <p:nvPr/>
        </p:nvSpPr>
        <p:spPr bwMode="gray">
          <a:xfrm>
            <a:off x="944231" y="4993862"/>
            <a:ext cx="1127404" cy="368713"/>
          </a:xfrm>
          <a:prstGeom prst="rect">
            <a:avLst/>
          </a:prstGeom>
        </p:spPr>
        <p:txBody>
          <a:bodyPr wrap="square" lIns="0" rIns="0" rtlCol="0" anchor="ctr" anchorCtr="0">
            <a:normAutofit/>
          </a:bodyPr>
          <a:lstStyle/>
          <a:p>
            <a:pPr algn="ctr">
              <a:lnSpc>
                <a:spcPts val="900"/>
              </a:lnSpc>
            </a:pPr>
            <a:r>
              <a:rPr lang="en-US" sz="1100" dirty="0">
                <a:solidFill>
                  <a:srgbClr val="002060"/>
                </a:solidFill>
              </a:rPr>
              <a:t>SCM</a:t>
            </a:r>
          </a:p>
        </p:txBody>
      </p:sp>
      <p:sp>
        <p:nvSpPr>
          <p:cNvPr id="39" name="Rectangle: Rounded Corners 38">
            <a:extLst>
              <a:ext uri="{FF2B5EF4-FFF2-40B4-BE49-F238E27FC236}">
                <a16:creationId xmlns:a16="http://schemas.microsoft.com/office/drawing/2014/main" id="{CCAF8301-CEF6-4AF1-B404-4778E79C1E7E}"/>
              </a:ext>
            </a:extLst>
          </p:cNvPr>
          <p:cNvSpPr/>
          <p:nvPr/>
        </p:nvSpPr>
        <p:spPr bwMode="gray">
          <a:xfrm>
            <a:off x="791705" y="5581686"/>
            <a:ext cx="1450318" cy="590514"/>
          </a:xfrm>
          <a:prstGeom prst="round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p:txBody>
      </p:sp>
      <p:sp>
        <p:nvSpPr>
          <p:cNvPr id="41" name="Rectangle 40">
            <a:extLst>
              <a:ext uri="{FF2B5EF4-FFF2-40B4-BE49-F238E27FC236}">
                <a16:creationId xmlns:a16="http://schemas.microsoft.com/office/drawing/2014/main" id="{3E70358A-6E9A-4B61-99B2-0BC6D991F209}"/>
              </a:ext>
            </a:extLst>
          </p:cNvPr>
          <p:cNvSpPr/>
          <p:nvPr/>
        </p:nvSpPr>
        <p:spPr bwMode="gray">
          <a:xfrm>
            <a:off x="953757" y="5708237"/>
            <a:ext cx="1127404" cy="368713"/>
          </a:xfrm>
          <a:prstGeom prst="rect">
            <a:avLst/>
          </a:prstGeom>
          <a:noFill/>
          <a:ln w="19050" algn="ctr">
            <a:solidFill>
              <a:schemeClr val="bg2">
                <a:lumMod val="9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ln>
                <a:solidFill>
                  <a:schemeClr val="tx1"/>
                </a:solidFill>
              </a:ln>
              <a:solidFill>
                <a:schemeClr val="bg1"/>
              </a:solidFill>
            </a:endParaRPr>
          </a:p>
        </p:txBody>
      </p:sp>
      <p:sp>
        <p:nvSpPr>
          <p:cNvPr id="43" name="TextBox 42">
            <a:extLst>
              <a:ext uri="{FF2B5EF4-FFF2-40B4-BE49-F238E27FC236}">
                <a16:creationId xmlns:a16="http://schemas.microsoft.com/office/drawing/2014/main" id="{8D7652EC-101B-4753-8707-5294288B8092}"/>
              </a:ext>
            </a:extLst>
          </p:cNvPr>
          <p:cNvSpPr txBox="1"/>
          <p:nvPr/>
        </p:nvSpPr>
        <p:spPr bwMode="gray">
          <a:xfrm>
            <a:off x="944231" y="5746338"/>
            <a:ext cx="1127404" cy="330612"/>
          </a:xfrm>
          <a:prstGeom prst="rect">
            <a:avLst/>
          </a:prstGeom>
        </p:spPr>
        <p:txBody>
          <a:bodyPr wrap="square" lIns="0" rIns="0" rtlCol="0" anchor="ctr" anchorCtr="0">
            <a:normAutofit/>
          </a:bodyPr>
          <a:lstStyle/>
          <a:p>
            <a:pPr algn="ctr">
              <a:lnSpc>
                <a:spcPts val="900"/>
              </a:lnSpc>
            </a:pPr>
            <a:r>
              <a:rPr lang="en-US" sz="1100" dirty="0">
                <a:solidFill>
                  <a:srgbClr val="002060"/>
                </a:solidFill>
              </a:rPr>
              <a:t>PPM</a:t>
            </a:r>
          </a:p>
        </p:txBody>
      </p:sp>
      <p:sp>
        <p:nvSpPr>
          <p:cNvPr id="45" name="Flowchart: Delay 44">
            <a:extLst>
              <a:ext uri="{FF2B5EF4-FFF2-40B4-BE49-F238E27FC236}">
                <a16:creationId xmlns:a16="http://schemas.microsoft.com/office/drawing/2014/main" id="{45B6AC28-205C-4E03-B7C5-CA7A2DD4D16D}"/>
              </a:ext>
            </a:extLst>
          </p:cNvPr>
          <p:cNvSpPr/>
          <p:nvPr/>
        </p:nvSpPr>
        <p:spPr bwMode="gray">
          <a:xfrm rot="16200000">
            <a:off x="1260918" y="2751783"/>
            <a:ext cx="511891" cy="1941686"/>
          </a:xfrm>
          <a:prstGeom prst="flowChartDelay">
            <a:avLst/>
          </a:prstGeom>
          <a:solidFill>
            <a:schemeClr val="accent1">
              <a:lumMod val="75000"/>
            </a:schemeClr>
          </a:solidFill>
          <a:ln w="19050" algn="ctr">
            <a:noFill/>
            <a:miter lim="800000"/>
            <a:headEnd/>
            <a:tailEnd/>
          </a:ln>
        </p:spPr>
        <p:txBody>
          <a:bodyPr vert="vert" wrap="square" lIns="88900" tIns="88900" rIns="88900" bIns="88900" rtlCol="0" anchor="ctr"/>
          <a:lstStyle/>
          <a:p>
            <a:pPr algn="ctr">
              <a:lnSpc>
                <a:spcPct val="106000"/>
              </a:lnSpc>
            </a:pPr>
            <a:r>
              <a:rPr lang="en-US" sz="1400" dirty="0">
                <a:solidFill>
                  <a:schemeClr val="bg1"/>
                </a:solidFill>
                <a:latin typeface="Calibri" panose="020F0502020204030204" pitchFamily="34" charset="0"/>
                <a:cs typeface="Calibri" panose="020F0502020204030204" pitchFamily="34" charset="0"/>
              </a:rPr>
              <a:t>Oracle Subledgers</a:t>
            </a:r>
          </a:p>
        </p:txBody>
      </p:sp>
      <p:pic>
        <p:nvPicPr>
          <p:cNvPr id="46" name="Graphic 45" descr="Scales of justice">
            <a:extLst>
              <a:ext uri="{FF2B5EF4-FFF2-40B4-BE49-F238E27FC236}">
                <a16:creationId xmlns:a16="http://schemas.microsoft.com/office/drawing/2014/main" id="{038EA9AA-6C82-48DB-A14B-B11E31B06E0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68922" y="2270088"/>
            <a:ext cx="954720" cy="1977623"/>
          </a:xfrm>
          <a:prstGeom prst="rect">
            <a:avLst/>
          </a:prstGeom>
        </p:spPr>
      </p:pic>
      <p:sp>
        <p:nvSpPr>
          <p:cNvPr id="5" name="Rectangle 4">
            <a:extLst>
              <a:ext uri="{FF2B5EF4-FFF2-40B4-BE49-F238E27FC236}">
                <a16:creationId xmlns:a16="http://schemas.microsoft.com/office/drawing/2014/main" id="{37753751-577F-44B1-8390-C0BF4DAA42DB}"/>
              </a:ext>
            </a:extLst>
          </p:cNvPr>
          <p:cNvSpPr/>
          <p:nvPr/>
        </p:nvSpPr>
        <p:spPr bwMode="gray">
          <a:xfrm>
            <a:off x="4435572" y="2124075"/>
            <a:ext cx="1295498" cy="3655482"/>
          </a:xfrm>
          <a:prstGeom prst="rect">
            <a:avLst/>
          </a:prstGeom>
          <a:noFill/>
          <a:ln w="19050" algn="ctr">
            <a:solidFill>
              <a:schemeClr val="tx1"/>
            </a:solidFill>
            <a:prstDash val="lgDash"/>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7" name="TextBox 46">
            <a:extLst>
              <a:ext uri="{FF2B5EF4-FFF2-40B4-BE49-F238E27FC236}">
                <a16:creationId xmlns:a16="http://schemas.microsoft.com/office/drawing/2014/main" id="{A3CB435B-9C7A-46C6-B42D-33BFD18FD9AB}"/>
              </a:ext>
            </a:extLst>
          </p:cNvPr>
          <p:cNvSpPr txBox="1"/>
          <p:nvPr/>
        </p:nvSpPr>
        <p:spPr bwMode="gray">
          <a:xfrm>
            <a:off x="4493577" y="4116754"/>
            <a:ext cx="1237493" cy="1417307"/>
          </a:xfrm>
          <a:prstGeom prst="rect">
            <a:avLst/>
          </a:prstGeom>
        </p:spPr>
        <p:txBody>
          <a:bodyPr wrap="square" lIns="0" rIns="0" rtlCol="0" anchor="ctr" anchorCtr="0">
            <a:normAutofit/>
          </a:bodyPr>
          <a:lstStyle/>
          <a:p>
            <a:pPr marL="171450" indent="-171450">
              <a:lnSpc>
                <a:spcPts val="900"/>
              </a:lnSpc>
              <a:buFont typeface="Wingdings" panose="05000000000000000000" pitchFamily="2" charset="2"/>
              <a:buChar char="ü"/>
            </a:pPr>
            <a:r>
              <a:rPr lang="en-US" sz="1050" dirty="0">
                <a:solidFill>
                  <a:srgbClr val="002060"/>
                </a:solidFill>
                <a:latin typeface="Calibri" panose="020F0502020204030204" pitchFamily="34" charset="0"/>
                <a:cs typeface="Calibri" panose="020F0502020204030204" pitchFamily="34" charset="0"/>
              </a:rPr>
              <a:t>Primary Balancing Segment Rule</a:t>
            </a:r>
          </a:p>
          <a:p>
            <a:pPr marL="171450" indent="-171450">
              <a:lnSpc>
                <a:spcPts val="900"/>
              </a:lnSpc>
              <a:buFont typeface="Wingdings" panose="05000000000000000000" pitchFamily="2" charset="2"/>
              <a:buChar char="ü"/>
            </a:pPr>
            <a:endParaRPr lang="en-US" sz="1050" dirty="0">
              <a:solidFill>
                <a:srgbClr val="002060"/>
              </a:solidFill>
              <a:latin typeface="Calibri" panose="020F0502020204030204" pitchFamily="34" charset="0"/>
              <a:cs typeface="Calibri" panose="020F0502020204030204" pitchFamily="34" charset="0"/>
            </a:endParaRPr>
          </a:p>
          <a:p>
            <a:pPr marL="171450" indent="-171450">
              <a:lnSpc>
                <a:spcPts val="900"/>
              </a:lnSpc>
              <a:buFont typeface="Wingdings" panose="05000000000000000000" pitchFamily="2" charset="2"/>
              <a:buChar char="ü"/>
            </a:pPr>
            <a:r>
              <a:rPr lang="en-US" sz="1050" dirty="0">
                <a:solidFill>
                  <a:srgbClr val="002060"/>
                </a:solidFill>
                <a:latin typeface="Calibri" panose="020F0502020204030204" pitchFamily="34" charset="0"/>
                <a:cs typeface="Calibri" panose="020F0502020204030204" pitchFamily="34" charset="0"/>
              </a:rPr>
              <a:t>Legal Entity Rule</a:t>
            </a:r>
          </a:p>
          <a:p>
            <a:pPr marL="171450" indent="-171450">
              <a:lnSpc>
                <a:spcPts val="900"/>
              </a:lnSpc>
              <a:buFont typeface="Wingdings" panose="05000000000000000000" pitchFamily="2" charset="2"/>
              <a:buChar char="ü"/>
            </a:pPr>
            <a:endParaRPr lang="en-US" sz="1050" dirty="0">
              <a:solidFill>
                <a:srgbClr val="002060"/>
              </a:solidFill>
              <a:latin typeface="Calibri" panose="020F0502020204030204" pitchFamily="34" charset="0"/>
              <a:cs typeface="Calibri" panose="020F0502020204030204" pitchFamily="34" charset="0"/>
            </a:endParaRPr>
          </a:p>
          <a:p>
            <a:pPr marL="171450" indent="-171450">
              <a:lnSpc>
                <a:spcPts val="900"/>
              </a:lnSpc>
              <a:buFont typeface="Wingdings" panose="05000000000000000000" pitchFamily="2" charset="2"/>
              <a:buChar char="ü"/>
            </a:pPr>
            <a:r>
              <a:rPr lang="en-US" sz="1050" dirty="0">
                <a:solidFill>
                  <a:srgbClr val="002060"/>
                </a:solidFill>
                <a:latin typeface="Calibri" panose="020F0502020204030204" pitchFamily="34" charset="0"/>
                <a:cs typeface="Calibri" panose="020F0502020204030204" pitchFamily="34" charset="0"/>
              </a:rPr>
              <a:t>Ledger Rule</a:t>
            </a:r>
          </a:p>
          <a:p>
            <a:pPr marL="171450" indent="-171450">
              <a:lnSpc>
                <a:spcPts val="900"/>
              </a:lnSpc>
              <a:buFont typeface="Wingdings" panose="05000000000000000000" pitchFamily="2" charset="2"/>
              <a:buChar char="ü"/>
            </a:pPr>
            <a:endParaRPr lang="en-US" sz="1050" dirty="0">
              <a:solidFill>
                <a:srgbClr val="002060"/>
              </a:solidFill>
              <a:latin typeface="Calibri" panose="020F0502020204030204" pitchFamily="34" charset="0"/>
              <a:cs typeface="Calibri" panose="020F0502020204030204" pitchFamily="34" charset="0"/>
            </a:endParaRPr>
          </a:p>
          <a:p>
            <a:pPr marL="171450" indent="-171450">
              <a:lnSpc>
                <a:spcPts val="900"/>
              </a:lnSpc>
              <a:buFont typeface="Wingdings" panose="05000000000000000000" pitchFamily="2" charset="2"/>
              <a:buChar char="ü"/>
            </a:pPr>
            <a:r>
              <a:rPr lang="en-US" sz="1050" dirty="0">
                <a:solidFill>
                  <a:srgbClr val="002060"/>
                </a:solidFill>
                <a:latin typeface="Calibri" panose="020F0502020204030204" pitchFamily="34" charset="0"/>
                <a:cs typeface="Calibri" panose="020F0502020204030204" pitchFamily="34" charset="0"/>
              </a:rPr>
              <a:t>Chart of Account Rule</a:t>
            </a:r>
          </a:p>
        </p:txBody>
      </p:sp>
      <p:sp>
        <p:nvSpPr>
          <p:cNvPr id="11" name="Arrow: Right 10">
            <a:extLst>
              <a:ext uri="{FF2B5EF4-FFF2-40B4-BE49-F238E27FC236}">
                <a16:creationId xmlns:a16="http://schemas.microsoft.com/office/drawing/2014/main" id="{9F506A11-FE50-49ED-8F09-8E878861FF7C}"/>
              </a:ext>
            </a:extLst>
          </p:cNvPr>
          <p:cNvSpPr/>
          <p:nvPr/>
        </p:nvSpPr>
        <p:spPr bwMode="gray">
          <a:xfrm>
            <a:off x="2487707" y="2609608"/>
            <a:ext cx="1941687" cy="141212"/>
          </a:xfrm>
          <a:prstGeom prst="rightArrow">
            <a:avLst/>
          </a:prstGeom>
          <a:solidFill>
            <a:srgbClr val="841B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8" name="Arrow: Right 47">
            <a:extLst>
              <a:ext uri="{FF2B5EF4-FFF2-40B4-BE49-F238E27FC236}">
                <a16:creationId xmlns:a16="http://schemas.microsoft.com/office/drawing/2014/main" id="{97B6B079-C02A-4EAB-9EFD-926054C28A48}"/>
              </a:ext>
            </a:extLst>
          </p:cNvPr>
          <p:cNvSpPr/>
          <p:nvPr/>
        </p:nvSpPr>
        <p:spPr bwMode="gray">
          <a:xfrm>
            <a:off x="2497180" y="5079037"/>
            <a:ext cx="1941687" cy="141212"/>
          </a:xfrm>
          <a:prstGeom prst="rightArrow">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9" name="TextBox 48">
            <a:extLst>
              <a:ext uri="{FF2B5EF4-FFF2-40B4-BE49-F238E27FC236}">
                <a16:creationId xmlns:a16="http://schemas.microsoft.com/office/drawing/2014/main" id="{0D3B751B-4C93-4A85-8A6F-F0CA859AE9D2}"/>
              </a:ext>
            </a:extLst>
          </p:cNvPr>
          <p:cNvSpPr txBox="1"/>
          <p:nvPr/>
        </p:nvSpPr>
        <p:spPr bwMode="gray">
          <a:xfrm>
            <a:off x="2810801" y="2454694"/>
            <a:ext cx="1295498" cy="529139"/>
          </a:xfrm>
          <a:prstGeom prst="rect">
            <a:avLst/>
          </a:prstGeom>
        </p:spPr>
        <p:txBody>
          <a:bodyPr wrap="square" lIns="0" rIns="0" rtlCol="0" anchor="ctr" anchorCtr="0">
            <a:noAutofit/>
          </a:bodyPr>
          <a:lstStyle/>
          <a:p>
            <a:pPr algn="ctr">
              <a:lnSpc>
                <a:spcPts val="900"/>
              </a:lnSpc>
            </a:pPr>
            <a:r>
              <a:rPr lang="en-US" sz="1050" b="1" dirty="0">
                <a:solidFill>
                  <a:schemeClr val="tx1"/>
                </a:solidFill>
                <a:latin typeface="Calibri" panose="020F0502020204030204" pitchFamily="34" charset="0"/>
                <a:cs typeface="Calibri" panose="020F0502020204030204" pitchFamily="34" charset="0"/>
              </a:rPr>
              <a:t>Event</a:t>
            </a:r>
            <a:r>
              <a:rPr lang="en-US" sz="1050" dirty="0">
                <a:solidFill>
                  <a:schemeClr val="tx1"/>
                </a:solidFill>
                <a:latin typeface="Calibri" panose="020F0502020204030204" pitchFamily="34" charset="0"/>
                <a:cs typeface="Calibri" panose="020F0502020204030204" pitchFamily="34" charset="0"/>
              </a:rPr>
              <a:t> – </a:t>
            </a:r>
            <a:r>
              <a:rPr lang="en-US" sz="1050" dirty="0">
                <a:solidFill>
                  <a:srgbClr val="7030A0"/>
                </a:solidFill>
                <a:latin typeface="Calibri" panose="020F0502020204030204" pitchFamily="34" charset="0"/>
                <a:cs typeface="Calibri" panose="020F0502020204030204" pitchFamily="34" charset="0"/>
              </a:rPr>
              <a:t>Journal Posting</a:t>
            </a:r>
          </a:p>
          <a:p>
            <a:pPr algn="ctr">
              <a:lnSpc>
                <a:spcPts val="900"/>
              </a:lnSpc>
            </a:pPr>
            <a:endParaRPr lang="en-US" sz="1050" dirty="0">
              <a:latin typeface="Calibri" panose="020F0502020204030204" pitchFamily="34" charset="0"/>
              <a:cs typeface="Calibri" panose="020F0502020204030204" pitchFamily="34" charset="0"/>
            </a:endParaRPr>
          </a:p>
          <a:p>
            <a:pPr algn="ctr">
              <a:lnSpc>
                <a:spcPts val="900"/>
              </a:lnSpc>
            </a:pPr>
            <a:endParaRPr lang="en-US" sz="1050" dirty="0">
              <a:solidFill>
                <a:schemeClr val="tx1"/>
              </a:solidFill>
              <a:latin typeface="Calibri" panose="020F0502020204030204" pitchFamily="34" charset="0"/>
              <a:cs typeface="Calibri" panose="020F0502020204030204" pitchFamily="34" charset="0"/>
            </a:endParaRPr>
          </a:p>
          <a:p>
            <a:pPr algn="ctr">
              <a:lnSpc>
                <a:spcPts val="900"/>
              </a:lnSpc>
            </a:pPr>
            <a:r>
              <a:rPr lang="en-US" sz="1050" dirty="0">
                <a:latin typeface="Calibri" panose="020F0502020204030204" pitchFamily="34" charset="0"/>
                <a:cs typeface="Calibri" panose="020F0502020204030204" pitchFamily="34" charset="0"/>
              </a:rPr>
              <a:t>&lt;</a:t>
            </a:r>
            <a:r>
              <a:rPr lang="en-US" sz="1050" b="1" dirty="0">
                <a:solidFill>
                  <a:srgbClr val="DA291C"/>
                </a:solidFill>
                <a:latin typeface="Calibri" panose="020F0502020204030204" pitchFamily="34" charset="0"/>
                <a:cs typeface="Calibri" panose="020F0502020204030204" pitchFamily="34" charset="0"/>
              </a:rPr>
              <a:t>Unbalanced</a:t>
            </a:r>
            <a:r>
              <a:rPr lang="en-US" sz="1050" dirty="0">
                <a:latin typeface="Calibri" panose="020F0502020204030204" pitchFamily="34" charset="0"/>
                <a:cs typeface="Calibri" panose="020F0502020204030204" pitchFamily="34" charset="0"/>
              </a:rPr>
              <a:t> Journal&gt;</a:t>
            </a:r>
            <a:endParaRPr lang="en-US" sz="1050" dirty="0">
              <a:solidFill>
                <a:schemeClr val="tx1"/>
              </a:solidFill>
              <a:latin typeface="Calibri" panose="020F0502020204030204" pitchFamily="34" charset="0"/>
              <a:cs typeface="Calibri" panose="020F0502020204030204" pitchFamily="34" charset="0"/>
            </a:endParaRPr>
          </a:p>
        </p:txBody>
      </p:sp>
      <p:sp>
        <p:nvSpPr>
          <p:cNvPr id="51" name="TextBox 50">
            <a:extLst>
              <a:ext uri="{FF2B5EF4-FFF2-40B4-BE49-F238E27FC236}">
                <a16:creationId xmlns:a16="http://schemas.microsoft.com/office/drawing/2014/main" id="{1BAF75B6-89D2-4E66-A6B1-C6C9FC2B2612}"/>
              </a:ext>
            </a:extLst>
          </p:cNvPr>
          <p:cNvSpPr txBox="1"/>
          <p:nvPr/>
        </p:nvSpPr>
        <p:spPr bwMode="gray">
          <a:xfrm>
            <a:off x="2744126" y="4907492"/>
            <a:ext cx="1464046" cy="529139"/>
          </a:xfrm>
          <a:prstGeom prst="rect">
            <a:avLst/>
          </a:prstGeom>
        </p:spPr>
        <p:txBody>
          <a:bodyPr wrap="square" lIns="0" rIns="0" rtlCol="0" anchor="ctr" anchorCtr="0">
            <a:noAutofit/>
          </a:bodyPr>
          <a:lstStyle/>
          <a:p>
            <a:pPr algn="ctr">
              <a:lnSpc>
                <a:spcPts val="900"/>
              </a:lnSpc>
            </a:pPr>
            <a:r>
              <a:rPr lang="en-US" sz="1050" b="1" dirty="0">
                <a:solidFill>
                  <a:schemeClr val="tx1"/>
                </a:solidFill>
                <a:latin typeface="Calibri" panose="020F0502020204030204" pitchFamily="34" charset="0"/>
                <a:cs typeface="Calibri" panose="020F0502020204030204" pitchFamily="34" charset="0"/>
              </a:rPr>
              <a:t>Event</a:t>
            </a:r>
            <a:r>
              <a:rPr lang="en-US" sz="1050" dirty="0">
                <a:solidFill>
                  <a:schemeClr val="tx1"/>
                </a:solidFill>
                <a:latin typeface="Calibri" panose="020F0502020204030204" pitchFamily="34" charset="0"/>
                <a:cs typeface="Calibri" panose="020F0502020204030204" pitchFamily="34" charset="0"/>
              </a:rPr>
              <a:t> – </a:t>
            </a:r>
            <a:r>
              <a:rPr lang="en-US" sz="1050" dirty="0">
                <a:solidFill>
                  <a:srgbClr val="7030A0"/>
                </a:solidFill>
                <a:latin typeface="Calibri" panose="020F0502020204030204" pitchFamily="34" charset="0"/>
                <a:cs typeface="Calibri" panose="020F0502020204030204" pitchFamily="34" charset="0"/>
              </a:rPr>
              <a:t>Create Accounting</a:t>
            </a:r>
          </a:p>
          <a:p>
            <a:pPr algn="ctr">
              <a:lnSpc>
                <a:spcPts val="900"/>
              </a:lnSpc>
            </a:pPr>
            <a:endParaRPr lang="en-US" sz="1050" dirty="0">
              <a:latin typeface="Calibri" panose="020F0502020204030204" pitchFamily="34" charset="0"/>
              <a:cs typeface="Calibri" panose="020F0502020204030204" pitchFamily="34" charset="0"/>
            </a:endParaRPr>
          </a:p>
          <a:p>
            <a:pPr algn="ctr">
              <a:lnSpc>
                <a:spcPts val="900"/>
              </a:lnSpc>
            </a:pPr>
            <a:endParaRPr lang="en-US" sz="1050" dirty="0">
              <a:solidFill>
                <a:schemeClr val="tx1"/>
              </a:solidFill>
              <a:latin typeface="Calibri" panose="020F0502020204030204" pitchFamily="34" charset="0"/>
              <a:cs typeface="Calibri" panose="020F0502020204030204" pitchFamily="34" charset="0"/>
            </a:endParaRPr>
          </a:p>
          <a:p>
            <a:pPr algn="ctr">
              <a:lnSpc>
                <a:spcPts val="900"/>
              </a:lnSpc>
            </a:pPr>
            <a:r>
              <a:rPr lang="en-US" sz="1050" dirty="0">
                <a:latin typeface="Calibri" panose="020F0502020204030204" pitchFamily="34" charset="0"/>
                <a:cs typeface="Calibri" panose="020F0502020204030204" pitchFamily="34" charset="0"/>
              </a:rPr>
              <a:t>&lt;</a:t>
            </a:r>
            <a:r>
              <a:rPr lang="en-US" sz="1050" b="1" dirty="0">
                <a:solidFill>
                  <a:srgbClr val="DA291C"/>
                </a:solidFill>
                <a:latin typeface="Calibri" panose="020F0502020204030204" pitchFamily="34" charset="0"/>
                <a:cs typeface="Calibri" panose="020F0502020204030204" pitchFamily="34" charset="0"/>
              </a:rPr>
              <a:t> Unbalanced</a:t>
            </a:r>
            <a:r>
              <a:rPr lang="en-US" sz="1050" dirty="0">
                <a:latin typeface="Calibri" panose="020F0502020204030204" pitchFamily="34" charset="0"/>
                <a:cs typeface="Calibri" panose="020F0502020204030204" pitchFamily="34" charset="0"/>
              </a:rPr>
              <a:t> Journal&gt;</a:t>
            </a:r>
            <a:endParaRPr lang="en-US" sz="1050" dirty="0">
              <a:solidFill>
                <a:schemeClr val="tx1"/>
              </a:solidFill>
              <a:latin typeface="Calibri" panose="020F0502020204030204" pitchFamily="34" charset="0"/>
              <a:cs typeface="Calibri" panose="020F0502020204030204" pitchFamily="34" charset="0"/>
            </a:endParaRPr>
          </a:p>
        </p:txBody>
      </p:sp>
      <p:sp>
        <p:nvSpPr>
          <p:cNvPr id="52" name="Cylinder 51">
            <a:extLst>
              <a:ext uri="{FF2B5EF4-FFF2-40B4-BE49-F238E27FC236}">
                <a16:creationId xmlns:a16="http://schemas.microsoft.com/office/drawing/2014/main" id="{DCF8C418-B8D1-4486-853F-394906B08673}"/>
              </a:ext>
            </a:extLst>
          </p:cNvPr>
          <p:cNvSpPr/>
          <p:nvPr/>
        </p:nvSpPr>
        <p:spPr bwMode="gray">
          <a:xfrm>
            <a:off x="7397382" y="2042566"/>
            <a:ext cx="1800225" cy="1233785"/>
          </a:xfrm>
          <a:prstGeom prst="can">
            <a:avLst/>
          </a:prstGeom>
          <a:solidFill>
            <a:schemeClr val="accent1">
              <a:lumMod val="75000"/>
            </a:schemeClr>
          </a:solidFill>
          <a:ln w="19050" algn="ctr">
            <a:noFill/>
            <a:miter lim="800000"/>
            <a:headEnd/>
            <a:tailEnd/>
          </a:ln>
        </p:spPr>
        <p:txBody>
          <a:bodyPr vert="vert" wrap="square" lIns="88900" tIns="88900" rIns="88900" bIns="88900" rtlCol="0" anchor="ctr"/>
          <a:lstStyle/>
          <a:p>
            <a:pPr algn="ctr">
              <a:lnSpc>
                <a:spcPct val="106000"/>
              </a:lnSpc>
            </a:pPr>
            <a:endParaRPr lang="en-US" sz="1400" dirty="0">
              <a:solidFill>
                <a:schemeClr val="bg1"/>
              </a:solidFill>
              <a:latin typeface="Calibri" panose="020F0502020204030204" pitchFamily="34" charset="0"/>
              <a:cs typeface="Calibri" panose="020F0502020204030204" pitchFamily="34" charset="0"/>
            </a:endParaRPr>
          </a:p>
        </p:txBody>
      </p:sp>
      <p:sp>
        <p:nvSpPr>
          <p:cNvPr id="53" name="Rectangle: Rounded Corners 52">
            <a:extLst>
              <a:ext uri="{FF2B5EF4-FFF2-40B4-BE49-F238E27FC236}">
                <a16:creationId xmlns:a16="http://schemas.microsoft.com/office/drawing/2014/main" id="{E3B98460-6917-4162-91EE-DD90759E7DB5}"/>
              </a:ext>
            </a:extLst>
          </p:cNvPr>
          <p:cNvSpPr/>
          <p:nvPr/>
        </p:nvSpPr>
        <p:spPr bwMode="gray">
          <a:xfrm>
            <a:off x="7681034" y="2533650"/>
            <a:ext cx="1262061" cy="485774"/>
          </a:xfrm>
          <a:prstGeom prst="round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p:txBody>
      </p:sp>
      <p:sp>
        <p:nvSpPr>
          <p:cNvPr id="54" name="Rectangle 53">
            <a:extLst>
              <a:ext uri="{FF2B5EF4-FFF2-40B4-BE49-F238E27FC236}">
                <a16:creationId xmlns:a16="http://schemas.microsoft.com/office/drawing/2014/main" id="{36044737-6445-4ACD-9EDD-34719E3D7646}"/>
              </a:ext>
            </a:extLst>
          </p:cNvPr>
          <p:cNvSpPr/>
          <p:nvPr/>
        </p:nvSpPr>
        <p:spPr bwMode="gray">
          <a:xfrm>
            <a:off x="7768153" y="2640118"/>
            <a:ext cx="1083513" cy="291677"/>
          </a:xfrm>
          <a:prstGeom prst="rect">
            <a:avLst/>
          </a:prstGeom>
          <a:noFill/>
          <a:ln w="19050" algn="ctr">
            <a:solidFill>
              <a:schemeClr val="bg2">
                <a:lumMod val="9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ln>
                <a:solidFill>
                  <a:schemeClr val="tx1"/>
                </a:solidFill>
              </a:ln>
              <a:solidFill>
                <a:schemeClr val="bg1"/>
              </a:solidFill>
            </a:endParaRPr>
          </a:p>
        </p:txBody>
      </p:sp>
      <p:sp>
        <p:nvSpPr>
          <p:cNvPr id="55" name="TextBox 54">
            <a:extLst>
              <a:ext uri="{FF2B5EF4-FFF2-40B4-BE49-F238E27FC236}">
                <a16:creationId xmlns:a16="http://schemas.microsoft.com/office/drawing/2014/main" id="{E631B0B1-EE20-4C96-B524-88A3EC0C1478}"/>
              </a:ext>
            </a:extLst>
          </p:cNvPr>
          <p:cNvSpPr txBox="1"/>
          <p:nvPr/>
        </p:nvSpPr>
        <p:spPr bwMode="gray">
          <a:xfrm>
            <a:off x="7768152" y="2621068"/>
            <a:ext cx="1083514" cy="310727"/>
          </a:xfrm>
          <a:prstGeom prst="rect">
            <a:avLst/>
          </a:prstGeom>
        </p:spPr>
        <p:txBody>
          <a:bodyPr wrap="square" lIns="0" rIns="0" rtlCol="0" anchor="b" anchorCtr="0">
            <a:normAutofit/>
          </a:bodyPr>
          <a:lstStyle/>
          <a:p>
            <a:pPr algn="ctr">
              <a:lnSpc>
                <a:spcPts val="900"/>
              </a:lnSpc>
            </a:pPr>
            <a:r>
              <a:rPr lang="en-US" sz="1100" dirty="0">
                <a:solidFill>
                  <a:srgbClr val="002060"/>
                </a:solidFill>
              </a:rPr>
              <a:t>GL Journal</a:t>
            </a:r>
          </a:p>
        </p:txBody>
      </p:sp>
      <p:sp>
        <p:nvSpPr>
          <p:cNvPr id="56" name="Arrow: Right 55">
            <a:extLst>
              <a:ext uri="{FF2B5EF4-FFF2-40B4-BE49-F238E27FC236}">
                <a16:creationId xmlns:a16="http://schemas.microsoft.com/office/drawing/2014/main" id="{8C69F07C-38FD-464E-91B1-8C82699E66BA}"/>
              </a:ext>
            </a:extLst>
          </p:cNvPr>
          <p:cNvSpPr/>
          <p:nvPr/>
        </p:nvSpPr>
        <p:spPr bwMode="gray">
          <a:xfrm>
            <a:off x="5726207" y="2600492"/>
            <a:ext cx="1668265" cy="141212"/>
          </a:xfrm>
          <a:prstGeom prst="rightArrow">
            <a:avLst/>
          </a:prstGeom>
          <a:solidFill>
            <a:srgbClr val="841B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57" name="TextBox 56">
            <a:extLst>
              <a:ext uri="{FF2B5EF4-FFF2-40B4-BE49-F238E27FC236}">
                <a16:creationId xmlns:a16="http://schemas.microsoft.com/office/drawing/2014/main" id="{A831E38C-8090-4ABE-AB87-9291A0AA0A2F}"/>
              </a:ext>
            </a:extLst>
          </p:cNvPr>
          <p:cNvSpPr txBox="1"/>
          <p:nvPr/>
        </p:nvSpPr>
        <p:spPr bwMode="gray">
          <a:xfrm>
            <a:off x="5917003" y="2415644"/>
            <a:ext cx="1295498" cy="529139"/>
          </a:xfrm>
          <a:prstGeom prst="rect">
            <a:avLst/>
          </a:prstGeom>
        </p:spPr>
        <p:txBody>
          <a:bodyPr wrap="square" lIns="0" rIns="0" rtlCol="0" anchor="ctr" anchorCtr="0">
            <a:noAutofit/>
          </a:bodyPr>
          <a:lstStyle/>
          <a:p>
            <a:pPr algn="ctr">
              <a:lnSpc>
                <a:spcPts val="900"/>
              </a:lnSpc>
            </a:pPr>
            <a:r>
              <a:rPr lang="en-US" sz="1050" b="1" dirty="0">
                <a:solidFill>
                  <a:schemeClr val="tx1"/>
                </a:solidFill>
                <a:latin typeface="Calibri" panose="020F0502020204030204" pitchFamily="34" charset="0"/>
                <a:cs typeface="Calibri" panose="020F0502020204030204" pitchFamily="34" charset="0"/>
              </a:rPr>
              <a:t>Event</a:t>
            </a:r>
            <a:r>
              <a:rPr lang="en-US" sz="1050" dirty="0">
                <a:solidFill>
                  <a:schemeClr val="tx1"/>
                </a:solidFill>
                <a:latin typeface="Calibri" panose="020F0502020204030204" pitchFamily="34" charset="0"/>
                <a:cs typeface="Calibri" panose="020F0502020204030204" pitchFamily="34" charset="0"/>
              </a:rPr>
              <a:t> – </a:t>
            </a:r>
            <a:r>
              <a:rPr lang="en-US" sz="1050" dirty="0">
                <a:solidFill>
                  <a:srgbClr val="7030A0"/>
                </a:solidFill>
                <a:latin typeface="Calibri" panose="020F0502020204030204" pitchFamily="34" charset="0"/>
                <a:cs typeface="Calibri" panose="020F0502020204030204" pitchFamily="34" charset="0"/>
              </a:rPr>
              <a:t>Journal Posting</a:t>
            </a:r>
          </a:p>
          <a:p>
            <a:pPr algn="ctr">
              <a:lnSpc>
                <a:spcPts val="900"/>
              </a:lnSpc>
            </a:pPr>
            <a:endParaRPr lang="en-US" sz="1050" dirty="0">
              <a:latin typeface="Calibri" panose="020F0502020204030204" pitchFamily="34" charset="0"/>
              <a:cs typeface="Calibri" panose="020F0502020204030204" pitchFamily="34" charset="0"/>
            </a:endParaRPr>
          </a:p>
          <a:p>
            <a:pPr algn="ctr">
              <a:lnSpc>
                <a:spcPts val="900"/>
              </a:lnSpc>
            </a:pPr>
            <a:endParaRPr lang="en-US" sz="1050" dirty="0">
              <a:solidFill>
                <a:schemeClr val="tx1"/>
              </a:solidFill>
              <a:latin typeface="Calibri" panose="020F0502020204030204" pitchFamily="34" charset="0"/>
              <a:cs typeface="Calibri" panose="020F0502020204030204" pitchFamily="34" charset="0"/>
            </a:endParaRPr>
          </a:p>
          <a:p>
            <a:pPr algn="ctr">
              <a:lnSpc>
                <a:spcPts val="900"/>
              </a:lnSpc>
            </a:pPr>
            <a:r>
              <a:rPr lang="en-US" sz="1050" dirty="0">
                <a:latin typeface="Calibri" panose="020F0502020204030204" pitchFamily="34" charset="0"/>
                <a:cs typeface="Calibri" panose="020F0502020204030204" pitchFamily="34" charset="0"/>
              </a:rPr>
              <a:t>&lt;</a:t>
            </a:r>
            <a:r>
              <a:rPr lang="en-US" sz="1050" b="1" dirty="0">
                <a:solidFill>
                  <a:srgbClr val="3C8A2E"/>
                </a:solidFill>
                <a:latin typeface="Calibri" panose="020F0502020204030204" pitchFamily="34" charset="0"/>
                <a:cs typeface="Calibri" panose="020F0502020204030204" pitchFamily="34" charset="0"/>
              </a:rPr>
              <a:t>Balanced </a:t>
            </a:r>
            <a:r>
              <a:rPr lang="en-US" sz="1050" dirty="0">
                <a:latin typeface="Calibri" panose="020F0502020204030204" pitchFamily="34" charset="0"/>
                <a:cs typeface="Calibri" panose="020F0502020204030204" pitchFamily="34" charset="0"/>
              </a:rPr>
              <a:t>Journal&gt;</a:t>
            </a:r>
            <a:endParaRPr lang="en-US" sz="1050" dirty="0">
              <a:solidFill>
                <a:schemeClr val="tx1"/>
              </a:solidFill>
              <a:latin typeface="Calibri" panose="020F0502020204030204" pitchFamily="34" charset="0"/>
              <a:cs typeface="Calibri" panose="020F0502020204030204" pitchFamily="34" charset="0"/>
            </a:endParaRPr>
          </a:p>
        </p:txBody>
      </p:sp>
      <p:sp>
        <p:nvSpPr>
          <p:cNvPr id="12" name="Flowchart: Terminator 11">
            <a:extLst>
              <a:ext uri="{FF2B5EF4-FFF2-40B4-BE49-F238E27FC236}">
                <a16:creationId xmlns:a16="http://schemas.microsoft.com/office/drawing/2014/main" id="{5939A030-D5F2-4787-A0F9-6ED2FDB04A3E}"/>
              </a:ext>
            </a:extLst>
          </p:cNvPr>
          <p:cNvSpPr/>
          <p:nvPr/>
        </p:nvSpPr>
        <p:spPr bwMode="gray">
          <a:xfrm>
            <a:off x="7394474" y="4680841"/>
            <a:ext cx="1800225" cy="917782"/>
          </a:xfrm>
          <a:prstGeom prst="flowChartTerminator">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58" name="Arrow: Right 57">
            <a:extLst>
              <a:ext uri="{FF2B5EF4-FFF2-40B4-BE49-F238E27FC236}">
                <a16:creationId xmlns:a16="http://schemas.microsoft.com/office/drawing/2014/main" id="{D3568AEA-258E-4643-B5EC-5A9EC0A7209C}"/>
              </a:ext>
            </a:extLst>
          </p:cNvPr>
          <p:cNvSpPr/>
          <p:nvPr/>
        </p:nvSpPr>
        <p:spPr bwMode="gray">
          <a:xfrm>
            <a:off x="5735680" y="5079037"/>
            <a:ext cx="1658792" cy="136451"/>
          </a:xfrm>
          <a:prstGeom prst="rightArrow">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59" name="TextBox 58">
            <a:extLst>
              <a:ext uri="{FF2B5EF4-FFF2-40B4-BE49-F238E27FC236}">
                <a16:creationId xmlns:a16="http://schemas.microsoft.com/office/drawing/2014/main" id="{EC3718EF-34FA-4785-B1A0-9EE21289FF58}"/>
              </a:ext>
            </a:extLst>
          </p:cNvPr>
          <p:cNvSpPr txBox="1"/>
          <p:nvPr/>
        </p:nvSpPr>
        <p:spPr bwMode="gray">
          <a:xfrm>
            <a:off x="5819397" y="4905411"/>
            <a:ext cx="1463215" cy="529139"/>
          </a:xfrm>
          <a:prstGeom prst="rect">
            <a:avLst/>
          </a:prstGeom>
        </p:spPr>
        <p:txBody>
          <a:bodyPr wrap="square" lIns="0" rIns="0" rtlCol="0" anchor="ctr" anchorCtr="0">
            <a:noAutofit/>
          </a:bodyPr>
          <a:lstStyle/>
          <a:p>
            <a:pPr algn="ctr">
              <a:lnSpc>
                <a:spcPts val="900"/>
              </a:lnSpc>
            </a:pPr>
            <a:r>
              <a:rPr lang="en-US" sz="1050" b="1" dirty="0">
                <a:solidFill>
                  <a:schemeClr val="tx1"/>
                </a:solidFill>
                <a:latin typeface="Calibri" panose="020F0502020204030204" pitchFamily="34" charset="0"/>
                <a:cs typeface="Calibri" panose="020F0502020204030204" pitchFamily="34" charset="0"/>
              </a:rPr>
              <a:t>Event</a:t>
            </a:r>
            <a:r>
              <a:rPr lang="en-US" sz="1050" dirty="0">
                <a:solidFill>
                  <a:schemeClr val="tx1"/>
                </a:solidFill>
                <a:latin typeface="Calibri" panose="020F0502020204030204" pitchFamily="34" charset="0"/>
                <a:cs typeface="Calibri" panose="020F0502020204030204" pitchFamily="34" charset="0"/>
              </a:rPr>
              <a:t> – </a:t>
            </a:r>
            <a:r>
              <a:rPr lang="en-US" sz="1050" dirty="0">
                <a:solidFill>
                  <a:srgbClr val="7030A0"/>
                </a:solidFill>
                <a:latin typeface="Calibri" panose="020F0502020204030204" pitchFamily="34" charset="0"/>
                <a:cs typeface="Calibri" panose="020F0502020204030204" pitchFamily="34" charset="0"/>
              </a:rPr>
              <a:t>Create Accounting</a:t>
            </a:r>
          </a:p>
          <a:p>
            <a:pPr algn="ctr">
              <a:lnSpc>
                <a:spcPts val="900"/>
              </a:lnSpc>
            </a:pPr>
            <a:endParaRPr lang="en-US" sz="1050" dirty="0">
              <a:latin typeface="Calibri" panose="020F0502020204030204" pitchFamily="34" charset="0"/>
              <a:cs typeface="Calibri" panose="020F0502020204030204" pitchFamily="34" charset="0"/>
            </a:endParaRPr>
          </a:p>
          <a:p>
            <a:pPr algn="ctr">
              <a:lnSpc>
                <a:spcPts val="900"/>
              </a:lnSpc>
            </a:pPr>
            <a:endParaRPr lang="en-US" sz="1050" dirty="0">
              <a:solidFill>
                <a:schemeClr val="tx1"/>
              </a:solidFill>
              <a:latin typeface="Calibri" panose="020F0502020204030204" pitchFamily="34" charset="0"/>
              <a:cs typeface="Calibri" panose="020F0502020204030204" pitchFamily="34" charset="0"/>
            </a:endParaRPr>
          </a:p>
          <a:p>
            <a:pPr algn="ctr">
              <a:lnSpc>
                <a:spcPts val="900"/>
              </a:lnSpc>
            </a:pPr>
            <a:r>
              <a:rPr lang="en-US" sz="1050" dirty="0">
                <a:latin typeface="Calibri" panose="020F0502020204030204" pitchFamily="34" charset="0"/>
                <a:cs typeface="Calibri" panose="020F0502020204030204" pitchFamily="34" charset="0"/>
              </a:rPr>
              <a:t>&lt;</a:t>
            </a:r>
            <a:r>
              <a:rPr lang="en-US" sz="1050" b="1" dirty="0">
                <a:solidFill>
                  <a:srgbClr val="3C8A2E"/>
                </a:solidFill>
                <a:latin typeface="Calibri" panose="020F0502020204030204" pitchFamily="34" charset="0"/>
                <a:cs typeface="Calibri" panose="020F0502020204030204" pitchFamily="34" charset="0"/>
              </a:rPr>
              <a:t>Balanced</a:t>
            </a:r>
            <a:r>
              <a:rPr lang="en-US" sz="1050" dirty="0">
                <a:latin typeface="Calibri" panose="020F0502020204030204" pitchFamily="34" charset="0"/>
                <a:cs typeface="Calibri" panose="020F0502020204030204" pitchFamily="34" charset="0"/>
              </a:rPr>
              <a:t> Journal&gt;</a:t>
            </a:r>
            <a:endParaRPr lang="en-US" sz="1050" dirty="0">
              <a:solidFill>
                <a:schemeClr val="tx1"/>
              </a:solidFill>
              <a:latin typeface="Calibri" panose="020F0502020204030204" pitchFamily="34" charset="0"/>
              <a:cs typeface="Calibri" panose="020F0502020204030204" pitchFamily="34" charset="0"/>
            </a:endParaRPr>
          </a:p>
        </p:txBody>
      </p:sp>
      <p:sp>
        <p:nvSpPr>
          <p:cNvPr id="60" name="Rectangle: Rounded Corners 59">
            <a:extLst>
              <a:ext uri="{FF2B5EF4-FFF2-40B4-BE49-F238E27FC236}">
                <a16:creationId xmlns:a16="http://schemas.microsoft.com/office/drawing/2014/main" id="{10ABD1BA-4B12-4775-98EB-64E4740B960E}"/>
              </a:ext>
            </a:extLst>
          </p:cNvPr>
          <p:cNvSpPr/>
          <p:nvPr/>
        </p:nvSpPr>
        <p:spPr bwMode="gray">
          <a:xfrm>
            <a:off x="7637494" y="4855881"/>
            <a:ext cx="1262061" cy="485774"/>
          </a:xfrm>
          <a:prstGeom prst="round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p:txBody>
      </p:sp>
      <p:sp>
        <p:nvSpPr>
          <p:cNvPr id="61" name="TextBox 60">
            <a:extLst>
              <a:ext uri="{FF2B5EF4-FFF2-40B4-BE49-F238E27FC236}">
                <a16:creationId xmlns:a16="http://schemas.microsoft.com/office/drawing/2014/main" id="{3C65A8CA-EC25-4193-B840-C7CDDC83817D}"/>
              </a:ext>
            </a:extLst>
          </p:cNvPr>
          <p:cNvSpPr txBox="1"/>
          <p:nvPr/>
        </p:nvSpPr>
        <p:spPr bwMode="gray">
          <a:xfrm>
            <a:off x="7724612" y="4943299"/>
            <a:ext cx="1083514" cy="310727"/>
          </a:xfrm>
          <a:prstGeom prst="rect">
            <a:avLst/>
          </a:prstGeom>
        </p:spPr>
        <p:txBody>
          <a:bodyPr wrap="square" lIns="0" rIns="0" rtlCol="0" anchor="b" anchorCtr="0">
            <a:normAutofit/>
          </a:bodyPr>
          <a:lstStyle/>
          <a:p>
            <a:pPr algn="ctr">
              <a:lnSpc>
                <a:spcPts val="900"/>
              </a:lnSpc>
            </a:pPr>
            <a:r>
              <a:rPr lang="en-US" sz="1100" dirty="0">
                <a:solidFill>
                  <a:srgbClr val="002060"/>
                </a:solidFill>
              </a:rPr>
              <a:t>SLA Journal</a:t>
            </a:r>
          </a:p>
        </p:txBody>
      </p:sp>
      <p:sp>
        <p:nvSpPr>
          <p:cNvPr id="13" name="Arrow: Up 12">
            <a:extLst>
              <a:ext uri="{FF2B5EF4-FFF2-40B4-BE49-F238E27FC236}">
                <a16:creationId xmlns:a16="http://schemas.microsoft.com/office/drawing/2014/main" id="{7889A314-F9CE-458E-8BDF-F72A863600B8}"/>
              </a:ext>
            </a:extLst>
          </p:cNvPr>
          <p:cNvSpPr/>
          <p:nvPr/>
        </p:nvSpPr>
        <p:spPr bwMode="gray">
          <a:xfrm>
            <a:off x="8267700" y="3278518"/>
            <a:ext cx="123825" cy="1417307"/>
          </a:xfrm>
          <a:prstGeom prst="upArrow">
            <a:avLst/>
          </a:prstGeom>
          <a:solidFill>
            <a:srgbClr val="005587"/>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2" name="TextBox 61">
            <a:extLst>
              <a:ext uri="{FF2B5EF4-FFF2-40B4-BE49-F238E27FC236}">
                <a16:creationId xmlns:a16="http://schemas.microsoft.com/office/drawing/2014/main" id="{173E7417-30C7-4776-A6B3-E2C6BB20AB5E}"/>
              </a:ext>
            </a:extLst>
          </p:cNvPr>
          <p:cNvSpPr txBox="1"/>
          <p:nvPr/>
        </p:nvSpPr>
        <p:spPr bwMode="gray">
          <a:xfrm rot="16200000">
            <a:off x="7598004" y="3687246"/>
            <a:ext cx="1463215" cy="529139"/>
          </a:xfrm>
          <a:prstGeom prst="rect">
            <a:avLst/>
          </a:prstGeom>
        </p:spPr>
        <p:txBody>
          <a:bodyPr wrap="square" lIns="0" rIns="0" rtlCol="0" anchor="ctr" anchorCtr="0">
            <a:noAutofit/>
          </a:bodyPr>
          <a:lstStyle/>
          <a:p>
            <a:pPr algn="ctr">
              <a:lnSpc>
                <a:spcPts val="900"/>
              </a:lnSpc>
            </a:pPr>
            <a:r>
              <a:rPr lang="en-US" sz="1050" dirty="0">
                <a:solidFill>
                  <a:schemeClr val="tx1"/>
                </a:solidFill>
                <a:latin typeface="Calibri" panose="020F0502020204030204" pitchFamily="34" charset="0"/>
                <a:cs typeface="Calibri" panose="020F0502020204030204" pitchFamily="34" charset="0"/>
              </a:rPr>
              <a:t>Transfer Subledger</a:t>
            </a:r>
          </a:p>
          <a:p>
            <a:pPr algn="ctr">
              <a:lnSpc>
                <a:spcPts val="900"/>
              </a:lnSpc>
            </a:pPr>
            <a:endParaRPr lang="en-US" sz="1050" dirty="0">
              <a:latin typeface="Calibri" panose="020F0502020204030204" pitchFamily="34" charset="0"/>
              <a:cs typeface="Calibri" panose="020F0502020204030204" pitchFamily="34" charset="0"/>
            </a:endParaRPr>
          </a:p>
          <a:p>
            <a:pPr algn="ctr">
              <a:lnSpc>
                <a:spcPts val="900"/>
              </a:lnSpc>
            </a:pPr>
            <a:endParaRPr lang="en-US" sz="1050" dirty="0">
              <a:solidFill>
                <a:schemeClr val="tx1"/>
              </a:solidFill>
              <a:latin typeface="Calibri" panose="020F0502020204030204" pitchFamily="34" charset="0"/>
              <a:cs typeface="Calibri" panose="020F0502020204030204" pitchFamily="34" charset="0"/>
            </a:endParaRPr>
          </a:p>
          <a:p>
            <a:pPr algn="ctr">
              <a:lnSpc>
                <a:spcPts val="900"/>
              </a:lnSpc>
            </a:pPr>
            <a:r>
              <a:rPr lang="en-US" sz="1050" dirty="0">
                <a:solidFill>
                  <a:schemeClr val="tx1"/>
                </a:solidFill>
                <a:latin typeface="Calibri" panose="020F0502020204030204" pitchFamily="34" charset="0"/>
                <a:cs typeface="Calibri" panose="020F0502020204030204" pitchFamily="34" charset="0"/>
              </a:rPr>
              <a:t> Journal to GL</a:t>
            </a:r>
          </a:p>
        </p:txBody>
      </p:sp>
    </p:spTree>
    <p:extLst>
      <p:ext uri="{BB962C8B-B14F-4D97-AF65-F5344CB8AC3E}">
        <p14:creationId xmlns:p14="http://schemas.microsoft.com/office/powerpoint/2010/main" val="10295578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B9F834D-A2F3-4D27-B622-17A65E031206}"/>
              </a:ext>
            </a:extLst>
          </p:cNvPr>
          <p:cNvSpPr/>
          <p:nvPr/>
        </p:nvSpPr>
        <p:spPr bwMode="gray">
          <a:xfrm>
            <a:off x="7019576" y="2652393"/>
            <a:ext cx="1920240" cy="3412914"/>
          </a:xfrm>
          <a:prstGeom prst="rect">
            <a:avLst/>
          </a:prstGeom>
          <a:solidFill>
            <a:srgbClr val="92D050"/>
          </a:solidFill>
          <a:ln w="19050" algn="ctr">
            <a:noFill/>
            <a:miter lim="800000"/>
            <a:headEnd/>
            <a:tailEnd/>
          </a:ln>
        </p:spPr>
        <p:txBody>
          <a:bodyPr wrap="square" lIns="88900" tIns="88900" rIns="88900" bIns="88900" rtlCol="0" anchor="ctr"/>
          <a:lstStyle/>
          <a:p>
            <a:pPr algn="ctr" defTabSz="1219170">
              <a:lnSpc>
                <a:spcPct val="106000"/>
              </a:lnSpc>
            </a:pPr>
            <a:endParaRPr lang="en-GB" sz="1100" b="1" dirty="0" err="1">
              <a:solidFill>
                <a:srgbClr val="FFFFFF"/>
              </a:solidFill>
              <a:latin typeface="Verdana"/>
            </a:endParaRPr>
          </a:p>
        </p:txBody>
      </p:sp>
      <p:sp>
        <p:nvSpPr>
          <p:cNvPr id="31" name="Rectangle 30">
            <a:extLst>
              <a:ext uri="{FF2B5EF4-FFF2-40B4-BE49-F238E27FC236}">
                <a16:creationId xmlns:a16="http://schemas.microsoft.com/office/drawing/2014/main" id="{1D69B4A1-D15D-46B4-9D27-B78FA079F9DA}"/>
              </a:ext>
            </a:extLst>
          </p:cNvPr>
          <p:cNvSpPr/>
          <p:nvPr/>
        </p:nvSpPr>
        <p:spPr bwMode="gray">
          <a:xfrm>
            <a:off x="393473" y="2652393"/>
            <a:ext cx="1920240" cy="3412914"/>
          </a:xfrm>
          <a:prstGeom prst="rect">
            <a:avLst/>
          </a:prstGeom>
          <a:solidFill>
            <a:srgbClr val="92D050"/>
          </a:solidFill>
          <a:ln w="19050" algn="ctr">
            <a:noFill/>
            <a:miter lim="800000"/>
            <a:headEnd/>
            <a:tailEnd/>
          </a:ln>
        </p:spPr>
        <p:txBody>
          <a:bodyPr wrap="square" lIns="88900" tIns="88900" rIns="88900" bIns="88900" rtlCol="0" anchor="ctr"/>
          <a:lstStyle/>
          <a:p>
            <a:pPr algn="ctr" defTabSz="1219170">
              <a:lnSpc>
                <a:spcPct val="106000"/>
              </a:lnSpc>
            </a:pPr>
            <a:endParaRPr lang="en-GB" sz="1100" b="1" dirty="0" err="1">
              <a:solidFill>
                <a:srgbClr val="FFFFFF"/>
              </a:solidFill>
              <a:latin typeface="Verdana"/>
            </a:endParaRPr>
          </a:p>
        </p:txBody>
      </p:sp>
      <p:sp>
        <p:nvSpPr>
          <p:cNvPr id="34" name="Title 1">
            <a:extLst>
              <a:ext uri="{FF2B5EF4-FFF2-40B4-BE49-F238E27FC236}">
                <a16:creationId xmlns:a16="http://schemas.microsoft.com/office/drawing/2014/main" id="{BC3010AE-AABD-438C-9282-FDE757921787}"/>
              </a:ext>
            </a:extLst>
          </p:cNvPr>
          <p:cNvSpPr>
            <a:spLocks noGrp="1"/>
          </p:cNvSpPr>
          <p:nvPr>
            <p:ph type="title"/>
          </p:nvPr>
        </p:nvSpPr>
        <p:spPr/>
        <p:txBody>
          <a:bodyPr/>
          <a:lstStyle/>
          <a:p>
            <a:r>
              <a:rPr lang="en-US" sz="3000" b="1" dirty="0"/>
              <a:t>Cross Ledger Intercompany with AR/AP Transactions</a:t>
            </a:r>
          </a:p>
        </p:txBody>
      </p:sp>
      <p:sp>
        <p:nvSpPr>
          <p:cNvPr id="8" name="Flowchart: Delay 7">
            <a:extLst>
              <a:ext uri="{FF2B5EF4-FFF2-40B4-BE49-F238E27FC236}">
                <a16:creationId xmlns:a16="http://schemas.microsoft.com/office/drawing/2014/main" id="{0C27DA35-0959-4235-852F-E5EF98BEFDD4}"/>
              </a:ext>
            </a:extLst>
          </p:cNvPr>
          <p:cNvSpPr/>
          <p:nvPr/>
        </p:nvSpPr>
        <p:spPr bwMode="gray">
          <a:xfrm rot="16200000">
            <a:off x="960366" y="1321803"/>
            <a:ext cx="786009" cy="1919796"/>
          </a:xfrm>
          <a:prstGeom prst="flowChartDelay">
            <a:avLst/>
          </a:prstGeom>
          <a:solidFill>
            <a:schemeClr val="accent1">
              <a:lumMod val="75000"/>
            </a:schemeClr>
          </a:solidFill>
          <a:ln w="19050" algn="ctr">
            <a:noFill/>
            <a:miter lim="800000"/>
            <a:headEnd/>
            <a:tailEnd/>
          </a:ln>
        </p:spPr>
        <p:txBody>
          <a:bodyPr vert="vert" wrap="square" lIns="88900" tIns="88900" rIns="88900" bIns="88900" rtlCol="0" anchor="ctr"/>
          <a:lstStyle/>
          <a:p>
            <a:pPr algn="ctr">
              <a:lnSpc>
                <a:spcPct val="106000"/>
              </a:lnSpc>
              <a:buFont typeface="Wingdings 2" pitchFamily="18" charset="2"/>
              <a:buNone/>
            </a:pPr>
            <a:r>
              <a:rPr lang="en-US" sz="1400" dirty="0">
                <a:solidFill>
                  <a:schemeClr val="bg1"/>
                </a:solidFill>
                <a:latin typeface="Calibri" panose="020F0502020204030204" pitchFamily="34" charset="0"/>
                <a:cs typeface="Calibri" panose="020F0502020204030204" pitchFamily="34" charset="0"/>
              </a:rPr>
              <a:t>Oracle Intercompany</a:t>
            </a:r>
          </a:p>
        </p:txBody>
      </p:sp>
      <p:sp>
        <p:nvSpPr>
          <p:cNvPr id="42" name="Flowchart: Delay 41">
            <a:extLst>
              <a:ext uri="{FF2B5EF4-FFF2-40B4-BE49-F238E27FC236}">
                <a16:creationId xmlns:a16="http://schemas.microsoft.com/office/drawing/2014/main" id="{13D6D9D9-0F0E-4945-B32F-78A6E1215F65}"/>
              </a:ext>
            </a:extLst>
          </p:cNvPr>
          <p:cNvSpPr/>
          <p:nvPr/>
        </p:nvSpPr>
        <p:spPr bwMode="gray">
          <a:xfrm rot="16200000">
            <a:off x="7597643" y="1309231"/>
            <a:ext cx="786009" cy="1910676"/>
          </a:xfrm>
          <a:prstGeom prst="flowChartDelay">
            <a:avLst/>
          </a:prstGeom>
          <a:solidFill>
            <a:schemeClr val="accent1">
              <a:lumMod val="75000"/>
            </a:schemeClr>
          </a:solidFill>
          <a:ln w="19050" algn="ctr">
            <a:noFill/>
            <a:miter lim="800000"/>
            <a:headEnd/>
            <a:tailEnd/>
          </a:ln>
        </p:spPr>
        <p:txBody>
          <a:bodyPr vert="vert" wrap="square" lIns="88900" tIns="88900" rIns="88900" bIns="88900" rtlCol="0" anchor="ctr"/>
          <a:lstStyle/>
          <a:p>
            <a:pPr algn="ctr">
              <a:lnSpc>
                <a:spcPct val="106000"/>
              </a:lnSpc>
            </a:pPr>
            <a:r>
              <a:rPr lang="en-US" sz="1400" dirty="0">
                <a:solidFill>
                  <a:schemeClr val="bg1"/>
                </a:solidFill>
                <a:latin typeface="Calibri" panose="020F0502020204030204" pitchFamily="34" charset="0"/>
                <a:cs typeface="Calibri" panose="020F0502020204030204" pitchFamily="34" charset="0"/>
              </a:rPr>
              <a:t>Oracle General Ledger</a:t>
            </a:r>
          </a:p>
        </p:txBody>
      </p:sp>
      <p:sp>
        <p:nvSpPr>
          <p:cNvPr id="16" name="Rectangle: Rounded Corners 15">
            <a:extLst>
              <a:ext uri="{FF2B5EF4-FFF2-40B4-BE49-F238E27FC236}">
                <a16:creationId xmlns:a16="http://schemas.microsoft.com/office/drawing/2014/main" id="{0489D1B2-DDAE-4FE6-A5B9-0257B64977BA}"/>
              </a:ext>
            </a:extLst>
          </p:cNvPr>
          <p:cNvSpPr/>
          <p:nvPr/>
        </p:nvSpPr>
        <p:spPr bwMode="gray">
          <a:xfrm>
            <a:off x="632955" y="2982059"/>
            <a:ext cx="1433969" cy="2799616"/>
          </a:xfrm>
          <a:prstGeom prst="round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r>
              <a:rPr lang="en-US" sz="1200" b="1" dirty="0">
                <a:solidFill>
                  <a:srgbClr val="0076A8"/>
                </a:solidFill>
                <a:latin typeface="Calibri" panose="020F0502020204030204" pitchFamily="34" charset="0"/>
                <a:cs typeface="Calibri" panose="020F0502020204030204" pitchFamily="34" charset="0"/>
              </a:rPr>
              <a:t>Open Interfaces</a:t>
            </a:r>
          </a:p>
          <a:p>
            <a:pPr>
              <a:lnSpc>
                <a:spcPct val="106000"/>
              </a:lnSpc>
              <a:buFont typeface="Wingdings 2" pitchFamily="18" charset="2"/>
              <a:buNone/>
            </a:pPr>
            <a:r>
              <a:rPr lang="en-US" sz="1200" b="1" dirty="0">
                <a:solidFill>
                  <a:srgbClr val="0076A8"/>
                </a:solidFill>
                <a:latin typeface="Calibri" panose="020F0502020204030204" pitchFamily="34" charset="0"/>
                <a:cs typeface="Calibri" panose="020F0502020204030204" pitchFamily="34" charset="0"/>
              </a:rPr>
              <a:t>(Import)</a:t>
            </a: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r>
              <a:rPr lang="en-US" sz="1200" b="1" dirty="0">
                <a:solidFill>
                  <a:srgbClr val="0076A8"/>
                </a:solidFill>
                <a:latin typeface="Calibri" panose="020F0502020204030204" pitchFamily="34" charset="0"/>
                <a:cs typeface="Calibri" panose="020F0502020204030204" pitchFamily="34" charset="0"/>
              </a:rPr>
              <a:t>Excel </a:t>
            </a:r>
          </a:p>
          <a:p>
            <a:pPr>
              <a:lnSpc>
                <a:spcPct val="106000"/>
              </a:lnSpc>
              <a:buFont typeface="Wingdings 2" pitchFamily="18" charset="2"/>
              <a:buNone/>
            </a:pPr>
            <a:r>
              <a:rPr lang="en-US" sz="1200" b="1" dirty="0">
                <a:solidFill>
                  <a:srgbClr val="0076A8"/>
                </a:solidFill>
                <a:latin typeface="Calibri" panose="020F0502020204030204" pitchFamily="34" charset="0"/>
                <a:cs typeface="Calibri" panose="020F0502020204030204" pitchFamily="34" charset="0"/>
              </a:rPr>
              <a:t>(FDI)</a:t>
            </a: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r>
              <a:rPr lang="en-US" sz="1200" b="1" dirty="0">
                <a:solidFill>
                  <a:srgbClr val="0076A8"/>
                </a:solidFill>
                <a:latin typeface="Calibri" panose="020F0502020204030204" pitchFamily="34" charset="0"/>
                <a:cs typeface="Calibri" panose="020F0502020204030204" pitchFamily="34" charset="0"/>
              </a:rPr>
              <a:t>Web UI</a:t>
            </a: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p:txBody>
      </p:sp>
      <p:pic>
        <p:nvPicPr>
          <p:cNvPr id="30" name="Graphic 29" descr="Internet">
            <a:extLst>
              <a:ext uri="{FF2B5EF4-FFF2-40B4-BE49-F238E27FC236}">
                <a16:creationId xmlns:a16="http://schemas.microsoft.com/office/drawing/2014/main" id="{8D04A695-36E9-4DE1-B1F4-331CC0F9B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36674" y="4937957"/>
            <a:ext cx="340565" cy="340565"/>
          </a:xfrm>
          <a:prstGeom prst="rect">
            <a:avLst/>
          </a:prstGeom>
        </p:spPr>
      </p:pic>
      <p:pic>
        <p:nvPicPr>
          <p:cNvPr id="45" name="Graphic 44" descr="Database">
            <a:extLst>
              <a:ext uri="{FF2B5EF4-FFF2-40B4-BE49-F238E27FC236}">
                <a16:creationId xmlns:a16="http://schemas.microsoft.com/office/drawing/2014/main" id="{D25AF08A-60CE-491B-A37A-389A94AFF2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57377" y="3542464"/>
            <a:ext cx="340565" cy="340565"/>
          </a:xfrm>
          <a:prstGeom prst="rect">
            <a:avLst/>
          </a:prstGeom>
        </p:spPr>
      </p:pic>
      <p:pic>
        <p:nvPicPr>
          <p:cNvPr id="47" name="Graphic 46" descr="Table">
            <a:extLst>
              <a:ext uri="{FF2B5EF4-FFF2-40B4-BE49-F238E27FC236}">
                <a16:creationId xmlns:a16="http://schemas.microsoft.com/office/drawing/2014/main" id="{14F4E9BC-8C43-441B-9D7B-46B3E0A6D5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39063" y="4233592"/>
            <a:ext cx="358879" cy="358879"/>
          </a:xfrm>
          <a:prstGeom prst="rect">
            <a:avLst/>
          </a:prstGeom>
        </p:spPr>
      </p:pic>
      <p:sp>
        <p:nvSpPr>
          <p:cNvPr id="50" name="Rectangle: Rounded Corners 49">
            <a:extLst>
              <a:ext uri="{FF2B5EF4-FFF2-40B4-BE49-F238E27FC236}">
                <a16:creationId xmlns:a16="http://schemas.microsoft.com/office/drawing/2014/main" id="{714AFFA5-8037-4DB9-BD98-72439D8A6585}"/>
              </a:ext>
            </a:extLst>
          </p:cNvPr>
          <p:cNvSpPr/>
          <p:nvPr/>
        </p:nvSpPr>
        <p:spPr bwMode="gray">
          <a:xfrm>
            <a:off x="7262711" y="2979041"/>
            <a:ext cx="1433969" cy="2799616"/>
          </a:xfrm>
          <a:prstGeom prst="round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dirty="0">
                <a:solidFill>
                  <a:srgbClr val="0076A8"/>
                </a:solidFill>
                <a:latin typeface="Calibri" panose="020F0502020204030204" pitchFamily="34" charset="0"/>
                <a:cs typeface="Calibri" panose="020F0502020204030204" pitchFamily="34" charset="0"/>
              </a:rPr>
              <a:t>General Ledger Balances</a:t>
            </a:r>
          </a:p>
          <a:p>
            <a:pPr algn="ct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gn="ct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gn="ct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gn="ct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gn="ctr">
              <a:lnSpc>
                <a:spcPct val="106000"/>
              </a:lnSpc>
              <a:buFont typeface="Wingdings 2" pitchFamily="18" charset="2"/>
              <a:buNone/>
            </a:pPr>
            <a:r>
              <a:rPr lang="en-US" sz="1200" b="1" dirty="0">
                <a:solidFill>
                  <a:srgbClr val="0076A8"/>
                </a:solidFill>
                <a:latin typeface="Calibri" panose="020F0502020204030204" pitchFamily="34" charset="0"/>
                <a:cs typeface="Calibri" panose="020F0502020204030204" pitchFamily="34" charset="0"/>
              </a:rPr>
              <a:t>Journal </a:t>
            </a:r>
          </a:p>
          <a:p>
            <a:pPr algn="ctr">
              <a:lnSpc>
                <a:spcPct val="106000"/>
              </a:lnSpc>
              <a:buFont typeface="Wingdings 2" pitchFamily="18" charset="2"/>
              <a:buNone/>
            </a:pPr>
            <a:r>
              <a:rPr lang="en-US" sz="1200" b="1" dirty="0">
                <a:solidFill>
                  <a:srgbClr val="0076A8"/>
                </a:solidFill>
                <a:latin typeface="Calibri" panose="020F0502020204030204" pitchFamily="34" charset="0"/>
                <a:cs typeface="Calibri" panose="020F0502020204030204" pitchFamily="34" charset="0"/>
              </a:rPr>
              <a:t>Entries</a:t>
            </a:r>
          </a:p>
        </p:txBody>
      </p:sp>
      <p:sp>
        <p:nvSpPr>
          <p:cNvPr id="51" name="Flowchart: Card 50">
            <a:extLst>
              <a:ext uri="{FF2B5EF4-FFF2-40B4-BE49-F238E27FC236}">
                <a16:creationId xmlns:a16="http://schemas.microsoft.com/office/drawing/2014/main" id="{F90B45E6-F433-4A43-B782-30F0B03731D1}"/>
              </a:ext>
            </a:extLst>
          </p:cNvPr>
          <p:cNvSpPr/>
          <p:nvPr/>
        </p:nvSpPr>
        <p:spPr bwMode="gray">
          <a:xfrm>
            <a:off x="7648575" y="4570095"/>
            <a:ext cx="657225" cy="786010"/>
          </a:xfrm>
          <a:prstGeom prst="flowChartPunchedCard">
            <a:avLst/>
          </a:prstGeom>
          <a:noFill/>
          <a:ln w="19050" algn="ctr">
            <a:solidFill>
              <a:srgbClr val="ED8B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76" name="Arrow: Right 75">
            <a:extLst>
              <a:ext uri="{FF2B5EF4-FFF2-40B4-BE49-F238E27FC236}">
                <a16:creationId xmlns:a16="http://schemas.microsoft.com/office/drawing/2014/main" id="{1697D2CB-2CD7-4E30-B309-D7EA1D82606C}"/>
              </a:ext>
            </a:extLst>
          </p:cNvPr>
          <p:cNvSpPr/>
          <p:nvPr/>
        </p:nvSpPr>
        <p:spPr bwMode="gray">
          <a:xfrm>
            <a:off x="469901" y="6277713"/>
            <a:ext cx="324252" cy="45719"/>
          </a:xfrm>
          <a:prstGeom prst="rightArrow">
            <a:avLst/>
          </a:prstGeom>
          <a:solidFill>
            <a:srgbClr val="0076A8"/>
          </a:solidFill>
          <a:ln w="19050" algn="ctr">
            <a:solidFill>
              <a:srgbClr val="005587"/>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cxnSp>
        <p:nvCxnSpPr>
          <p:cNvPr id="77" name="Straight Arrow Connector 76">
            <a:extLst>
              <a:ext uri="{FF2B5EF4-FFF2-40B4-BE49-F238E27FC236}">
                <a16:creationId xmlns:a16="http://schemas.microsoft.com/office/drawing/2014/main" id="{B4499F0E-4748-4434-9AB5-AEEB052A9CEE}"/>
              </a:ext>
            </a:extLst>
          </p:cNvPr>
          <p:cNvCxnSpPr>
            <a:cxnSpLocks/>
          </p:cNvCxnSpPr>
          <p:nvPr/>
        </p:nvCxnSpPr>
        <p:spPr>
          <a:xfrm flipV="1">
            <a:off x="469899" y="6458823"/>
            <a:ext cx="324253" cy="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C94EEFB1-80D9-4984-9A1C-A2077738B4E1}"/>
              </a:ext>
            </a:extLst>
          </p:cNvPr>
          <p:cNvSpPr txBox="1"/>
          <p:nvPr/>
        </p:nvSpPr>
        <p:spPr bwMode="gray">
          <a:xfrm>
            <a:off x="950808" y="6146973"/>
            <a:ext cx="620817" cy="271709"/>
          </a:xfrm>
          <a:prstGeom prst="rect">
            <a:avLst/>
          </a:prstGeom>
        </p:spPr>
        <p:txBody>
          <a:bodyPr wrap="square" lIns="0" rIns="0" rtlCol="0" anchor="b" anchorCtr="0">
            <a:normAutofit/>
          </a:bodyPr>
          <a:lstStyle/>
          <a:p>
            <a:pPr>
              <a:lnSpc>
                <a:spcPts val="900"/>
              </a:lnSpc>
            </a:pPr>
            <a:r>
              <a:rPr lang="en-US" sz="1000" dirty="0">
                <a:solidFill>
                  <a:schemeClr val="tx1"/>
                </a:solidFill>
              </a:rPr>
              <a:t>Create</a:t>
            </a:r>
          </a:p>
        </p:txBody>
      </p:sp>
      <p:sp>
        <p:nvSpPr>
          <p:cNvPr id="80" name="TextBox 79">
            <a:extLst>
              <a:ext uri="{FF2B5EF4-FFF2-40B4-BE49-F238E27FC236}">
                <a16:creationId xmlns:a16="http://schemas.microsoft.com/office/drawing/2014/main" id="{CF4E84D2-5442-420F-BD1F-5D1DCBD2E014}"/>
              </a:ext>
            </a:extLst>
          </p:cNvPr>
          <p:cNvSpPr txBox="1"/>
          <p:nvPr/>
        </p:nvSpPr>
        <p:spPr bwMode="gray">
          <a:xfrm>
            <a:off x="941282" y="6300572"/>
            <a:ext cx="620817" cy="271709"/>
          </a:xfrm>
          <a:prstGeom prst="rect">
            <a:avLst/>
          </a:prstGeom>
        </p:spPr>
        <p:txBody>
          <a:bodyPr wrap="square" lIns="0" rIns="0" rtlCol="0" anchor="b" anchorCtr="0">
            <a:normAutofit/>
          </a:bodyPr>
          <a:lstStyle/>
          <a:p>
            <a:pPr>
              <a:lnSpc>
                <a:spcPts val="900"/>
              </a:lnSpc>
            </a:pPr>
            <a:r>
              <a:rPr lang="en-US" sz="1100" dirty="0">
                <a:solidFill>
                  <a:schemeClr val="tx1"/>
                </a:solidFill>
              </a:rPr>
              <a:t>Drilldown</a:t>
            </a:r>
          </a:p>
        </p:txBody>
      </p:sp>
      <p:cxnSp>
        <p:nvCxnSpPr>
          <p:cNvPr id="88" name="Straight Arrow Connector 87">
            <a:extLst>
              <a:ext uri="{FF2B5EF4-FFF2-40B4-BE49-F238E27FC236}">
                <a16:creationId xmlns:a16="http://schemas.microsoft.com/office/drawing/2014/main" id="{40E41D82-79E7-4776-92B7-AD87A2B27E8F}"/>
              </a:ext>
            </a:extLst>
          </p:cNvPr>
          <p:cNvCxnSpPr>
            <a:cxnSpLocks/>
          </p:cNvCxnSpPr>
          <p:nvPr/>
        </p:nvCxnSpPr>
        <p:spPr>
          <a:xfrm>
            <a:off x="469899" y="6622483"/>
            <a:ext cx="306189" cy="0"/>
          </a:xfrm>
          <a:prstGeom prst="straightConnector1">
            <a:avLst/>
          </a:prstGeom>
          <a:ln w="9525" cap="flat" cmpd="sng" algn="ctr">
            <a:solidFill>
              <a:srgbClr val="DB291C"/>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90" name="TextBox 89">
            <a:extLst>
              <a:ext uri="{FF2B5EF4-FFF2-40B4-BE49-F238E27FC236}">
                <a16:creationId xmlns:a16="http://schemas.microsoft.com/office/drawing/2014/main" id="{D0C26395-1A1B-4DED-A855-6393D93A2E06}"/>
              </a:ext>
            </a:extLst>
          </p:cNvPr>
          <p:cNvSpPr txBox="1"/>
          <p:nvPr/>
        </p:nvSpPr>
        <p:spPr bwMode="gray">
          <a:xfrm>
            <a:off x="941282" y="6572249"/>
            <a:ext cx="1258994" cy="171439"/>
          </a:xfrm>
          <a:prstGeom prst="rect">
            <a:avLst/>
          </a:prstGeom>
        </p:spPr>
        <p:txBody>
          <a:bodyPr wrap="square" lIns="0" rIns="0" rtlCol="0" anchor="b" anchorCtr="0">
            <a:noAutofit/>
          </a:bodyPr>
          <a:lstStyle/>
          <a:p>
            <a:pPr>
              <a:lnSpc>
                <a:spcPts val="900"/>
              </a:lnSpc>
            </a:pPr>
            <a:r>
              <a:rPr lang="en-US" sz="1000" dirty="0">
                <a:solidFill>
                  <a:schemeClr val="tx1"/>
                </a:solidFill>
              </a:rPr>
              <a:t>Create Accounting</a:t>
            </a:r>
          </a:p>
        </p:txBody>
      </p:sp>
      <p:sp>
        <p:nvSpPr>
          <p:cNvPr id="92" name="Rectangle 91">
            <a:extLst>
              <a:ext uri="{FF2B5EF4-FFF2-40B4-BE49-F238E27FC236}">
                <a16:creationId xmlns:a16="http://schemas.microsoft.com/office/drawing/2014/main" id="{B9BFB213-F4CF-4FC5-BBAA-42B636D417C6}"/>
              </a:ext>
            </a:extLst>
          </p:cNvPr>
          <p:cNvSpPr/>
          <p:nvPr/>
        </p:nvSpPr>
        <p:spPr>
          <a:xfrm>
            <a:off x="437923" y="952542"/>
            <a:ext cx="8740468" cy="461665"/>
          </a:xfrm>
          <a:prstGeom prst="rect">
            <a:avLst/>
          </a:prstGeom>
        </p:spPr>
        <p:txBody>
          <a:bodyPr wrap="square">
            <a:spAutoFit/>
          </a:bodyPr>
          <a:lstStyle/>
          <a:p>
            <a:r>
              <a:rPr lang="en-US" sz="1200" dirty="0"/>
              <a:t>Oracle Financial Cloud Intercompany functionality supports two kinds of cross ledger intercompany transactions. </a:t>
            </a:r>
          </a:p>
        </p:txBody>
      </p:sp>
      <p:sp>
        <p:nvSpPr>
          <p:cNvPr id="3" name="Rectangle 2">
            <a:extLst>
              <a:ext uri="{FF2B5EF4-FFF2-40B4-BE49-F238E27FC236}">
                <a16:creationId xmlns:a16="http://schemas.microsoft.com/office/drawing/2014/main" id="{D34BEAE1-9D04-4C3A-8581-5360E70E5BF0}"/>
              </a:ext>
            </a:extLst>
          </p:cNvPr>
          <p:cNvSpPr/>
          <p:nvPr/>
        </p:nvSpPr>
        <p:spPr bwMode="gray">
          <a:xfrm>
            <a:off x="9306560" y="1402080"/>
            <a:ext cx="2631440" cy="4450080"/>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 name="Rectangle 3">
            <a:extLst>
              <a:ext uri="{FF2B5EF4-FFF2-40B4-BE49-F238E27FC236}">
                <a16:creationId xmlns:a16="http://schemas.microsoft.com/office/drawing/2014/main" id="{88D129A9-1B23-499B-A007-89BE0147F971}"/>
              </a:ext>
            </a:extLst>
          </p:cNvPr>
          <p:cNvSpPr/>
          <p:nvPr/>
        </p:nvSpPr>
        <p:spPr bwMode="gray">
          <a:xfrm>
            <a:off x="9261102" y="1830253"/>
            <a:ext cx="2859778" cy="4316719"/>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0" name="TextBox 39">
            <a:extLst>
              <a:ext uri="{FF2B5EF4-FFF2-40B4-BE49-F238E27FC236}">
                <a16:creationId xmlns:a16="http://schemas.microsoft.com/office/drawing/2014/main" id="{8DBF83F9-08C0-424E-8201-A592E11BD169}"/>
              </a:ext>
            </a:extLst>
          </p:cNvPr>
          <p:cNvSpPr txBox="1"/>
          <p:nvPr/>
        </p:nvSpPr>
        <p:spPr bwMode="gray">
          <a:xfrm>
            <a:off x="9386146" y="1924369"/>
            <a:ext cx="2582428" cy="4260128"/>
          </a:xfrm>
          <a:prstGeom prst="rect">
            <a:avLst/>
          </a:prstGeom>
        </p:spPr>
        <p:txBody>
          <a:bodyPr wrap="square" lIns="0" rIns="0" rtlCol="0" anchor="t" anchorCtr="0">
            <a:noAutofit/>
          </a:bodyPr>
          <a:lstStyle/>
          <a:p>
            <a:pPr marL="171450" indent="-171450">
              <a:buFont typeface="Arial" panose="020B0604020202020204" pitchFamily="34" charset="0"/>
              <a:buChar char="•"/>
            </a:pPr>
            <a:r>
              <a:rPr lang="en-US" sz="1050" dirty="0"/>
              <a:t>Intercompany balancing rules shared across Intercompany, GL and SLA modules within Financials</a:t>
            </a:r>
          </a:p>
          <a:p>
            <a:endParaRPr lang="en-US" sz="1050" dirty="0"/>
          </a:p>
          <a:p>
            <a:pPr marL="228600" indent="-228600">
              <a:buFont typeface="Arial" pitchFamily="34" charset="0"/>
              <a:buAutoNum type="arabicPeriod"/>
            </a:pPr>
            <a:endParaRPr kumimoji="0" lang="en-US" sz="1050" b="0" i="0" u="none" strike="noStrike" kern="1200" cap="none" spc="0" normalizeH="0" baseline="0" noProof="0" dirty="0">
              <a:ln>
                <a:noFill/>
              </a:ln>
              <a:solidFill>
                <a:srgbClr val="8631FE">
                  <a:lumMod val="60000"/>
                  <a:lumOff val="40000"/>
                </a:srgbClr>
              </a:solidFill>
              <a:effectLst/>
              <a:uLnTx/>
              <a:uFillTx/>
              <a:latin typeface="Verdana"/>
              <a:ea typeface="+mn-ea"/>
              <a:cs typeface="+mn-cs"/>
            </a:endParaRPr>
          </a:p>
          <a:p>
            <a:pPr marL="171450" lvl="0" indent="-171450" algn="just">
              <a:buFont typeface="Arial" panose="020B0604020202020204" pitchFamily="34" charset="0"/>
              <a:buChar char="•"/>
              <a:defRPr/>
            </a:pPr>
            <a:r>
              <a:rPr lang="en-US" sz="1050" b="1" dirty="0"/>
              <a:t>Accounted via AR / AP transactions: </a:t>
            </a:r>
            <a:r>
              <a:rPr lang="en-US" sz="1050" dirty="0"/>
              <a:t>Intercompany Batch transfers intercompany entries to AR and AP subledgers</a:t>
            </a:r>
            <a:endParaRPr lang="en-US" sz="1050" dirty="0">
              <a:solidFill>
                <a:srgbClr val="8631FE">
                  <a:lumMod val="60000"/>
                  <a:lumOff val="40000"/>
                </a:srgbClr>
              </a:solidFill>
              <a:latin typeface="Verdana"/>
            </a:endParaRPr>
          </a:p>
          <a:p>
            <a:pPr marL="171450" lvl="0" indent="-171450" algn="just">
              <a:buFont typeface="Arial" panose="020B0604020202020204" pitchFamily="34" charset="0"/>
              <a:buChar char="•"/>
              <a:defRPr/>
            </a:pPr>
            <a:endParaRPr lang="en-US" sz="1050" dirty="0">
              <a:solidFill>
                <a:srgbClr val="8631FE">
                  <a:lumMod val="60000"/>
                  <a:lumOff val="40000"/>
                </a:srgbClr>
              </a:solidFill>
              <a:latin typeface="Verdana"/>
            </a:endParaRPr>
          </a:p>
          <a:p>
            <a:pPr marL="171450" indent="-171450">
              <a:buFont typeface="Arial" panose="020B0604020202020204" pitchFamily="34" charset="0"/>
              <a:buChar char="•"/>
              <a:defRPr/>
            </a:pPr>
            <a:r>
              <a:rPr lang="en-US" sz="1050" b="1" dirty="0"/>
              <a:t>Transfer Intercompany Transactions to Receivables</a:t>
            </a:r>
            <a:r>
              <a:rPr lang="en-US" sz="1050" dirty="0"/>
              <a:t> process for transactions that require invoicing and choose the option to run the Receivables Invoice Import.</a:t>
            </a:r>
          </a:p>
          <a:p>
            <a:pPr marL="171450" indent="-171450">
              <a:buFont typeface="Arial" panose="020B0604020202020204" pitchFamily="34" charset="0"/>
              <a:buChar char="•"/>
              <a:defRPr/>
            </a:pPr>
            <a:r>
              <a:rPr lang="en-US" sz="1050" dirty="0"/>
              <a:t>Then run the </a:t>
            </a:r>
            <a:r>
              <a:rPr lang="en-US" sz="1050" b="1" dirty="0"/>
              <a:t>Transfer Intercompany Transactions to Payables </a:t>
            </a:r>
            <a:r>
              <a:rPr lang="en-US" sz="1050" dirty="0"/>
              <a:t>process and choose the option to run the Payables Invoice Import.</a:t>
            </a:r>
          </a:p>
          <a:p>
            <a:pPr marL="171450" indent="-171450">
              <a:buFont typeface="Arial" panose="020B0604020202020204" pitchFamily="34" charset="0"/>
              <a:buChar char="•"/>
              <a:defRPr/>
            </a:pPr>
            <a:r>
              <a:rPr lang="en-US" sz="1050" dirty="0"/>
              <a:t>To complete this flow, run the Create Accounting process in Receivables and Payables and select the option to transfer and post to General Ledger.</a:t>
            </a:r>
            <a:endParaRPr lang="en-GB" sz="1050" dirty="0">
              <a:solidFill>
                <a:srgbClr val="8631FE">
                  <a:lumMod val="60000"/>
                  <a:lumOff val="40000"/>
                </a:srgbClr>
              </a:solidFill>
            </a:endParaRPr>
          </a:p>
          <a:p>
            <a:pPr marL="171450" lvl="0" indent="-171450" algn="just">
              <a:buFont typeface="Arial" panose="020B0604020202020204" pitchFamily="34" charset="0"/>
              <a:buChar char="•"/>
              <a:defRPr/>
            </a:pPr>
            <a:endParaRPr lang="en-US" sz="1050" dirty="0"/>
          </a:p>
        </p:txBody>
      </p:sp>
      <p:pic>
        <p:nvPicPr>
          <p:cNvPr id="6" name="Graphic 5" descr="Lightbulb and gear">
            <a:extLst>
              <a:ext uri="{FF2B5EF4-FFF2-40B4-BE49-F238E27FC236}">
                <a16:creationId xmlns:a16="http://schemas.microsoft.com/office/drawing/2014/main" id="{A38B29C5-1EC9-4435-B3A4-4128B22538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513675" y="1497916"/>
            <a:ext cx="424325" cy="462320"/>
          </a:xfrm>
          <a:prstGeom prst="rect">
            <a:avLst/>
          </a:prstGeom>
        </p:spPr>
      </p:pic>
      <p:sp>
        <p:nvSpPr>
          <p:cNvPr id="43" name="Rectangle 42">
            <a:extLst>
              <a:ext uri="{FF2B5EF4-FFF2-40B4-BE49-F238E27FC236}">
                <a16:creationId xmlns:a16="http://schemas.microsoft.com/office/drawing/2014/main" id="{69F19A69-5579-4A0A-879C-6DC463FE0E96}"/>
              </a:ext>
            </a:extLst>
          </p:cNvPr>
          <p:cNvSpPr/>
          <p:nvPr/>
        </p:nvSpPr>
        <p:spPr bwMode="gray">
          <a:xfrm rot="16200000">
            <a:off x="4139599" y="2066320"/>
            <a:ext cx="1332168" cy="2418078"/>
          </a:xfrm>
          <a:prstGeom prst="rect">
            <a:avLst/>
          </a:prstGeom>
          <a:solidFill>
            <a:srgbClr val="9DD4CF"/>
          </a:solidFill>
          <a:ln w="19050" algn="ctr">
            <a:noFill/>
            <a:miter lim="800000"/>
            <a:headEnd/>
            <a:tailEnd/>
          </a:ln>
        </p:spPr>
        <p:txBody>
          <a:bodyPr wrap="square" lIns="88900" tIns="88900" rIns="88900" bIns="88900" rtlCol="0" anchor="ctr"/>
          <a:lstStyle/>
          <a:p>
            <a:pPr algn="ctr" defTabSz="1219170">
              <a:lnSpc>
                <a:spcPct val="106000"/>
              </a:lnSpc>
            </a:pPr>
            <a:endParaRPr lang="en-GB" sz="1100" b="1" dirty="0" err="1">
              <a:solidFill>
                <a:srgbClr val="FFFFFF"/>
              </a:solidFill>
              <a:latin typeface="Verdana"/>
            </a:endParaRPr>
          </a:p>
        </p:txBody>
      </p:sp>
      <p:sp>
        <p:nvSpPr>
          <p:cNvPr id="44" name="Rectangle: Rounded Corners 43">
            <a:extLst>
              <a:ext uri="{FF2B5EF4-FFF2-40B4-BE49-F238E27FC236}">
                <a16:creationId xmlns:a16="http://schemas.microsoft.com/office/drawing/2014/main" id="{0CC8808F-8440-4239-AD11-B6EEDC7B80FB}"/>
              </a:ext>
            </a:extLst>
          </p:cNvPr>
          <p:cNvSpPr/>
          <p:nvPr/>
        </p:nvSpPr>
        <p:spPr bwMode="gray">
          <a:xfrm rot="16200000">
            <a:off x="4235950" y="2222406"/>
            <a:ext cx="1108520" cy="2094766"/>
          </a:xfrm>
          <a:prstGeom prst="roundRect">
            <a:avLst/>
          </a:prstGeom>
          <a:solidFill>
            <a:schemeClr val="bg1"/>
          </a:solidFill>
          <a:ln w="19050" algn="ctr">
            <a:noFill/>
            <a:miter lim="800000"/>
            <a:headEnd/>
            <a:tailEnd/>
          </a:ln>
        </p:spPr>
        <p:txBody>
          <a:bodyPr vert="vert" wrap="square" lIns="88900" tIns="88900" rIns="88900" bIns="88900" rtlCol="0" anchor="ctr"/>
          <a:lstStyle/>
          <a:p>
            <a:pPr algn="ct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gn="ctr">
              <a:lnSpc>
                <a:spcPct val="106000"/>
              </a:lnSpc>
              <a:buFont typeface="Wingdings 2" pitchFamily="18" charset="2"/>
              <a:buNone/>
            </a:pPr>
            <a:r>
              <a:rPr lang="en-US" sz="1200" b="1" dirty="0">
                <a:solidFill>
                  <a:srgbClr val="0076A8"/>
                </a:solidFill>
                <a:latin typeface="Calibri" panose="020F0502020204030204" pitchFamily="34" charset="0"/>
                <a:cs typeface="Calibri" panose="020F0502020204030204" pitchFamily="34" charset="0"/>
              </a:rPr>
              <a:t>AR Invoice</a:t>
            </a:r>
          </a:p>
          <a:p>
            <a:pPr algn="ctr">
              <a:lnSpc>
                <a:spcPct val="106000"/>
              </a:lnSpc>
              <a:buFont typeface="Wingdings 2" pitchFamily="18" charset="2"/>
              <a:buNone/>
            </a:pPr>
            <a:endParaRPr lang="en-US" sz="1600" b="1" dirty="0">
              <a:solidFill>
                <a:srgbClr val="0076A8"/>
              </a:solidFill>
              <a:latin typeface="Calibri" panose="020F0502020204030204" pitchFamily="34" charset="0"/>
              <a:cs typeface="Calibri" panose="020F0502020204030204" pitchFamily="34" charset="0"/>
            </a:endParaRPr>
          </a:p>
          <a:p>
            <a:pPr algn="ctr">
              <a:lnSpc>
                <a:spcPct val="106000"/>
              </a:lnSpc>
              <a:buFont typeface="Wingdings 2" pitchFamily="18" charset="2"/>
              <a:buNone/>
            </a:pPr>
            <a:endParaRPr lang="en-US" sz="100" b="1" dirty="0">
              <a:solidFill>
                <a:srgbClr val="0076A8"/>
              </a:solidFill>
              <a:latin typeface="Calibri" panose="020F0502020204030204" pitchFamily="34" charset="0"/>
              <a:cs typeface="Calibri" panose="020F0502020204030204" pitchFamily="34" charset="0"/>
            </a:endParaRPr>
          </a:p>
          <a:p>
            <a:pPr algn="ctr">
              <a:lnSpc>
                <a:spcPct val="106000"/>
              </a:lnSpc>
              <a:buFont typeface="Wingdings 2" pitchFamily="18" charset="2"/>
              <a:buNone/>
            </a:pPr>
            <a:r>
              <a:rPr lang="en-US" sz="1200" b="1" dirty="0">
                <a:solidFill>
                  <a:srgbClr val="0076A8"/>
                </a:solidFill>
                <a:latin typeface="Calibri" panose="020F0502020204030204" pitchFamily="34" charset="0"/>
                <a:cs typeface="Calibri" panose="020F0502020204030204" pitchFamily="34" charset="0"/>
              </a:rPr>
              <a:t>Subledger Accounting </a:t>
            </a:r>
          </a:p>
          <a:p>
            <a:pPr algn="ctr">
              <a:lnSpc>
                <a:spcPct val="106000"/>
              </a:lnSpc>
              <a:buFont typeface="Wingdings 2" pitchFamily="18" charset="2"/>
              <a:buNone/>
            </a:pPr>
            <a:r>
              <a:rPr lang="en-US" sz="1200" b="1" dirty="0">
                <a:solidFill>
                  <a:srgbClr val="0076A8"/>
                </a:solidFill>
                <a:latin typeface="Calibri" panose="020F0502020204030204" pitchFamily="34" charset="0"/>
                <a:cs typeface="Calibri" panose="020F0502020204030204" pitchFamily="34" charset="0"/>
              </a:rPr>
              <a:t>(Dr | Cr)</a:t>
            </a:r>
          </a:p>
          <a:p>
            <a:pPr algn="ct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p:txBody>
      </p:sp>
      <p:sp>
        <p:nvSpPr>
          <p:cNvPr id="46" name="Flowchart: Delay 45">
            <a:extLst>
              <a:ext uri="{FF2B5EF4-FFF2-40B4-BE49-F238E27FC236}">
                <a16:creationId xmlns:a16="http://schemas.microsoft.com/office/drawing/2014/main" id="{F96CED80-EEEF-4142-B69E-296058C57A0F}"/>
              </a:ext>
            </a:extLst>
          </p:cNvPr>
          <p:cNvSpPr/>
          <p:nvPr/>
        </p:nvSpPr>
        <p:spPr bwMode="gray">
          <a:xfrm rot="16200000">
            <a:off x="4607394" y="1227946"/>
            <a:ext cx="396583" cy="2418080"/>
          </a:xfrm>
          <a:prstGeom prst="flowChartDelay">
            <a:avLst/>
          </a:prstGeom>
          <a:solidFill>
            <a:schemeClr val="accent1">
              <a:lumMod val="75000"/>
            </a:schemeClr>
          </a:solidFill>
          <a:ln w="19050" algn="ctr">
            <a:noFill/>
            <a:miter lim="800000"/>
            <a:headEnd/>
            <a:tailEnd/>
          </a:ln>
        </p:spPr>
        <p:txBody>
          <a:bodyPr vert="vert" wrap="square" lIns="88900" tIns="88900" rIns="88900" bIns="88900" rtlCol="0" anchor="ctr"/>
          <a:lstStyle/>
          <a:p>
            <a:pPr algn="ctr">
              <a:lnSpc>
                <a:spcPct val="106000"/>
              </a:lnSpc>
            </a:pPr>
            <a:r>
              <a:rPr lang="en-US" sz="1400" dirty="0">
                <a:solidFill>
                  <a:schemeClr val="bg1"/>
                </a:solidFill>
                <a:latin typeface="Calibri" panose="020F0502020204030204" pitchFamily="34" charset="0"/>
                <a:cs typeface="Calibri" panose="020F0502020204030204" pitchFamily="34" charset="0"/>
              </a:rPr>
              <a:t>Oracle Receivables</a:t>
            </a:r>
          </a:p>
        </p:txBody>
      </p:sp>
      <p:sp>
        <p:nvSpPr>
          <p:cNvPr id="53" name="Rectangle 52">
            <a:extLst>
              <a:ext uri="{FF2B5EF4-FFF2-40B4-BE49-F238E27FC236}">
                <a16:creationId xmlns:a16="http://schemas.microsoft.com/office/drawing/2014/main" id="{9FD6599F-2640-449E-81BB-4767F38C9D98}"/>
              </a:ext>
            </a:extLst>
          </p:cNvPr>
          <p:cNvSpPr/>
          <p:nvPr/>
        </p:nvSpPr>
        <p:spPr bwMode="gray">
          <a:xfrm rot="16200000">
            <a:off x="4138753" y="3663862"/>
            <a:ext cx="1332168" cy="2418078"/>
          </a:xfrm>
          <a:prstGeom prst="rect">
            <a:avLst/>
          </a:prstGeom>
          <a:solidFill>
            <a:srgbClr val="9DD4CF"/>
          </a:solidFill>
          <a:ln w="19050" algn="ctr">
            <a:noFill/>
            <a:miter lim="800000"/>
            <a:headEnd/>
            <a:tailEnd/>
          </a:ln>
        </p:spPr>
        <p:txBody>
          <a:bodyPr wrap="square" lIns="88900" tIns="88900" rIns="88900" bIns="88900" rtlCol="0" anchor="ctr"/>
          <a:lstStyle/>
          <a:p>
            <a:pPr algn="ctr" defTabSz="1219170">
              <a:lnSpc>
                <a:spcPct val="106000"/>
              </a:lnSpc>
            </a:pPr>
            <a:endParaRPr lang="en-GB" sz="1100" b="1" dirty="0" err="1">
              <a:solidFill>
                <a:srgbClr val="FFFFFF"/>
              </a:solidFill>
              <a:latin typeface="Verdana"/>
            </a:endParaRPr>
          </a:p>
        </p:txBody>
      </p:sp>
      <p:sp>
        <p:nvSpPr>
          <p:cNvPr id="57" name="Rectangle: Rounded Corners 56">
            <a:extLst>
              <a:ext uri="{FF2B5EF4-FFF2-40B4-BE49-F238E27FC236}">
                <a16:creationId xmlns:a16="http://schemas.microsoft.com/office/drawing/2014/main" id="{3182A62B-F7DA-4616-8E12-E1C36F0D02B8}"/>
              </a:ext>
            </a:extLst>
          </p:cNvPr>
          <p:cNvSpPr/>
          <p:nvPr/>
        </p:nvSpPr>
        <p:spPr bwMode="gray">
          <a:xfrm rot="16200000">
            <a:off x="4235104" y="3819948"/>
            <a:ext cx="1108520" cy="2094766"/>
          </a:xfrm>
          <a:prstGeom prst="roundRect">
            <a:avLst/>
          </a:prstGeom>
          <a:solidFill>
            <a:schemeClr val="bg1"/>
          </a:solidFill>
          <a:ln w="19050" algn="ctr">
            <a:noFill/>
            <a:miter lim="800000"/>
            <a:headEnd/>
            <a:tailEnd/>
          </a:ln>
        </p:spPr>
        <p:txBody>
          <a:bodyPr vert="vert" wrap="square" lIns="88900" tIns="88900" rIns="88900" bIns="88900" rtlCol="0" anchor="ctr"/>
          <a:lstStyle/>
          <a:p>
            <a:pPr algn="ct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gn="ctr">
              <a:lnSpc>
                <a:spcPct val="106000"/>
              </a:lnSpc>
              <a:buFont typeface="Wingdings 2" pitchFamily="18" charset="2"/>
              <a:buNone/>
            </a:pPr>
            <a:r>
              <a:rPr lang="en-US" sz="1200" b="1" dirty="0">
                <a:solidFill>
                  <a:srgbClr val="0076A8"/>
                </a:solidFill>
                <a:latin typeface="Calibri" panose="020F0502020204030204" pitchFamily="34" charset="0"/>
                <a:cs typeface="Calibri" panose="020F0502020204030204" pitchFamily="34" charset="0"/>
              </a:rPr>
              <a:t>AP Invoice</a:t>
            </a:r>
          </a:p>
          <a:p>
            <a:pPr algn="ctr">
              <a:lnSpc>
                <a:spcPct val="106000"/>
              </a:lnSpc>
              <a:buFont typeface="Wingdings 2" pitchFamily="18" charset="2"/>
              <a:buNone/>
            </a:pPr>
            <a:endParaRPr lang="en-US" sz="1600" b="1" dirty="0">
              <a:solidFill>
                <a:srgbClr val="0076A8"/>
              </a:solidFill>
              <a:latin typeface="Calibri" panose="020F0502020204030204" pitchFamily="34" charset="0"/>
              <a:cs typeface="Calibri" panose="020F0502020204030204" pitchFamily="34" charset="0"/>
            </a:endParaRPr>
          </a:p>
          <a:p>
            <a:pPr algn="ctr">
              <a:lnSpc>
                <a:spcPct val="106000"/>
              </a:lnSpc>
              <a:buFont typeface="Wingdings 2" pitchFamily="18" charset="2"/>
              <a:buNone/>
            </a:pPr>
            <a:endParaRPr lang="en-US" sz="100" b="1" dirty="0">
              <a:solidFill>
                <a:srgbClr val="0076A8"/>
              </a:solidFill>
              <a:latin typeface="Calibri" panose="020F0502020204030204" pitchFamily="34" charset="0"/>
              <a:cs typeface="Calibri" panose="020F0502020204030204" pitchFamily="34" charset="0"/>
            </a:endParaRPr>
          </a:p>
          <a:p>
            <a:pPr algn="ctr">
              <a:lnSpc>
                <a:spcPct val="106000"/>
              </a:lnSpc>
              <a:buFont typeface="Wingdings 2" pitchFamily="18" charset="2"/>
              <a:buNone/>
            </a:pPr>
            <a:r>
              <a:rPr lang="en-US" sz="1200" b="1" dirty="0">
                <a:solidFill>
                  <a:srgbClr val="0076A8"/>
                </a:solidFill>
                <a:latin typeface="Calibri" panose="020F0502020204030204" pitchFamily="34" charset="0"/>
                <a:cs typeface="Calibri" panose="020F0502020204030204" pitchFamily="34" charset="0"/>
              </a:rPr>
              <a:t>Subledger Accounting </a:t>
            </a:r>
          </a:p>
          <a:p>
            <a:pPr algn="ctr">
              <a:lnSpc>
                <a:spcPct val="106000"/>
              </a:lnSpc>
              <a:buFont typeface="Wingdings 2" pitchFamily="18" charset="2"/>
              <a:buNone/>
            </a:pPr>
            <a:r>
              <a:rPr lang="en-US" sz="1200" b="1" dirty="0">
                <a:solidFill>
                  <a:srgbClr val="0076A8"/>
                </a:solidFill>
                <a:latin typeface="Calibri" panose="020F0502020204030204" pitchFamily="34" charset="0"/>
                <a:cs typeface="Calibri" panose="020F0502020204030204" pitchFamily="34" charset="0"/>
              </a:rPr>
              <a:t>(Dr | Cr)</a:t>
            </a:r>
          </a:p>
          <a:p>
            <a:pPr algn="ct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p:txBody>
      </p:sp>
      <p:sp>
        <p:nvSpPr>
          <p:cNvPr id="58" name="Flowchart: Delay 57">
            <a:extLst>
              <a:ext uri="{FF2B5EF4-FFF2-40B4-BE49-F238E27FC236}">
                <a16:creationId xmlns:a16="http://schemas.microsoft.com/office/drawing/2014/main" id="{FE1B781A-9861-4DCD-A02C-8C2E7075B6C5}"/>
              </a:ext>
            </a:extLst>
          </p:cNvPr>
          <p:cNvSpPr/>
          <p:nvPr/>
        </p:nvSpPr>
        <p:spPr bwMode="gray">
          <a:xfrm rot="5400000">
            <a:off x="4606546" y="4519483"/>
            <a:ext cx="396583" cy="2418080"/>
          </a:xfrm>
          <a:prstGeom prst="flowChartDelay">
            <a:avLst/>
          </a:prstGeom>
          <a:solidFill>
            <a:schemeClr val="accent1">
              <a:lumMod val="75000"/>
            </a:schemeClr>
          </a:solidFill>
          <a:ln w="19050" algn="ctr">
            <a:noFill/>
            <a:miter lim="800000"/>
            <a:headEnd/>
            <a:tailEnd/>
          </a:ln>
        </p:spPr>
        <p:txBody>
          <a:bodyPr vert="vert270" wrap="square" lIns="88900" tIns="88900" rIns="88900" bIns="88900" rtlCol="0" anchor="ctr"/>
          <a:lstStyle/>
          <a:p>
            <a:pPr algn="ctr">
              <a:lnSpc>
                <a:spcPct val="106000"/>
              </a:lnSpc>
            </a:pPr>
            <a:r>
              <a:rPr lang="en-US" sz="1400" dirty="0">
                <a:solidFill>
                  <a:schemeClr val="bg1"/>
                </a:solidFill>
                <a:latin typeface="Calibri" panose="020F0502020204030204" pitchFamily="34" charset="0"/>
                <a:cs typeface="Calibri" panose="020F0502020204030204" pitchFamily="34" charset="0"/>
              </a:rPr>
              <a:t>Oracle Payables</a:t>
            </a:r>
          </a:p>
        </p:txBody>
      </p:sp>
      <p:sp>
        <p:nvSpPr>
          <p:cNvPr id="59" name="Arrow: Right 58">
            <a:extLst>
              <a:ext uri="{FF2B5EF4-FFF2-40B4-BE49-F238E27FC236}">
                <a16:creationId xmlns:a16="http://schemas.microsoft.com/office/drawing/2014/main" id="{628D4D4B-FEBD-4375-ABE2-3C506CE45680}"/>
              </a:ext>
            </a:extLst>
          </p:cNvPr>
          <p:cNvSpPr/>
          <p:nvPr/>
        </p:nvSpPr>
        <p:spPr bwMode="gray">
          <a:xfrm>
            <a:off x="2313267" y="2923162"/>
            <a:ext cx="1682352" cy="45719"/>
          </a:xfrm>
          <a:prstGeom prst="rightArrow">
            <a:avLst/>
          </a:prstGeom>
          <a:solidFill>
            <a:srgbClr val="0076A8"/>
          </a:solidFill>
          <a:ln w="19050" algn="ctr">
            <a:solidFill>
              <a:srgbClr val="005587"/>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2" name="Rectangle 1">
            <a:extLst>
              <a:ext uri="{FF2B5EF4-FFF2-40B4-BE49-F238E27FC236}">
                <a16:creationId xmlns:a16="http://schemas.microsoft.com/office/drawing/2014/main" id="{322AD541-0E46-40F2-888B-03F0233D2C87}"/>
              </a:ext>
            </a:extLst>
          </p:cNvPr>
          <p:cNvSpPr/>
          <p:nvPr/>
        </p:nvSpPr>
        <p:spPr bwMode="gray">
          <a:xfrm>
            <a:off x="4003040" y="2803525"/>
            <a:ext cx="1544320" cy="311879"/>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ln>
                <a:solidFill>
                  <a:schemeClr val="tx1"/>
                </a:solidFill>
              </a:ln>
              <a:solidFill>
                <a:schemeClr val="bg1"/>
              </a:solidFill>
            </a:endParaRPr>
          </a:p>
        </p:txBody>
      </p:sp>
      <p:sp>
        <p:nvSpPr>
          <p:cNvPr id="62" name="Rectangle 61">
            <a:extLst>
              <a:ext uri="{FF2B5EF4-FFF2-40B4-BE49-F238E27FC236}">
                <a16:creationId xmlns:a16="http://schemas.microsoft.com/office/drawing/2014/main" id="{D7B03FE7-EE56-4A5C-B679-BEF1DAE593C2}"/>
              </a:ext>
            </a:extLst>
          </p:cNvPr>
          <p:cNvSpPr/>
          <p:nvPr/>
        </p:nvSpPr>
        <p:spPr bwMode="gray">
          <a:xfrm>
            <a:off x="4017204" y="3276840"/>
            <a:ext cx="1544320" cy="436312"/>
          </a:xfrm>
          <a:prstGeom prst="rect">
            <a:avLst/>
          </a:prstGeom>
          <a:noFill/>
          <a:ln w="19050" algn="ctr">
            <a:solidFill>
              <a:schemeClr val="bg2">
                <a:lumMod val="9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ln>
                <a:solidFill>
                  <a:schemeClr val="tx1"/>
                </a:solidFill>
              </a:ln>
              <a:solidFill>
                <a:schemeClr val="bg1"/>
              </a:solidFill>
            </a:endParaRPr>
          </a:p>
        </p:txBody>
      </p:sp>
      <p:sp>
        <p:nvSpPr>
          <p:cNvPr id="63" name="Rectangle 62">
            <a:extLst>
              <a:ext uri="{FF2B5EF4-FFF2-40B4-BE49-F238E27FC236}">
                <a16:creationId xmlns:a16="http://schemas.microsoft.com/office/drawing/2014/main" id="{76D79659-9D0F-46DE-B69B-7EBCE5180368}"/>
              </a:ext>
            </a:extLst>
          </p:cNvPr>
          <p:cNvSpPr/>
          <p:nvPr/>
        </p:nvSpPr>
        <p:spPr bwMode="gray">
          <a:xfrm>
            <a:off x="4010462" y="2838210"/>
            <a:ext cx="1544320" cy="202539"/>
          </a:xfrm>
          <a:prstGeom prst="rect">
            <a:avLst/>
          </a:prstGeom>
          <a:noFill/>
          <a:ln w="19050" algn="ctr">
            <a:solidFill>
              <a:schemeClr val="bg2">
                <a:lumMod val="9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ln>
                <a:solidFill>
                  <a:schemeClr val="tx1"/>
                </a:solidFill>
              </a:ln>
              <a:solidFill>
                <a:schemeClr val="bg1"/>
              </a:solidFill>
            </a:endParaRPr>
          </a:p>
        </p:txBody>
      </p:sp>
      <p:sp>
        <p:nvSpPr>
          <p:cNvPr id="64" name="Rectangle 63">
            <a:extLst>
              <a:ext uri="{FF2B5EF4-FFF2-40B4-BE49-F238E27FC236}">
                <a16:creationId xmlns:a16="http://schemas.microsoft.com/office/drawing/2014/main" id="{1CF42D43-2DB4-40F8-9E58-F2721B088D76}"/>
              </a:ext>
            </a:extLst>
          </p:cNvPr>
          <p:cNvSpPr/>
          <p:nvPr/>
        </p:nvSpPr>
        <p:spPr bwMode="gray">
          <a:xfrm>
            <a:off x="4023946" y="4898043"/>
            <a:ext cx="1544320" cy="436312"/>
          </a:xfrm>
          <a:prstGeom prst="rect">
            <a:avLst/>
          </a:prstGeom>
          <a:noFill/>
          <a:ln w="19050" algn="ctr">
            <a:solidFill>
              <a:schemeClr val="bg2">
                <a:lumMod val="9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ln>
                <a:solidFill>
                  <a:schemeClr val="tx1"/>
                </a:solidFill>
              </a:ln>
              <a:solidFill>
                <a:schemeClr val="bg1"/>
              </a:solidFill>
            </a:endParaRPr>
          </a:p>
        </p:txBody>
      </p:sp>
      <p:sp>
        <p:nvSpPr>
          <p:cNvPr id="65" name="Rectangle 64">
            <a:extLst>
              <a:ext uri="{FF2B5EF4-FFF2-40B4-BE49-F238E27FC236}">
                <a16:creationId xmlns:a16="http://schemas.microsoft.com/office/drawing/2014/main" id="{19A00EB7-2E93-470C-90EA-A3721FC8558F}"/>
              </a:ext>
            </a:extLst>
          </p:cNvPr>
          <p:cNvSpPr/>
          <p:nvPr/>
        </p:nvSpPr>
        <p:spPr bwMode="gray">
          <a:xfrm>
            <a:off x="4017204" y="4459413"/>
            <a:ext cx="1544320" cy="202539"/>
          </a:xfrm>
          <a:prstGeom prst="rect">
            <a:avLst/>
          </a:prstGeom>
          <a:noFill/>
          <a:ln w="19050" algn="ctr">
            <a:solidFill>
              <a:schemeClr val="bg2">
                <a:lumMod val="9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ln>
                <a:solidFill>
                  <a:schemeClr val="tx1"/>
                </a:solidFill>
              </a:ln>
              <a:solidFill>
                <a:schemeClr val="bg1"/>
              </a:solidFill>
            </a:endParaRPr>
          </a:p>
        </p:txBody>
      </p:sp>
      <p:sp>
        <p:nvSpPr>
          <p:cNvPr id="66" name="Arrow: Right 65">
            <a:extLst>
              <a:ext uri="{FF2B5EF4-FFF2-40B4-BE49-F238E27FC236}">
                <a16:creationId xmlns:a16="http://schemas.microsoft.com/office/drawing/2014/main" id="{23F77FA2-AAF1-4F16-BCBE-CEE971EAA537}"/>
              </a:ext>
            </a:extLst>
          </p:cNvPr>
          <p:cNvSpPr/>
          <p:nvPr/>
        </p:nvSpPr>
        <p:spPr bwMode="gray">
          <a:xfrm>
            <a:off x="2313267" y="4549274"/>
            <a:ext cx="1682352" cy="45719"/>
          </a:xfrm>
          <a:prstGeom prst="rightArrow">
            <a:avLst/>
          </a:prstGeom>
          <a:solidFill>
            <a:srgbClr val="0076A8"/>
          </a:solidFill>
          <a:ln w="19050" algn="ctr">
            <a:solidFill>
              <a:srgbClr val="005587"/>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cxnSp>
        <p:nvCxnSpPr>
          <p:cNvPr id="10" name="Straight Arrow Connector 9">
            <a:extLst>
              <a:ext uri="{FF2B5EF4-FFF2-40B4-BE49-F238E27FC236}">
                <a16:creationId xmlns:a16="http://schemas.microsoft.com/office/drawing/2014/main" id="{2A31674B-2317-4C31-9921-E119CD46C4CE}"/>
              </a:ext>
            </a:extLst>
          </p:cNvPr>
          <p:cNvCxnSpPr>
            <a:stCxn id="62" idx="0"/>
            <a:endCxn id="63" idx="2"/>
          </p:cNvCxnSpPr>
          <p:nvPr/>
        </p:nvCxnSpPr>
        <p:spPr>
          <a:xfrm flipH="1" flipV="1">
            <a:off x="4782622" y="3040749"/>
            <a:ext cx="6742" cy="23609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DCABA54-8FD7-4E33-B75E-8A03F9830F08}"/>
              </a:ext>
            </a:extLst>
          </p:cNvPr>
          <p:cNvCxnSpPr>
            <a:stCxn id="64" idx="0"/>
            <a:endCxn id="65" idx="2"/>
          </p:cNvCxnSpPr>
          <p:nvPr/>
        </p:nvCxnSpPr>
        <p:spPr>
          <a:xfrm flipH="1" flipV="1">
            <a:off x="4789364" y="4661952"/>
            <a:ext cx="6742" cy="23609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536B070D-E183-42D8-8FF8-6362414932D5}"/>
              </a:ext>
            </a:extLst>
          </p:cNvPr>
          <p:cNvCxnSpPr/>
          <p:nvPr/>
        </p:nvCxnSpPr>
        <p:spPr>
          <a:xfrm>
            <a:off x="4968240" y="3051678"/>
            <a:ext cx="0" cy="250845"/>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9A1BE33A-76E6-4076-9965-39315C4D7D98}"/>
              </a:ext>
            </a:extLst>
          </p:cNvPr>
          <p:cNvCxnSpPr/>
          <p:nvPr/>
        </p:nvCxnSpPr>
        <p:spPr>
          <a:xfrm>
            <a:off x="4958080" y="4647198"/>
            <a:ext cx="0" cy="250845"/>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E13C9BD-0CD1-4CBF-98D7-7FC9929E0DD3}"/>
              </a:ext>
            </a:extLst>
          </p:cNvPr>
          <p:cNvCxnSpPr/>
          <p:nvPr/>
        </p:nvCxnSpPr>
        <p:spPr>
          <a:xfrm>
            <a:off x="5568266" y="3403556"/>
            <a:ext cx="1694445"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EAFCA94-9BD8-4BC7-B977-221D414E72FD}"/>
              </a:ext>
            </a:extLst>
          </p:cNvPr>
          <p:cNvCxnSpPr/>
          <p:nvPr/>
        </p:nvCxnSpPr>
        <p:spPr>
          <a:xfrm>
            <a:off x="5568266" y="5025350"/>
            <a:ext cx="1694445" cy="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C55A518-D7BA-4A0B-AE5C-5B7FF7D9CEB5}"/>
              </a:ext>
            </a:extLst>
          </p:cNvPr>
          <p:cNvCxnSpPr/>
          <p:nvPr/>
        </p:nvCxnSpPr>
        <p:spPr>
          <a:xfrm flipH="1">
            <a:off x="5558106" y="3585845"/>
            <a:ext cx="169444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7DBFD6A-79F8-4718-916C-CADA7FB3E223}"/>
              </a:ext>
            </a:extLst>
          </p:cNvPr>
          <p:cNvCxnSpPr/>
          <p:nvPr/>
        </p:nvCxnSpPr>
        <p:spPr>
          <a:xfrm flipH="1">
            <a:off x="5552474" y="5222595"/>
            <a:ext cx="169444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0D41A6A-5F6F-46C4-93C1-B2824FF4D91B}"/>
              </a:ext>
            </a:extLst>
          </p:cNvPr>
          <p:cNvSpPr txBox="1"/>
          <p:nvPr/>
        </p:nvSpPr>
        <p:spPr bwMode="gray">
          <a:xfrm>
            <a:off x="6160905" y="3528902"/>
            <a:ext cx="620817" cy="271709"/>
          </a:xfrm>
          <a:prstGeom prst="rect">
            <a:avLst/>
          </a:prstGeom>
        </p:spPr>
        <p:txBody>
          <a:bodyPr wrap="square" lIns="0" rIns="0" rtlCol="0" anchor="b" anchorCtr="0">
            <a:normAutofit/>
          </a:bodyPr>
          <a:lstStyle/>
          <a:p>
            <a:pPr>
              <a:lnSpc>
                <a:spcPts val="900"/>
              </a:lnSpc>
            </a:pPr>
            <a:r>
              <a:rPr lang="en-US" sz="1100" dirty="0">
                <a:solidFill>
                  <a:schemeClr val="tx1"/>
                </a:solidFill>
              </a:rPr>
              <a:t>Drilldown</a:t>
            </a:r>
          </a:p>
        </p:txBody>
      </p:sp>
      <p:sp>
        <p:nvSpPr>
          <p:cNvPr id="81" name="TextBox 80">
            <a:extLst>
              <a:ext uri="{FF2B5EF4-FFF2-40B4-BE49-F238E27FC236}">
                <a16:creationId xmlns:a16="http://schemas.microsoft.com/office/drawing/2014/main" id="{5733E94B-4BF1-4B48-A223-4EB74D931D96}"/>
              </a:ext>
            </a:extLst>
          </p:cNvPr>
          <p:cNvSpPr txBox="1"/>
          <p:nvPr/>
        </p:nvSpPr>
        <p:spPr bwMode="gray">
          <a:xfrm>
            <a:off x="6197321" y="5207639"/>
            <a:ext cx="620817" cy="271709"/>
          </a:xfrm>
          <a:prstGeom prst="rect">
            <a:avLst/>
          </a:prstGeom>
        </p:spPr>
        <p:txBody>
          <a:bodyPr wrap="square" lIns="0" rIns="0" rtlCol="0" anchor="b" anchorCtr="0">
            <a:normAutofit/>
          </a:bodyPr>
          <a:lstStyle/>
          <a:p>
            <a:pPr>
              <a:lnSpc>
                <a:spcPts val="900"/>
              </a:lnSpc>
            </a:pPr>
            <a:r>
              <a:rPr lang="en-US" sz="1100" dirty="0">
                <a:solidFill>
                  <a:schemeClr val="tx1"/>
                </a:solidFill>
              </a:rPr>
              <a:t>Drilldown</a:t>
            </a:r>
          </a:p>
        </p:txBody>
      </p:sp>
      <p:sp>
        <p:nvSpPr>
          <p:cNvPr id="82" name="TextBox 81">
            <a:extLst>
              <a:ext uri="{FF2B5EF4-FFF2-40B4-BE49-F238E27FC236}">
                <a16:creationId xmlns:a16="http://schemas.microsoft.com/office/drawing/2014/main" id="{ADDF9EF0-ACCE-46DD-B893-A5B8E11537DC}"/>
              </a:ext>
            </a:extLst>
          </p:cNvPr>
          <p:cNvSpPr txBox="1"/>
          <p:nvPr/>
        </p:nvSpPr>
        <p:spPr bwMode="gray">
          <a:xfrm>
            <a:off x="5939684" y="3269310"/>
            <a:ext cx="1258994" cy="171439"/>
          </a:xfrm>
          <a:prstGeom prst="rect">
            <a:avLst/>
          </a:prstGeom>
        </p:spPr>
        <p:txBody>
          <a:bodyPr wrap="square" lIns="0" rIns="0" rtlCol="0" anchor="b" anchorCtr="0">
            <a:noAutofit/>
          </a:bodyPr>
          <a:lstStyle/>
          <a:p>
            <a:pPr>
              <a:lnSpc>
                <a:spcPts val="900"/>
              </a:lnSpc>
            </a:pPr>
            <a:r>
              <a:rPr lang="en-US" sz="1000" dirty="0">
                <a:solidFill>
                  <a:schemeClr val="tx1"/>
                </a:solidFill>
              </a:rPr>
              <a:t>Create Accounting</a:t>
            </a:r>
          </a:p>
        </p:txBody>
      </p:sp>
      <p:sp>
        <p:nvSpPr>
          <p:cNvPr id="83" name="TextBox 82">
            <a:extLst>
              <a:ext uri="{FF2B5EF4-FFF2-40B4-BE49-F238E27FC236}">
                <a16:creationId xmlns:a16="http://schemas.microsoft.com/office/drawing/2014/main" id="{0ED98234-408A-45A4-AA8B-E7AE13C098CD}"/>
              </a:ext>
            </a:extLst>
          </p:cNvPr>
          <p:cNvSpPr txBox="1"/>
          <p:nvPr/>
        </p:nvSpPr>
        <p:spPr bwMode="gray">
          <a:xfrm>
            <a:off x="5971701" y="4896161"/>
            <a:ext cx="1258994" cy="171439"/>
          </a:xfrm>
          <a:prstGeom prst="rect">
            <a:avLst/>
          </a:prstGeom>
        </p:spPr>
        <p:txBody>
          <a:bodyPr wrap="square" lIns="0" rIns="0" rtlCol="0" anchor="b" anchorCtr="0">
            <a:noAutofit/>
          </a:bodyPr>
          <a:lstStyle/>
          <a:p>
            <a:pPr>
              <a:lnSpc>
                <a:spcPts val="900"/>
              </a:lnSpc>
            </a:pPr>
            <a:r>
              <a:rPr lang="en-US" sz="1000" dirty="0">
                <a:solidFill>
                  <a:schemeClr val="tx1"/>
                </a:solidFill>
              </a:rPr>
              <a:t>Create Accounting</a:t>
            </a:r>
          </a:p>
        </p:txBody>
      </p:sp>
      <p:sp>
        <p:nvSpPr>
          <p:cNvPr id="85" name="TextBox 84">
            <a:extLst>
              <a:ext uri="{FF2B5EF4-FFF2-40B4-BE49-F238E27FC236}">
                <a16:creationId xmlns:a16="http://schemas.microsoft.com/office/drawing/2014/main" id="{0E580865-0EB5-4B8B-A0F0-B4389430B64D}"/>
              </a:ext>
            </a:extLst>
          </p:cNvPr>
          <p:cNvSpPr txBox="1"/>
          <p:nvPr/>
        </p:nvSpPr>
        <p:spPr bwMode="gray">
          <a:xfrm>
            <a:off x="2573483" y="2674706"/>
            <a:ext cx="800620" cy="249828"/>
          </a:xfrm>
          <a:prstGeom prst="rect">
            <a:avLst/>
          </a:prstGeom>
        </p:spPr>
        <p:txBody>
          <a:bodyPr wrap="square" lIns="0" rIns="0" rtlCol="0" anchor="b" anchorCtr="0">
            <a:normAutofit/>
          </a:bodyPr>
          <a:lstStyle/>
          <a:p>
            <a:pPr>
              <a:lnSpc>
                <a:spcPts val="900"/>
              </a:lnSpc>
            </a:pPr>
            <a:r>
              <a:rPr lang="en-US" sz="1000" dirty="0">
                <a:solidFill>
                  <a:schemeClr val="tx1"/>
                </a:solidFill>
              </a:rPr>
              <a:t>Create (1</a:t>
            </a:r>
            <a:r>
              <a:rPr lang="en-US" sz="1000" baseline="30000" dirty="0">
                <a:solidFill>
                  <a:schemeClr val="tx1"/>
                </a:solidFill>
              </a:rPr>
              <a:t>st</a:t>
            </a:r>
            <a:r>
              <a:rPr lang="en-US" sz="1000" dirty="0">
                <a:solidFill>
                  <a:schemeClr val="tx1"/>
                </a:solidFill>
              </a:rPr>
              <a:t>)</a:t>
            </a:r>
          </a:p>
        </p:txBody>
      </p:sp>
      <p:sp>
        <p:nvSpPr>
          <p:cNvPr id="52" name="Rectangle 51">
            <a:extLst>
              <a:ext uri="{FF2B5EF4-FFF2-40B4-BE49-F238E27FC236}">
                <a16:creationId xmlns:a16="http://schemas.microsoft.com/office/drawing/2014/main" id="{4BDEDD90-20DC-4612-AC99-3B087F27D716}"/>
              </a:ext>
            </a:extLst>
          </p:cNvPr>
          <p:cNvSpPr/>
          <p:nvPr/>
        </p:nvSpPr>
        <p:spPr bwMode="gray">
          <a:xfrm>
            <a:off x="734047" y="4944776"/>
            <a:ext cx="1114695" cy="340565"/>
          </a:xfrm>
          <a:prstGeom prst="rect">
            <a:avLst/>
          </a:prstGeom>
          <a:noFill/>
          <a:ln w="19050" algn="ctr">
            <a:solidFill>
              <a:schemeClr val="bg2">
                <a:lumMod val="9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ln>
                <a:solidFill>
                  <a:schemeClr val="tx1"/>
                </a:solidFill>
              </a:ln>
              <a:solidFill>
                <a:schemeClr val="bg1"/>
              </a:solidFill>
            </a:endParaRPr>
          </a:p>
        </p:txBody>
      </p:sp>
      <p:sp>
        <p:nvSpPr>
          <p:cNvPr id="54" name="Rectangle 53">
            <a:extLst>
              <a:ext uri="{FF2B5EF4-FFF2-40B4-BE49-F238E27FC236}">
                <a16:creationId xmlns:a16="http://schemas.microsoft.com/office/drawing/2014/main" id="{F60F119C-58A8-42FA-82CE-6920DA9118F1}"/>
              </a:ext>
            </a:extLst>
          </p:cNvPr>
          <p:cNvSpPr/>
          <p:nvPr/>
        </p:nvSpPr>
        <p:spPr bwMode="gray">
          <a:xfrm>
            <a:off x="734047" y="3321451"/>
            <a:ext cx="1114695" cy="1258413"/>
          </a:xfrm>
          <a:prstGeom prst="rect">
            <a:avLst/>
          </a:prstGeom>
          <a:noFill/>
          <a:ln w="19050" algn="ctr">
            <a:solidFill>
              <a:schemeClr val="bg2">
                <a:lumMod val="9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ln>
                <a:solidFill>
                  <a:schemeClr val="tx1"/>
                </a:solidFill>
              </a:ln>
              <a:solidFill>
                <a:schemeClr val="bg1"/>
              </a:solidFill>
            </a:endParaRPr>
          </a:p>
        </p:txBody>
      </p:sp>
      <p:cxnSp>
        <p:nvCxnSpPr>
          <p:cNvPr id="7" name="Straight Arrow Connector 6">
            <a:extLst>
              <a:ext uri="{FF2B5EF4-FFF2-40B4-BE49-F238E27FC236}">
                <a16:creationId xmlns:a16="http://schemas.microsoft.com/office/drawing/2014/main" id="{049594EF-C57E-4B02-A3C7-A29E1045B4AA}"/>
              </a:ext>
            </a:extLst>
          </p:cNvPr>
          <p:cNvCxnSpPr>
            <a:stCxn id="54" idx="2"/>
            <a:endCxn id="52" idx="0"/>
          </p:cNvCxnSpPr>
          <p:nvPr/>
        </p:nvCxnSpPr>
        <p:spPr>
          <a:xfrm>
            <a:off x="1291395" y="4579864"/>
            <a:ext cx="0" cy="36491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EE3B2EC5-A261-459E-BA6B-62D80D988B40}"/>
              </a:ext>
            </a:extLst>
          </p:cNvPr>
          <p:cNvSpPr txBox="1"/>
          <p:nvPr/>
        </p:nvSpPr>
        <p:spPr bwMode="gray">
          <a:xfrm>
            <a:off x="2604055" y="4576782"/>
            <a:ext cx="800620" cy="249828"/>
          </a:xfrm>
          <a:prstGeom prst="rect">
            <a:avLst/>
          </a:prstGeom>
        </p:spPr>
        <p:txBody>
          <a:bodyPr wrap="square" lIns="0" rIns="0" rtlCol="0" anchor="b" anchorCtr="0">
            <a:normAutofit/>
          </a:bodyPr>
          <a:lstStyle/>
          <a:p>
            <a:pPr>
              <a:lnSpc>
                <a:spcPts val="900"/>
              </a:lnSpc>
            </a:pPr>
            <a:r>
              <a:rPr lang="en-US" sz="1000" dirty="0">
                <a:solidFill>
                  <a:schemeClr val="tx1"/>
                </a:solidFill>
              </a:rPr>
              <a:t>Create (2</a:t>
            </a:r>
            <a:r>
              <a:rPr lang="en-US" sz="1000" baseline="30000" dirty="0">
                <a:solidFill>
                  <a:schemeClr val="tx1"/>
                </a:solidFill>
              </a:rPr>
              <a:t>nd</a:t>
            </a:r>
            <a:r>
              <a:rPr lang="en-US" sz="1000" dirty="0">
                <a:solidFill>
                  <a:schemeClr val="tx1"/>
                </a:solidFill>
              </a:rPr>
              <a:t>)</a:t>
            </a:r>
          </a:p>
        </p:txBody>
      </p:sp>
      <p:sp>
        <p:nvSpPr>
          <p:cNvPr id="55" name="Rectangle 54">
            <a:extLst>
              <a:ext uri="{FF2B5EF4-FFF2-40B4-BE49-F238E27FC236}">
                <a16:creationId xmlns:a16="http://schemas.microsoft.com/office/drawing/2014/main" id="{79E0C49E-8647-4BCC-927B-D73491F9A2E5}"/>
              </a:ext>
            </a:extLst>
          </p:cNvPr>
          <p:cNvSpPr/>
          <p:nvPr/>
        </p:nvSpPr>
        <p:spPr>
          <a:xfrm>
            <a:off x="425872" y="1313862"/>
            <a:ext cx="8740468" cy="461665"/>
          </a:xfrm>
          <a:prstGeom prst="rect">
            <a:avLst/>
          </a:prstGeom>
        </p:spPr>
        <p:txBody>
          <a:bodyPr wrap="square">
            <a:spAutoFit/>
          </a:bodyPr>
          <a:lstStyle/>
          <a:p>
            <a:r>
              <a:rPr lang="en-US" sz="1200" b="1" dirty="0"/>
              <a:t>Option 1:</a:t>
            </a:r>
            <a:r>
              <a:rPr lang="en-US" sz="1200" dirty="0"/>
              <a:t> Intercompany processing with sub-ledger transactions i.e. Intercompany AR and Intercompany AP Invoices. The accounting entries flow to General ledger with full drill-down capability.</a:t>
            </a:r>
          </a:p>
        </p:txBody>
      </p:sp>
    </p:spTree>
    <p:extLst>
      <p:ext uri="{BB962C8B-B14F-4D97-AF65-F5344CB8AC3E}">
        <p14:creationId xmlns:p14="http://schemas.microsoft.com/office/powerpoint/2010/main" val="102883023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1B9F834D-A2F3-4D27-B622-17A65E031206}"/>
              </a:ext>
            </a:extLst>
          </p:cNvPr>
          <p:cNvSpPr/>
          <p:nvPr/>
        </p:nvSpPr>
        <p:spPr bwMode="gray">
          <a:xfrm>
            <a:off x="6105176" y="2338068"/>
            <a:ext cx="1920240" cy="3412914"/>
          </a:xfrm>
          <a:prstGeom prst="rect">
            <a:avLst/>
          </a:prstGeom>
          <a:solidFill>
            <a:srgbClr val="92D050"/>
          </a:solidFill>
          <a:ln w="19050" algn="ctr">
            <a:noFill/>
            <a:miter lim="800000"/>
            <a:headEnd/>
            <a:tailEnd/>
          </a:ln>
        </p:spPr>
        <p:txBody>
          <a:bodyPr wrap="square" lIns="88900" tIns="88900" rIns="88900" bIns="88900" rtlCol="0" anchor="ctr"/>
          <a:lstStyle/>
          <a:p>
            <a:pPr algn="ctr" defTabSz="1219170">
              <a:lnSpc>
                <a:spcPct val="106000"/>
              </a:lnSpc>
            </a:pPr>
            <a:endParaRPr lang="en-GB" sz="1100" b="1" dirty="0" err="1">
              <a:solidFill>
                <a:srgbClr val="FFFFFF"/>
              </a:solidFill>
              <a:latin typeface="Verdana"/>
            </a:endParaRPr>
          </a:p>
        </p:txBody>
      </p:sp>
      <p:sp>
        <p:nvSpPr>
          <p:cNvPr id="34" name="Title 1">
            <a:extLst>
              <a:ext uri="{FF2B5EF4-FFF2-40B4-BE49-F238E27FC236}">
                <a16:creationId xmlns:a16="http://schemas.microsoft.com/office/drawing/2014/main" id="{BC3010AE-AABD-438C-9282-FDE757921787}"/>
              </a:ext>
            </a:extLst>
          </p:cNvPr>
          <p:cNvSpPr>
            <a:spLocks noGrp="1"/>
          </p:cNvSpPr>
          <p:nvPr>
            <p:ph type="title"/>
          </p:nvPr>
        </p:nvSpPr>
        <p:spPr/>
        <p:txBody>
          <a:bodyPr/>
          <a:lstStyle/>
          <a:p>
            <a:r>
              <a:rPr lang="en-US" sz="3000" b="1" dirty="0"/>
              <a:t>Cross Ledger Intercompany without AR/AP Transactions</a:t>
            </a:r>
          </a:p>
        </p:txBody>
      </p:sp>
      <p:sp>
        <p:nvSpPr>
          <p:cNvPr id="42" name="Flowchart: Delay 41">
            <a:extLst>
              <a:ext uri="{FF2B5EF4-FFF2-40B4-BE49-F238E27FC236}">
                <a16:creationId xmlns:a16="http://schemas.microsoft.com/office/drawing/2014/main" id="{13D6D9D9-0F0E-4945-B32F-78A6E1215F65}"/>
              </a:ext>
            </a:extLst>
          </p:cNvPr>
          <p:cNvSpPr/>
          <p:nvPr/>
        </p:nvSpPr>
        <p:spPr bwMode="gray">
          <a:xfrm rot="16200000">
            <a:off x="6683243" y="994906"/>
            <a:ext cx="786009" cy="1910676"/>
          </a:xfrm>
          <a:prstGeom prst="flowChartDelay">
            <a:avLst/>
          </a:prstGeom>
          <a:solidFill>
            <a:schemeClr val="accent1">
              <a:lumMod val="75000"/>
            </a:schemeClr>
          </a:solidFill>
          <a:ln w="19050" algn="ctr">
            <a:noFill/>
            <a:miter lim="800000"/>
            <a:headEnd/>
            <a:tailEnd/>
          </a:ln>
        </p:spPr>
        <p:txBody>
          <a:bodyPr vert="vert" wrap="square" lIns="88900" tIns="88900" rIns="88900" bIns="88900" rtlCol="0" anchor="ctr"/>
          <a:lstStyle/>
          <a:p>
            <a:pPr algn="ctr">
              <a:lnSpc>
                <a:spcPct val="106000"/>
              </a:lnSpc>
            </a:pPr>
            <a:r>
              <a:rPr lang="en-US" sz="1400" dirty="0">
                <a:solidFill>
                  <a:schemeClr val="bg1"/>
                </a:solidFill>
                <a:latin typeface="Calibri" panose="020F0502020204030204" pitchFamily="34" charset="0"/>
                <a:cs typeface="Calibri" panose="020F0502020204030204" pitchFamily="34" charset="0"/>
              </a:rPr>
              <a:t>Oracle General Ledger</a:t>
            </a:r>
          </a:p>
        </p:txBody>
      </p:sp>
      <p:sp>
        <p:nvSpPr>
          <p:cNvPr id="50" name="Rectangle: Rounded Corners 49">
            <a:extLst>
              <a:ext uri="{FF2B5EF4-FFF2-40B4-BE49-F238E27FC236}">
                <a16:creationId xmlns:a16="http://schemas.microsoft.com/office/drawing/2014/main" id="{714AFFA5-8037-4DB9-BD98-72439D8A6585}"/>
              </a:ext>
            </a:extLst>
          </p:cNvPr>
          <p:cNvSpPr/>
          <p:nvPr/>
        </p:nvSpPr>
        <p:spPr bwMode="gray">
          <a:xfrm>
            <a:off x="6348311" y="2664716"/>
            <a:ext cx="1433969" cy="2799616"/>
          </a:xfrm>
          <a:prstGeom prst="round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dirty="0">
                <a:solidFill>
                  <a:srgbClr val="0076A8"/>
                </a:solidFill>
                <a:latin typeface="Calibri" panose="020F0502020204030204" pitchFamily="34" charset="0"/>
                <a:cs typeface="Calibri" panose="020F0502020204030204" pitchFamily="34" charset="0"/>
              </a:rPr>
              <a:t>General Ledger Balances</a:t>
            </a:r>
          </a:p>
          <a:p>
            <a:pPr algn="ct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gn="ct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gn="ct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gn="ct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gn="ct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gn="ctr">
              <a:lnSpc>
                <a:spcPct val="106000"/>
              </a:lnSpc>
              <a:buFont typeface="Wingdings 2" pitchFamily="18" charset="2"/>
              <a:buNone/>
            </a:pPr>
            <a:r>
              <a:rPr lang="en-US" sz="1200" b="1" dirty="0">
                <a:solidFill>
                  <a:srgbClr val="0076A8"/>
                </a:solidFill>
                <a:latin typeface="Calibri" panose="020F0502020204030204" pitchFamily="34" charset="0"/>
                <a:cs typeface="Calibri" panose="020F0502020204030204" pitchFamily="34" charset="0"/>
              </a:rPr>
              <a:t>Journal </a:t>
            </a:r>
          </a:p>
          <a:p>
            <a:pPr algn="ctr">
              <a:lnSpc>
                <a:spcPct val="106000"/>
              </a:lnSpc>
              <a:buFont typeface="Wingdings 2" pitchFamily="18" charset="2"/>
              <a:buNone/>
            </a:pPr>
            <a:r>
              <a:rPr lang="en-US" sz="1200" b="1" dirty="0">
                <a:solidFill>
                  <a:srgbClr val="0076A8"/>
                </a:solidFill>
                <a:latin typeface="Calibri" panose="020F0502020204030204" pitchFamily="34" charset="0"/>
                <a:cs typeface="Calibri" panose="020F0502020204030204" pitchFamily="34" charset="0"/>
              </a:rPr>
              <a:t>Entries</a:t>
            </a:r>
          </a:p>
        </p:txBody>
      </p:sp>
      <p:sp>
        <p:nvSpPr>
          <p:cNvPr id="51" name="Flowchart: Card 50">
            <a:extLst>
              <a:ext uri="{FF2B5EF4-FFF2-40B4-BE49-F238E27FC236}">
                <a16:creationId xmlns:a16="http://schemas.microsoft.com/office/drawing/2014/main" id="{F90B45E6-F433-4A43-B782-30F0B03731D1}"/>
              </a:ext>
            </a:extLst>
          </p:cNvPr>
          <p:cNvSpPr/>
          <p:nvPr/>
        </p:nvSpPr>
        <p:spPr bwMode="gray">
          <a:xfrm>
            <a:off x="6736682" y="4311242"/>
            <a:ext cx="657225" cy="786010"/>
          </a:xfrm>
          <a:prstGeom prst="flowChartPunchedCard">
            <a:avLst/>
          </a:prstGeom>
          <a:noFill/>
          <a:ln w="19050" algn="ctr">
            <a:solidFill>
              <a:srgbClr val="ED8B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76" name="Arrow: Right 75">
            <a:extLst>
              <a:ext uri="{FF2B5EF4-FFF2-40B4-BE49-F238E27FC236}">
                <a16:creationId xmlns:a16="http://schemas.microsoft.com/office/drawing/2014/main" id="{1697D2CB-2CD7-4E30-B309-D7EA1D82606C}"/>
              </a:ext>
            </a:extLst>
          </p:cNvPr>
          <p:cNvSpPr/>
          <p:nvPr/>
        </p:nvSpPr>
        <p:spPr bwMode="gray">
          <a:xfrm>
            <a:off x="3503029" y="3062341"/>
            <a:ext cx="2583796" cy="61738"/>
          </a:xfrm>
          <a:prstGeom prst="rightArrow">
            <a:avLst/>
          </a:prstGeom>
          <a:solidFill>
            <a:srgbClr val="0076A8"/>
          </a:solidFill>
          <a:ln w="19050" algn="ctr">
            <a:solidFill>
              <a:srgbClr val="005587"/>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79" name="TextBox 78">
            <a:extLst>
              <a:ext uri="{FF2B5EF4-FFF2-40B4-BE49-F238E27FC236}">
                <a16:creationId xmlns:a16="http://schemas.microsoft.com/office/drawing/2014/main" id="{C94EEFB1-80D9-4984-9A1C-A2077738B4E1}"/>
              </a:ext>
            </a:extLst>
          </p:cNvPr>
          <p:cNvSpPr txBox="1"/>
          <p:nvPr/>
        </p:nvSpPr>
        <p:spPr bwMode="gray">
          <a:xfrm>
            <a:off x="4540778" y="2790631"/>
            <a:ext cx="620817" cy="271709"/>
          </a:xfrm>
          <a:prstGeom prst="rect">
            <a:avLst/>
          </a:prstGeom>
        </p:spPr>
        <p:txBody>
          <a:bodyPr wrap="square" lIns="0" rIns="0" rtlCol="0" anchor="b" anchorCtr="0">
            <a:normAutofit/>
          </a:bodyPr>
          <a:lstStyle/>
          <a:p>
            <a:pPr>
              <a:lnSpc>
                <a:spcPts val="900"/>
              </a:lnSpc>
            </a:pPr>
            <a:r>
              <a:rPr lang="en-US" sz="1000" dirty="0">
                <a:solidFill>
                  <a:schemeClr val="tx1"/>
                </a:solidFill>
              </a:rPr>
              <a:t>Create</a:t>
            </a:r>
          </a:p>
        </p:txBody>
      </p:sp>
      <p:sp>
        <p:nvSpPr>
          <p:cNvPr id="80" name="TextBox 79">
            <a:extLst>
              <a:ext uri="{FF2B5EF4-FFF2-40B4-BE49-F238E27FC236}">
                <a16:creationId xmlns:a16="http://schemas.microsoft.com/office/drawing/2014/main" id="{CF4E84D2-5442-420F-BD1F-5D1DCBD2E014}"/>
              </a:ext>
            </a:extLst>
          </p:cNvPr>
          <p:cNvSpPr txBox="1"/>
          <p:nvPr/>
        </p:nvSpPr>
        <p:spPr bwMode="gray">
          <a:xfrm>
            <a:off x="4477157" y="4781046"/>
            <a:ext cx="620817" cy="271709"/>
          </a:xfrm>
          <a:prstGeom prst="rect">
            <a:avLst/>
          </a:prstGeom>
        </p:spPr>
        <p:txBody>
          <a:bodyPr wrap="square" lIns="0" rIns="0" rtlCol="0" anchor="b" anchorCtr="0">
            <a:normAutofit/>
          </a:bodyPr>
          <a:lstStyle/>
          <a:p>
            <a:pPr>
              <a:lnSpc>
                <a:spcPts val="900"/>
              </a:lnSpc>
            </a:pPr>
            <a:r>
              <a:rPr lang="en-US" sz="1100" dirty="0">
                <a:solidFill>
                  <a:schemeClr val="tx1"/>
                </a:solidFill>
              </a:rPr>
              <a:t>Drilldown</a:t>
            </a:r>
          </a:p>
        </p:txBody>
      </p:sp>
      <p:sp>
        <p:nvSpPr>
          <p:cNvPr id="92" name="Rectangle 91">
            <a:extLst>
              <a:ext uri="{FF2B5EF4-FFF2-40B4-BE49-F238E27FC236}">
                <a16:creationId xmlns:a16="http://schemas.microsoft.com/office/drawing/2014/main" id="{B9BFB213-F4CF-4FC5-BBAA-42B636D417C6}"/>
              </a:ext>
            </a:extLst>
          </p:cNvPr>
          <p:cNvSpPr/>
          <p:nvPr/>
        </p:nvSpPr>
        <p:spPr>
          <a:xfrm>
            <a:off x="437923" y="952542"/>
            <a:ext cx="8740468" cy="461665"/>
          </a:xfrm>
          <a:prstGeom prst="rect">
            <a:avLst/>
          </a:prstGeom>
        </p:spPr>
        <p:txBody>
          <a:bodyPr wrap="square">
            <a:spAutoFit/>
          </a:bodyPr>
          <a:lstStyle/>
          <a:p>
            <a:r>
              <a:rPr lang="en-US" sz="1200" b="1" dirty="0"/>
              <a:t>Option 2:</a:t>
            </a:r>
            <a:r>
              <a:rPr lang="en-US" sz="1200" dirty="0"/>
              <a:t> Intercompany transactions without sub-ledger transactions. There is no Intercompany AR or AP invoice created, rather a journal is directly created in GL.</a:t>
            </a:r>
          </a:p>
        </p:txBody>
      </p:sp>
      <p:sp>
        <p:nvSpPr>
          <p:cNvPr id="3" name="Rectangle 2">
            <a:extLst>
              <a:ext uri="{FF2B5EF4-FFF2-40B4-BE49-F238E27FC236}">
                <a16:creationId xmlns:a16="http://schemas.microsoft.com/office/drawing/2014/main" id="{D34BEAE1-9D04-4C3A-8581-5360E70E5BF0}"/>
              </a:ext>
            </a:extLst>
          </p:cNvPr>
          <p:cNvSpPr/>
          <p:nvPr/>
        </p:nvSpPr>
        <p:spPr bwMode="gray">
          <a:xfrm>
            <a:off x="9306560" y="1402080"/>
            <a:ext cx="2631440" cy="4450080"/>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 name="Rectangle 3">
            <a:extLst>
              <a:ext uri="{FF2B5EF4-FFF2-40B4-BE49-F238E27FC236}">
                <a16:creationId xmlns:a16="http://schemas.microsoft.com/office/drawing/2014/main" id="{88D129A9-1B23-499B-A007-89BE0147F971}"/>
              </a:ext>
            </a:extLst>
          </p:cNvPr>
          <p:cNvSpPr/>
          <p:nvPr/>
        </p:nvSpPr>
        <p:spPr bwMode="gray">
          <a:xfrm>
            <a:off x="9261102" y="1830254"/>
            <a:ext cx="2676898" cy="3920728"/>
          </a:xfrm>
          <a:prstGeom prst="rect">
            <a:avLst/>
          </a:prstGeom>
          <a:solidFill>
            <a:schemeClr val="bg1">
              <a:lumMod val="9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0" name="TextBox 39">
            <a:extLst>
              <a:ext uri="{FF2B5EF4-FFF2-40B4-BE49-F238E27FC236}">
                <a16:creationId xmlns:a16="http://schemas.microsoft.com/office/drawing/2014/main" id="{8DBF83F9-08C0-424E-8201-A592E11BD169}"/>
              </a:ext>
            </a:extLst>
          </p:cNvPr>
          <p:cNvSpPr txBox="1"/>
          <p:nvPr/>
        </p:nvSpPr>
        <p:spPr bwMode="gray">
          <a:xfrm>
            <a:off x="9386146" y="1954849"/>
            <a:ext cx="2333123" cy="4123506"/>
          </a:xfrm>
          <a:prstGeom prst="rect">
            <a:avLst/>
          </a:prstGeom>
        </p:spPr>
        <p:txBody>
          <a:bodyPr wrap="square" lIns="0" rIns="0" rtlCol="0" anchor="t" anchorCtr="0">
            <a:noAutofit/>
          </a:bodyPr>
          <a:lstStyle/>
          <a:p>
            <a:pPr marL="171450" indent="-171450">
              <a:buFont typeface="Arial" panose="020B0604020202020204" pitchFamily="34" charset="0"/>
              <a:buChar char="•"/>
            </a:pPr>
            <a:r>
              <a:rPr lang="en-US" sz="1050" dirty="0"/>
              <a:t>Intercompany balancing rules shared across Intercompany, GL and SLA modules within Financials</a:t>
            </a:r>
          </a:p>
          <a:p>
            <a:endParaRPr lang="en-US" sz="1050" dirty="0">
              <a:solidFill>
                <a:schemeClr val="accent4">
                  <a:lumMod val="40000"/>
                  <a:lumOff val="60000"/>
                </a:schemeClr>
              </a:solidFill>
            </a:endParaRPr>
          </a:p>
          <a:p>
            <a:endParaRPr lang="en-US" sz="1050" dirty="0">
              <a:solidFill>
                <a:schemeClr val="accent4">
                  <a:lumMod val="40000"/>
                  <a:lumOff val="60000"/>
                </a:schemeClr>
              </a:solidFill>
            </a:endParaRPr>
          </a:p>
          <a:p>
            <a:pPr marL="171450" indent="-171450" algn="just">
              <a:buFont typeface="Arial" panose="020B0604020202020204" pitchFamily="34" charset="0"/>
              <a:buChar char="•"/>
              <a:defRPr/>
            </a:pPr>
            <a:r>
              <a:rPr lang="en-US" sz="1050" b="1" dirty="0"/>
              <a:t>Posted directly as GL Journals: </a:t>
            </a:r>
            <a:r>
              <a:rPr lang="en-US" sz="1050" dirty="0"/>
              <a:t>Transfer Intercompany Transactions to General Ledger process for transactions that don't require invoicing, and select to run Journal Import. To complete this flow, post the journals in General Ledger.</a:t>
            </a:r>
          </a:p>
          <a:p>
            <a:pPr marL="171450" indent="-171450">
              <a:buFont typeface="Arial" panose="020B0604020202020204" pitchFamily="34" charset="0"/>
              <a:buChar char="•"/>
            </a:pPr>
            <a:endParaRPr lang="en-US" sz="1050" dirty="0"/>
          </a:p>
          <a:p>
            <a:pPr marL="171450" indent="-171450">
              <a:buFont typeface="Arial" panose="020B0604020202020204" pitchFamily="34" charset="0"/>
              <a:buChar char="•"/>
            </a:pPr>
            <a:r>
              <a:rPr lang="en-US" sz="1050" dirty="0"/>
              <a:t>User can drill-down from GL Journals to Oracle intercompany for review/audit</a:t>
            </a:r>
          </a:p>
        </p:txBody>
      </p:sp>
      <p:pic>
        <p:nvPicPr>
          <p:cNvPr id="6" name="Graphic 5" descr="Lightbulb and gear">
            <a:extLst>
              <a:ext uri="{FF2B5EF4-FFF2-40B4-BE49-F238E27FC236}">
                <a16:creationId xmlns:a16="http://schemas.microsoft.com/office/drawing/2014/main" id="{A38B29C5-1EC9-4435-B3A4-4128B225381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513675" y="1497916"/>
            <a:ext cx="424325" cy="462320"/>
          </a:xfrm>
          <a:prstGeom prst="rect">
            <a:avLst/>
          </a:prstGeom>
        </p:spPr>
      </p:pic>
      <p:sp>
        <p:nvSpPr>
          <p:cNvPr id="22" name="Rectangle 21">
            <a:extLst>
              <a:ext uri="{FF2B5EF4-FFF2-40B4-BE49-F238E27FC236}">
                <a16:creationId xmlns:a16="http://schemas.microsoft.com/office/drawing/2014/main" id="{460DD909-B7BB-4881-822C-D549F5619301}"/>
              </a:ext>
            </a:extLst>
          </p:cNvPr>
          <p:cNvSpPr/>
          <p:nvPr/>
        </p:nvSpPr>
        <p:spPr bwMode="gray">
          <a:xfrm>
            <a:off x="1561873" y="2236468"/>
            <a:ext cx="1920240" cy="3412914"/>
          </a:xfrm>
          <a:prstGeom prst="rect">
            <a:avLst/>
          </a:prstGeom>
          <a:solidFill>
            <a:srgbClr val="92D050"/>
          </a:solidFill>
          <a:ln w="19050" algn="ctr">
            <a:noFill/>
            <a:miter lim="800000"/>
            <a:headEnd/>
            <a:tailEnd/>
          </a:ln>
        </p:spPr>
        <p:txBody>
          <a:bodyPr wrap="square" lIns="88900" tIns="88900" rIns="88900" bIns="88900" rtlCol="0" anchor="ctr"/>
          <a:lstStyle/>
          <a:p>
            <a:pPr algn="ctr" defTabSz="1219170">
              <a:lnSpc>
                <a:spcPct val="106000"/>
              </a:lnSpc>
            </a:pPr>
            <a:endParaRPr lang="en-GB" sz="1100" b="1" dirty="0" err="1">
              <a:solidFill>
                <a:srgbClr val="FFFFFF"/>
              </a:solidFill>
              <a:latin typeface="Verdana"/>
            </a:endParaRPr>
          </a:p>
        </p:txBody>
      </p:sp>
      <p:sp>
        <p:nvSpPr>
          <p:cNvPr id="23" name="Flowchart: Delay 22">
            <a:extLst>
              <a:ext uri="{FF2B5EF4-FFF2-40B4-BE49-F238E27FC236}">
                <a16:creationId xmlns:a16="http://schemas.microsoft.com/office/drawing/2014/main" id="{C10B228F-CDE6-436D-A7B7-6F813EBF2E57}"/>
              </a:ext>
            </a:extLst>
          </p:cNvPr>
          <p:cNvSpPr/>
          <p:nvPr/>
        </p:nvSpPr>
        <p:spPr bwMode="gray">
          <a:xfrm rot="16200000">
            <a:off x="2128766" y="905878"/>
            <a:ext cx="786009" cy="1919796"/>
          </a:xfrm>
          <a:prstGeom prst="flowChartDelay">
            <a:avLst/>
          </a:prstGeom>
          <a:solidFill>
            <a:schemeClr val="accent1">
              <a:lumMod val="75000"/>
            </a:schemeClr>
          </a:solidFill>
          <a:ln w="19050" algn="ctr">
            <a:noFill/>
            <a:miter lim="800000"/>
            <a:headEnd/>
            <a:tailEnd/>
          </a:ln>
        </p:spPr>
        <p:txBody>
          <a:bodyPr vert="vert" wrap="square" lIns="88900" tIns="88900" rIns="88900" bIns="88900" rtlCol="0" anchor="ctr"/>
          <a:lstStyle/>
          <a:p>
            <a:pPr algn="ctr">
              <a:lnSpc>
                <a:spcPct val="106000"/>
              </a:lnSpc>
              <a:buFont typeface="Wingdings 2" pitchFamily="18" charset="2"/>
              <a:buNone/>
            </a:pPr>
            <a:r>
              <a:rPr lang="en-US" sz="1400" dirty="0">
                <a:solidFill>
                  <a:schemeClr val="bg1"/>
                </a:solidFill>
                <a:latin typeface="Calibri" panose="020F0502020204030204" pitchFamily="34" charset="0"/>
                <a:cs typeface="Calibri" panose="020F0502020204030204" pitchFamily="34" charset="0"/>
              </a:rPr>
              <a:t>Oracle Intercompany</a:t>
            </a:r>
          </a:p>
        </p:txBody>
      </p:sp>
      <p:sp>
        <p:nvSpPr>
          <p:cNvPr id="24" name="Rectangle: Rounded Corners 23">
            <a:extLst>
              <a:ext uri="{FF2B5EF4-FFF2-40B4-BE49-F238E27FC236}">
                <a16:creationId xmlns:a16="http://schemas.microsoft.com/office/drawing/2014/main" id="{7F0C6684-75B2-4A5D-9C19-13781329C2B0}"/>
              </a:ext>
            </a:extLst>
          </p:cNvPr>
          <p:cNvSpPr/>
          <p:nvPr/>
        </p:nvSpPr>
        <p:spPr bwMode="gray">
          <a:xfrm>
            <a:off x="1801355" y="2566134"/>
            <a:ext cx="1433969" cy="2799616"/>
          </a:xfrm>
          <a:prstGeom prst="roundRect">
            <a:avLst/>
          </a:prstGeom>
          <a:solidFill>
            <a:schemeClr val="bg1"/>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r>
              <a:rPr lang="en-US" sz="1200" b="1" dirty="0">
                <a:solidFill>
                  <a:srgbClr val="0076A8"/>
                </a:solidFill>
                <a:latin typeface="Calibri" panose="020F0502020204030204" pitchFamily="34" charset="0"/>
                <a:cs typeface="Calibri" panose="020F0502020204030204" pitchFamily="34" charset="0"/>
              </a:rPr>
              <a:t>Open Interfaces</a:t>
            </a:r>
          </a:p>
          <a:p>
            <a:pPr>
              <a:lnSpc>
                <a:spcPct val="106000"/>
              </a:lnSpc>
              <a:buFont typeface="Wingdings 2" pitchFamily="18" charset="2"/>
              <a:buNone/>
            </a:pPr>
            <a:r>
              <a:rPr lang="en-US" sz="1200" b="1" dirty="0">
                <a:solidFill>
                  <a:srgbClr val="0076A8"/>
                </a:solidFill>
                <a:latin typeface="Calibri" panose="020F0502020204030204" pitchFamily="34" charset="0"/>
                <a:cs typeface="Calibri" panose="020F0502020204030204" pitchFamily="34" charset="0"/>
              </a:rPr>
              <a:t>(Import)</a:t>
            </a: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r>
              <a:rPr lang="en-US" sz="1200" b="1" dirty="0">
                <a:solidFill>
                  <a:srgbClr val="0076A8"/>
                </a:solidFill>
                <a:latin typeface="Calibri" panose="020F0502020204030204" pitchFamily="34" charset="0"/>
                <a:cs typeface="Calibri" panose="020F0502020204030204" pitchFamily="34" charset="0"/>
              </a:rPr>
              <a:t>Excel </a:t>
            </a:r>
          </a:p>
          <a:p>
            <a:pPr>
              <a:lnSpc>
                <a:spcPct val="106000"/>
              </a:lnSpc>
              <a:buFont typeface="Wingdings 2" pitchFamily="18" charset="2"/>
              <a:buNone/>
            </a:pPr>
            <a:r>
              <a:rPr lang="en-US" sz="1200" b="1" dirty="0">
                <a:solidFill>
                  <a:srgbClr val="0076A8"/>
                </a:solidFill>
                <a:latin typeface="Calibri" panose="020F0502020204030204" pitchFamily="34" charset="0"/>
                <a:cs typeface="Calibri" panose="020F0502020204030204" pitchFamily="34" charset="0"/>
              </a:rPr>
              <a:t>(FDI)</a:t>
            </a: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r>
              <a:rPr lang="en-US" sz="1200" b="1" dirty="0">
                <a:solidFill>
                  <a:srgbClr val="0076A8"/>
                </a:solidFill>
                <a:latin typeface="Calibri" panose="020F0502020204030204" pitchFamily="34" charset="0"/>
                <a:cs typeface="Calibri" panose="020F0502020204030204" pitchFamily="34" charset="0"/>
              </a:rPr>
              <a:t>Web UI</a:t>
            </a: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a:p>
            <a:pPr>
              <a:lnSpc>
                <a:spcPct val="106000"/>
              </a:lnSpc>
              <a:buFont typeface="Wingdings 2" pitchFamily="18" charset="2"/>
              <a:buNone/>
            </a:pPr>
            <a:endParaRPr lang="en-US" sz="1200" b="1" dirty="0">
              <a:solidFill>
                <a:srgbClr val="0076A8"/>
              </a:solidFill>
              <a:latin typeface="Calibri" panose="020F0502020204030204" pitchFamily="34" charset="0"/>
              <a:cs typeface="Calibri" panose="020F0502020204030204" pitchFamily="34" charset="0"/>
            </a:endParaRPr>
          </a:p>
        </p:txBody>
      </p:sp>
      <p:pic>
        <p:nvPicPr>
          <p:cNvPr id="25" name="Graphic 24" descr="Internet">
            <a:extLst>
              <a:ext uri="{FF2B5EF4-FFF2-40B4-BE49-F238E27FC236}">
                <a16:creationId xmlns:a16="http://schemas.microsoft.com/office/drawing/2014/main" id="{8EFD30EA-DCAE-4738-B994-561ACD6B4A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05074" y="4522032"/>
            <a:ext cx="340565" cy="340565"/>
          </a:xfrm>
          <a:prstGeom prst="rect">
            <a:avLst/>
          </a:prstGeom>
        </p:spPr>
      </p:pic>
      <p:pic>
        <p:nvPicPr>
          <p:cNvPr id="26" name="Graphic 25" descr="Database">
            <a:extLst>
              <a:ext uri="{FF2B5EF4-FFF2-40B4-BE49-F238E27FC236}">
                <a16:creationId xmlns:a16="http://schemas.microsoft.com/office/drawing/2014/main" id="{44C3A5EC-2700-4B08-AA10-72613FED09D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625777" y="3126539"/>
            <a:ext cx="340565" cy="340565"/>
          </a:xfrm>
          <a:prstGeom prst="rect">
            <a:avLst/>
          </a:prstGeom>
        </p:spPr>
      </p:pic>
      <p:pic>
        <p:nvPicPr>
          <p:cNvPr id="27" name="Graphic 26" descr="Table">
            <a:extLst>
              <a:ext uri="{FF2B5EF4-FFF2-40B4-BE49-F238E27FC236}">
                <a16:creationId xmlns:a16="http://schemas.microsoft.com/office/drawing/2014/main" id="{5C64D898-9451-43DC-95EB-292C95370AD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07463" y="3817667"/>
            <a:ext cx="358879" cy="358879"/>
          </a:xfrm>
          <a:prstGeom prst="rect">
            <a:avLst/>
          </a:prstGeom>
        </p:spPr>
      </p:pic>
      <p:sp>
        <p:nvSpPr>
          <p:cNvPr id="28" name="Rectangle 27">
            <a:extLst>
              <a:ext uri="{FF2B5EF4-FFF2-40B4-BE49-F238E27FC236}">
                <a16:creationId xmlns:a16="http://schemas.microsoft.com/office/drawing/2014/main" id="{AD492948-31A4-4268-A3F3-A6C44D65FC70}"/>
              </a:ext>
            </a:extLst>
          </p:cNvPr>
          <p:cNvSpPr/>
          <p:nvPr/>
        </p:nvSpPr>
        <p:spPr bwMode="gray">
          <a:xfrm>
            <a:off x="1902447" y="4528851"/>
            <a:ext cx="1114695" cy="340565"/>
          </a:xfrm>
          <a:prstGeom prst="rect">
            <a:avLst/>
          </a:prstGeom>
          <a:noFill/>
          <a:ln w="19050" algn="ctr">
            <a:solidFill>
              <a:schemeClr val="bg2">
                <a:lumMod val="9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ln>
                <a:solidFill>
                  <a:schemeClr val="tx1"/>
                </a:solidFill>
              </a:ln>
              <a:solidFill>
                <a:schemeClr val="bg1"/>
              </a:solidFill>
            </a:endParaRPr>
          </a:p>
        </p:txBody>
      </p:sp>
      <p:sp>
        <p:nvSpPr>
          <p:cNvPr id="29" name="Rectangle 28">
            <a:extLst>
              <a:ext uri="{FF2B5EF4-FFF2-40B4-BE49-F238E27FC236}">
                <a16:creationId xmlns:a16="http://schemas.microsoft.com/office/drawing/2014/main" id="{6385644D-771C-4F20-90E6-B6891103F730}"/>
              </a:ext>
            </a:extLst>
          </p:cNvPr>
          <p:cNvSpPr/>
          <p:nvPr/>
        </p:nvSpPr>
        <p:spPr bwMode="gray">
          <a:xfrm>
            <a:off x="1902447" y="2869690"/>
            <a:ext cx="1114695" cy="1294250"/>
          </a:xfrm>
          <a:prstGeom prst="rect">
            <a:avLst/>
          </a:prstGeom>
          <a:noFill/>
          <a:ln w="19050" algn="ctr">
            <a:solidFill>
              <a:schemeClr val="bg2">
                <a:lumMod val="9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ln>
                <a:solidFill>
                  <a:schemeClr val="tx1"/>
                </a:solidFill>
              </a:ln>
              <a:solidFill>
                <a:schemeClr val="bg1"/>
              </a:solidFill>
            </a:endParaRPr>
          </a:p>
        </p:txBody>
      </p:sp>
      <p:cxnSp>
        <p:nvCxnSpPr>
          <p:cNvPr id="32" name="Straight Arrow Connector 31">
            <a:extLst>
              <a:ext uri="{FF2B5EF4-FFF2-40B4-BE49-F238E27FC236}">
                <a16:creationId xmlns:a16="http://schemas.microsoft.com/office/drawing/2014/main" id="{D4D69CFD-2518-4D1E-BB9D-A842E880CA02}"/>
              </a:ext>
            </a:extLst>
          </p:cNvPr>
          <p:cNvCxnSpPr>
            <a:cxnSpLocks/>
            <a:stCxn id="29" idx="2"/>
            <a:endCxn id="28" idx="0"/>
          </p:cNvCxnSpPr>
          <p:nvPr/>
        </p:nvCxnSpPr>
        <p:spPr>
          <a:xfrm>
            <a:off x="2459795" y="4163940"/>
            <a:ext cx="0" cy="36491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E40651F-E00D-42F4-B5BC-973466C50A96}"/>
              </a:ext>
            </a:extLst>
          </p:cNvPr>
          <p:cNvCxnSpPr>
            <a:stCxn id="51" idx="1"/>
            <a:endCxn id="28" idx="3"/>
          </p:cNvCxnSpPr>
          <p:nvPr/>
        </p:nvCxnSpPr>
        <p:spPr>
          <a:xfrm flipH="1" flipV="1">
            <a:off x="3017142" y="4699134"/>
            <a:ext cx="3719540" cy="511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270220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BC3010AE-AABD-438C-9282-FDE757921787}"/>
              </a:ext>
            </a:extLst>
          </p:cNvPr>
          <p:cNvSpPr>
            <a:spLocks noGrp="1"/>
          </p:cNvSpPr>
          <p:nvPr>
            <p:ph type="title"/>
          </p:nvPr>
        </p:nvSpPr>
        <p:spPr/>
        <p:txBody>
          <a:bodyPr vert="horz" lIns="0" tIns="0" rIns="0" bIns="0" rtlCol="0" anchor="t" anchorCtr="0">
            <a:noAutofit/>
          </a:bodyPr>
          <a:lstStyle/>
          <a:p>
            <a:r>
              <a:rPr lang="en-US" sz="3000" b="1" dirty="0"/>
              <a:t>Intracompany Balancing (Example)</a:t>
            </a:r>
          </a:p>
        </p:txBody>
      </p:sp>
      <p:sp>
        <p:nvSpPr>
          <p:cNvPr id="36" name="Rectangle 35">
            <a:extLst>
              <a:ext uri="{FF2B5EF4-FFF2-40B4-BE49-F238E27FC236}">
                <a16:creationId xmlns:a16="http://schemas.microsoft.com/office/drawing/2014/main" id="{07437598-AA78-4BB1-B191-0C00379D765A}"/>
              </a:ext>
            </a:extLst>
          </p:cNvPr>
          <p:cNvSpPr/>
          <p:nvPr/>
        </p:nvSpPr>
        <p:spPr bwMode="gray">
          <a:xfrm>
            <a:off x="483480" y="3059160"/>
            <a:ext cx="8137385" cy="219150"/>
          </a:xfrm>
          <a:prstGeom prst="rect">
            <a:avLst/>
          </a:prstGeom>
          <a:solidFill>
            <a:srgbClr val="005587"/>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1000" b="1" dirty="0">
                <a:solidFill>
                  <a:schemeClr val="bg1"/>
                </a:solidFill>
              </a:rPr>
              <a:t>   Original Unbalanced Journal</a:t>
            </a:r>
          </a:p>
        </p:txBody>
      </p:sp>
      <p:sp>
        <p:nvSpPr>
          <p:cNvPr id="9" name="Arrow: Right 8">
            <a:extLst>
              <a:ext uri="{FF2B5EF4-FFF2-40B4-BE49-F238E27FC236}">
                <a16:creationId xmlns:a16="http://schemas.microsoft.com/office/drawing/2014/main" id="{40B853AF-31AA-437E-949F-7CA81ACA2EFF}"/>
              </a:ext>
            </a:extLst>
          </p:cNvPr>
          <p:cNvSpPr/>
          <p:nvPr/>
        </p:nvSpPr>
        <p:spPr bwMode="gray">
          <a:xfrm>
            <a:off x="3138969" y="3165164"/>
            <a:ext cx="5144209" cy="45719"/>
          </a:xfrm>
          <a:prstGeom prst="rightArrow">
            <a:avLst/>
          </a:prstGeom>
          <a:solidFill>
            <a:srgbClr val="FFFF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2" name="Rectangle 11">
            <a:extLst>
              <a:ext uri="{FF2B5EF4-FFF2-40B4-BE49-F238E27FC236}">
                <a16:creationId xmlns:a16="http://schemas.microsoft.com/office/drawing/2014/main" id="{2D70848A-CCBD-4E8A-B6ED-3D618CFF1F93}"/>
              </a:ext>
            </a:extLst>
          </p:cNvPr>
          <p:cNvSpPr/>
          <p:nvPr/>
        </p:nvSpPr>
        <p:spPr bwMode="gray">
          <a:xfrm>
            <a:off x="548169" y="2021009"/>
            <a:ext cx="1313396" cy="897887"/>
          </a:xfrm>
          <a:prstGeom prst="rect">
            <a:avLst/>
          </a:prstGeom>
          <a:solidFill>
            <a:schemeClr val="accent1">
              <a:lumMod val="40000"/>
              <a:lumOff val="6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48" name="Rectangle 47">
            <a:extLst>
              <a:ext uri="{FF2B5EF4-FFF2-40B4-BE49-F238E27FC236}">
                <a16:creationId xmlns:a16="http://schemas.microsoft.com/office/drawing/2014/main" id="{3FC42363-A6CA-423C-9329-7227EAFC5C26}"/>
              </a:ext>
            </a:extLst>
          </p:cNvPr>
          <p:cNvSpPr/>
          <p:nvPr/>
        </p:nvSpPr>
        <p:spPr bwMode="gray">
          <a:xfrm>
            <a:off x="1986444" y="2011484"/>
            <a:ext cx="1313396" cy="897887"/>
          </a:xfrm>
          <a:prstGeom prst="rect">
            <a:avLst/>
          </a:prstGeom>
          <a:solidFill>
            <a:schemeClr val="accent1">
              <a:lumMod val="40000"/>
              <a:lumOff val="6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57" name="Rectangle 56">
            <a:extLst>
              <a:ext uri="{FF2B5EF4-FFF2-40B4-BE49-F238E27FC236}">
                <a16:creationId xmlns:a16="http://schemas.microsoft.com/office/drawing/2014/main" id="{248209A7-581F-47DA-932A-6D0816C57B41}"/>
              </a:ext>
            </a:extLst>
          </p:cNvPr>
          <p:cNvSpPr/>
          <p:nvPr/>
        </p:nvSpPr>
        <p:spPr bwMode="gray">
          <a:xfrm>
            <a:off x="3405669" y="2011484"/>
            <a:ext cx="1313396" cy="897887"/>
          </a:xfrm>
          <a:prstGeom prst="rect">
            <a:avLst/>
          </a:prstGeom>
          <a:solidFill>
            <a:schemeClr val="accent1">
              <a:lumMod val="40000"/>
              <a:lumOff val="6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62" name="Rectangle 61">
            <a:extLst>
              <a:ext uri="{FF2B5EF4-FFF2-40B4-BE49-F238E27FC236}">
                <a16:creationId xmlns:a16="http://schemas.microsoft.com/office/drawing/2014/main" id="{95556731-24BF-454B-9080-CFF051D34725}"/>
              </a:ext>
            </a:extLst>
          </p:cNvPr>
          <p:cNvSpPr/>
          <p:nvPr/>
        </p:nvSpPr>
        <p:spPr bwMode="gray">
          <a:xfrm>
            <a:off x="4834419" y="2011484"/>
            <a:ext cx="952500" cy="897887"/>
          </a:xfrm>
          <a:prstGeom prst="rect">
            <a:avLst/>
          </a:prstGeom>
          <a:solidFill>
            <a:schemeClr val="bg1">
              <a:lumMod val="85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64" name="Rectangle 63">
            <a:extLst>
              <a:ext uri="{FF2B5EF4-FFF2-40B4-BE49-F238E27FC236}">
                <a16:creationId xmlns:a16="http://schemas.microsoft.com/office/drawing/2014/main" id="{06E0F7EA-234F-47B2-8F22-913624A4D2ED}"/>
              </a:ext>
            </a:extLst>
          </p:cNvPr>
          <p:cNvSpPr/>
          <p:nvPr/>
        </p:nvSpPr>
        <p:spPr bwMode="gray">
          <a:xfrm>
            <a:off x="5891694" y="2011484"/>
            <a:ext cx="952500" cy="897887"/>
          </a:xfrm>
          <a:prstGeom prst="rect">
            <a:avLst/>
          </a:prstGeom>
          <a:solidFill>
            <a:schemeClr val="bg1">
              <a:lumMod val="85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66" name="Rectangle 65">
            <a:extLst>
              <a:ext uri="{FF2B5EF4-FFF2-40B4-BE49-F238E27FC236}">
                <a16:creationId xmlns:a16="http://schemas.microsoft.com/office/drawing/2014/main" id="{6860CF5F-58C1-42AE-BA04-D7ECE6ADFD19}"/>
              </a:ext>
            </a:extLst>
          </p:cNvPr>
          <p:cNvSpPr/>
          <p:nvPr/>
        </p:nvSpPr>
        <p:spPr bwMode="gray">
          <a:xfrm>
            <a:off x="6977544" y="2011484"/>
            <a:ext cx="1564276" cy="897887"/>
          </a:xfrm>
          <a:prstGeom prst="rect">
            <a:avLst/>
          </a:prstGeom>
          <a:solidFill>
            <a:schemeClr val="accent3">
              <a:lumMod val="60000"/>
              <a:lumOff val="4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cxnSp>
        <p:nvCxnSpPr>
          <p:cNvPr id="18" name="Straight Arrow Connector 17">
            <a:extLst>
              <a:ext uri="{FF2B5EF4-FFF2-40B4-BE49-F238E27FC236}">
                <a16:creationId xmlns:a16="http://schemas.microsoft.com/office/drawing/2014/main" id="{F022614C-A182-4FC5-9E32-EA3009B9E2EC}"/>
              </a:ext>
            </a:extLst>
          </p:cNvPr>
          <p:cNvCxnSpPr/>
          <p:nvPr/>
        </p:nvCxnSpPr>
        <p:spPr>
          <a:xfrm flipV="1">
            <a:off x="2634143" y="2899846"/>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4D0AE21-281C-4D08-B415-DDE53710EA7D}"/>
              </a:ext>
            </a:extLst>
          </p:cNvPr>
          <p:cNvCxnSpPr/>
          <p:nvPr/>
        </p:nvCxnSpPr>
        <p:spPr>
          <a:xfrm flipV="1">
            <a:off x="1491143" y="2909371"/>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ABB7487-213A-4DBA-8A50-A53FBAE118FE}"/>
              </a:ext>
            </a:extLst>
          </p:cNvPr>
          <p:cNvCxnSpPr/>
          <p:nvPr/>
        </p:nvCxnSpPr>
        <p:spPr>
          <a:xfrm flipV="1">
            <a:off x="4015268" y="2909371"/>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20F4421-FD0D-4AC7-B262-0335DF17040F}"/>
              </a:ext>
            </a:extLst>
          </p:cNvPr>
          <p:cNvCxnSpPr/>
          <p:nvPr/>
        </p:nvCxnSpPr>
        <p:spPr>
          <a:xfrm flipV="1">
            <a:off x="5291618" y="2899846"/>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E431398-6648-4574-9281-34E4B05A8A53}"/>
              </a:ext>
            </a:extLst>
          </p:cNvPr>
          <p:cNvCxnSpPr/>
          <p:nvPr/>
        </p:nvCxnSpPr>
        <p:spPr>
          <a:xfrm flipV="1">
            <a:off x="6310793" y="2899846"/>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2242CA4-5357-406B-9161-1D8EF87B445B}"/>
              </a:ext>
            </a:extLst>
          </p:cNvPr>
          <p:cNvCxnSpPr/>
          <p:nvPr/>
        </p:nvCxnSpPr>
        <p:spPr>
          <a:xfrm flipV="1">
            <a:off x="7710968" y="2909371"/>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71661EF1-8B75-4C80-A720-4D399DF3B3E8}"/>
              </a:ext>
            </a:extLst>
          </p:cNvPr>
          <p:cNvSpPr/>
          <p:nvPr/>
        </p:nvSpPr>
        <p:spPr bwMode="gray">
          <a:xfrm>
            <a:off x="482731" y="6091106"/>
            <a:ext cx="8137385" cy="219150"/>
          </a:xfrm>
          <a:prstGeom prst="rect">
            <a:avLst/>
          </a:prstGeom>
          <a:solidFill>
            <a:srgbClr val="7030A0"/>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1000" b="1" dirty="0">
                <a:solidFill>
                  <a:schemeClr val="bg1"/>
                </a:solidFill>
              </a:rPr>
              <a:t>Balanced Journal with Intercompany Balancing Lines</a:t>
            </a:r>
          </a:p>
        </p:txBody>
      </p:sp>
      <p:sp>
        <p:nvSpPr>
          <p:cNvPr id="88" name="Arrow: Right 87">
            <a:extLst>
              <a:ext uri="{FF2B5EF4-FFF2-40B4-BE49-F238E27FC236}">
                <a16:creationId xmlns:a16="http://schemas.microsoft.com/office/drawing/2014/main" id="{F2A58F39-D957-4447-91AC-3E4DA6D4AF49}"/>
              </a:ext>
            </a:extLst>
          </p:cNvPr>
          <p:cNvSpPr/>
          <p:nvPr/>
        </p:nvSpPr>
        <p:spPr bwMode="gray">
          <a:xfrm>
            <a:off x="5005881" y="6201235"/>
            <a:ext cx="3277287" cy="45719"/>
          </a:xfrm>
          <a:prstGeom prst="rightArrow">
            <a:avLst/>
          </a:prstGeom>
          <a:solidFill>
            <a:srgbClr val="FFFF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89" name="Rectangle 88">
            <a:extLst>
              <a:ext uri="{FF2B5EF4-FFF2-40B4-BE49-F238E27FC236}">
                <a16:creationId xmlns:a16="http://schemas.microsoft.com/office/drawing/2014/main" id="{149A1FCA-2D4B-44AA-ADB6-E10616804FA9}"/>
              </a:ext>
            </a:extLst>
          </p:cNvPr>
          <p:cNvSpPr/>
          <p:nvPr/>
        </p:nvSpPr>
        <p:spPr bwMode="gray">
          <a:xfrm>
            <a:off x="557694" y="4557656"/>
            <a:ext cx="1303870" cy="1383661"/>
          </a:xfrm>
          <a:prstGeom prst="rect">
            <a:avLst/>
          </a:prstGeom>
          <a:solidFill>
            <a:schemeClr val="accent1">
              <a:lumMod val="40000"/>
              <a:lumOff val="6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91" name="Rectangle 90">
            <a:extLst>
              <a:ext uri="{FF2B5EF4-FFF2-40B4-BE49-F238E27FC236}">
                <a16:creationId xmlns:a16="http://schemas.microsoft.com/office/drawing/2014/main" id="{D1CE27AE-98CD-4619-8F9F-1F04A4530FE6}"/>
              </a:ext>
            </a:extLst>
          </p:cNvPr>
          <p:cNvSpPr/>
          <p:nvPr/>
        </p:nvSpPr>
        <p:spPr bwMode="gray">
          <a:xfrm>
            <a:off x="1995969" y="4548131"/>
            <a:ext cx="1303870" cy="1383661"/>
          </a:xfrm>
          <a:prstGeom prst="rect">
            <a:avLst/>
          </a:prstGeom>
          <a:solidFill>
            <a:schemeClr val="accent1">
              <a:lumMod val="40000"/>
              <a:lumOff val="6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93" name="Rectangle 92">
            <a:extLst>
              <a:ext uri="{FF2B5EF4-FFF2-40B4-BE49-F238E27FC236}">
                <a16:creationId xmlns:a16="http://schemas.microsoft.com/office/drawing/2014/main" id="{B69C0757-F990-4EA7-844E-91195A5B68D8}"/>
              </a:ext>
            </a:extLst>
          </p:cNvPr>
          <p:cNvSpPr/>
          <p:nvPr/>
        </p:nvSpPr>
        <p:spPr bwMode="gray">
          <a:xfrm>
            <a:off x="3415194" y="4548131"/>
            <a:ext cx="1303870" cy="1383661"/>
          </a:xfrm>
          <a:prstGeom prst="rect">
            <a:avLst/>
          </a:prstGeom>
          <a:solidFill>
            <a:schemeClr val="accent1">
              <a:lumMod val="40000"/>
              <a:lumOff val="6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95" name="Rectangle 94">
            <a:extLst>
              <a:ext uri="{FF2B5EF4-FFF2-40B4-BE49-F238E27FC236}">
                <a16:creationId xmlns:a16="http://schemas.microsoft.com/office/drawing/2014/main" id="{C22EECEB-4E1A-4DCC-B32B-38027DF9A8F1}"/>
              </a:ext>
            </a:extLst>
          </p:cNvPr>
          <p:cNvSpPr/>
          <p:nvPr/>
        </p:nvSpPr>
        <p:spPr bwMode="gray">
          <a:xfrm>
            <a:off x="4843944" y="4548131"/>
            <a:ext cx="952500" cy="1383661"/>
          </a:xfrm>
          <a:prstGeom prst="rect">
            <a:avLst/>
          </a:prstGeom>
          <a:solidFill>
            <a:schemeClr val="bg1">
              <a:lumMod val="85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97" name="Rectangle 96">
            <a:extLst>
              <a:ext uri="{FF2B5EF4-FFF2-40B4-BE49-F238E27FC236}">
                <a16:creationId xmlns:a16="http://schemas.microsoft.com/office/drawing/2014/main" id="{12475825-5283-4C22-8216-72FBD2BDB94E}"/>
              </a:ext>
            </a:extLst>
          </p:cNvPr>
          <p:cNvSpPr/>
          <p:nvPr/>
        </p:nvSpPr>
        <p:spPr bwMode="gray">
          <a:xfrm>
            <a:off x="5886777" y="4548131"/>
            <a:ext cx="957417" cy="1383661"/>
          </a:xfrm>
          <a:prstGeom prst="rect">
            <a:avLst/>
          </a:prstGeom>
          <a:solidFill>
            <a:schemeClr val="bg1">
              <a:lumMod val="85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99" name="Rectangle 98">
            <a:extLst>
              <a:ext uri="{FF2B5EF4-FFF2-40B4-BE49-F238E27FC236}">
                <a16:creationId xmlns:a16="http://schemas.microsoft.com/office/drawing/2014/main" id="{1BCC9ADD-630C-4551-9C11-2E0405A3DC26}"/>
              </a:ext>
            </a:extLst>
          </p:cNvPr>
          <p:cNvSpPr/>
          <p:nvPr/>
        </p:nvSpPr>
        <p:spPr bwMode="gray">
          <a:xfrm>
            <a:off x="6977444" y="4548131"/>
            <a:ext cx="1564357" cy="1383661"/>
          </a:xfrm>
          <a:prstGeom prst="rect">
            <a:avLst/>
          </a:prstGeom>
          <a:solidFill>
            <a:schemeClr val="accent3">
              <a:lumMod val="60000"/>
              <a:lumOff val="4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cxnSp>
        <p:nvCxnSpPr>
          <p:cNvPr id="101" name="Straight Arrow Connector 100">
            <a:extLst>
              <a:ext uri="{FF2B5EF4-FFF2-40B4-BE49-F238E27FC236}">
                <a16:creationId xmlns:a16="http://schemas.microsoft.com/office/drawing/2014/main" id="{C4C8DAD7-8FB1-4447-9381-AABD0AAA6F05}"/>
              </a:ext>
            </a:extLst>
          </p:cNvPr>
          <p:cNvCxnSpPr/>
          <p:nvPr/>
        </p:nvCxnSpPr>
        <p:spPr>
          <a:xfrm flipV="1">
            <a:off x="2643668" y="5922267"/>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CFFC680-17C9-4B3E-BC63-AF3F8B191B52}"/>
              </a:ext>
            </a:extLst>
          </p:cNvPr>
          <p:cNvCxnSpPr/>
          <p:nvPr/>
        </p:nvCxnSpPr>
        <p:spPr>
          <a:xfrm flipV="1">
            <a:off x="1500668" y="5931792"/>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F2625FD-02EA-4B3B-9AC2-203757B14EC2}"/>
              </a:ext>
            </a:extLst>
          </p:cNvPr>
          <p:cNvCxnSpPr>
            <a:cxnSpLocks/>
          </p:cNvCxnSpPr>
          <p:nvPr/>
        </p:nvCxnSpPr>
        <p:spPr>
          <a:xfrm flipV="1">
            <a:off x="4053368" y="5931792"/>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7B83163-B090-4835-B11E-D04E44BC3B35}"/>
              </a:ext>
            </a:extLst>
          </p:cNvPr>
          <p:cNvCxnSpPr/>
          <p:nvPr/>
        </p:nvCxnSpPr>
        <p:spPr>
          <a:xfrm flipV="1">
            <a:off x="5329718" y="5922267"/>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D425BE4-8D0B-4255-8A89-148AB627E69A}"/>
              </a:ext>
            </a:extLst>
          </p:cNvPr>
          <p:cNvCxnSpPr/>
          <p:nvPr/>
        </p:nvCxnSpPr>
        <p:spPr>
          <a:xfrm flipV="1">
            <a:off x="6358418" y="5922267"/>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54CA44BE-00CA-4769-A73D-3A2EF90D3839}"/>
              </a:ext>
            </a:extLst>
          </p:cNvPr>
          <p:cNvCxnSpPr/>
          <p:nvPr/>
        </p:nvCxnSpPr>
        <p:spPr>
          <a:xfrm flipV="1">
            <a:off x="7730018" y="5931792"/>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4F5570-650E-4052-B04E-5D7D85914045}"/>
              </a:ext>
            </a:extLst>
          </p:cNvPr>
          <p:cNvCxnSpPr>
            <a:cxnSpLocks/>
            <a:stCxn id="12" idx="1"/>
            <a:endCxn id="12" idx="3"/>
          </p:cNvCxnSpPr>
          <p:nvPr/>
        </p:nvCxnSpPr>
        <p:spPr>
          <a:xfrm>
            <a:off x="548169" y="2469953"/>
            <a:ext cx="1313396"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2B0BFD2-283D-4E81-930C-4B40DC2818DF}"/>
              </a:ext>
            </a:extLst>
          </p:cNvPr>
          <p:cNvCxnSpPr>
            <a:cxnSpLocks/>
            <a:stCxn id="48" idx="1"/>
            <a:endCxn id="48" idx="3"/>
          </p:cNvCxnSpPr>
          <p:nvPr/>
        </p:nvCxnSpPr>
        <p:spPr>
          <a:xfrm>
            <a:off x="1986444" y="2460428"/>
            <a:ext cx="1313396"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BB1FBCD-5838-4CB4-925C-A648A40A2B23}"/>
              </a:ext>
            </a:extLst>
          </p:cNvPr>
          <p:cNvCxnSpPr>
            <a:cxnSpLocks/>
            <a:stCxn id="57" idx="1"/>
            <a:endCxn id="57" idx="3"/>
          </p:cNvCxnSpPr>
          <p:nvPr/>
        </p:nvCxnSpPr>
        <p:spPr>
          <a:xfrm>
            <a:off x="3405669" y="2460428"/>
            <a:ext cx="1313396"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6CA56FF-8044-4CDB-8B88-617982149EE6}"/>
              </a:ext>
            </a:extLst>
          </p:cNvPr>
          <p:cNvCxnSpPr>
            <a:cxnSpLocks/>
            <a:stCxn id="62" idx="1"/>
            <a:endCxn id="62" idx="3"/>
          </p:cNvCxnSpPr>
          <p:nvPr/>
        </p:nvCxnSpPr>
        <p:spPr>
          <a:xfrm>
            <a:off x="4834419" y="2460428"/>
            <a:ext cx="95250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E433622-85F7-4F78-8F66-CABE196DA498}"/>
              </a:ext>
            </a:extLst>
          </p:cNvPr>
          <p:cNvCxnSpPr>
            <a:cxnSpLocks/>
            <a:stCxn id="64" idx="1"/>
            <a:endCxn id="64" idx="3"/>
          </p:cNvCxnSpPr>
          <p:nvPr/>
        </p:nvCxnSpPr>
        <p:spPr>
          <a:xfrm>
            <a:off x="5891694" y="2460428"/>
            <a:ext cx="95250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99E92AE-E35C-413B-874B-C2CB90EA31E7}"/>
              </a:ext>
            </a:extLst>
          </p:cNvPr>
          <p:cNvCxnSpPr>
            <a:cxnSpLocks/>
            <a:stCxn id="66" idx="1"/>
            <a:endCxn id="66" idx="3"/>
          </p:cNvCxnSpPr>
          <p:nvPr/>
        </p:nvCxnSpPr>
        <p:spPr>
          <a:xfrm>
            <a:off x="6977544" y="2460428"/>
            <a:ext cx="1564276"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0E529F2-888F-4782-BF5D-AA7C0D83B8D9}"/>
              </a:ext>
            </a:extLst>
          </p:cNvPr>
          <p:cNvCxnSpPr>
            <a:cxnSpLocks/>
            <a:stCxn id="89" idx="1"/>
            <a:endCxn id="89" idx="3"/>
          </p:cNvCxnSpPr>
          <p:nvPr/>
        </p:nvCxnSpPr>
        <p:spPr>
          <a:xfrm>
            <a:off x="557694" y="5249487"/>
            <a:ext cx="130387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C5F96A0-D812-42C7-8B5B-3774E8BCAFB9}"/>
              </a:ext>
            </a:extLst>
          </p:cNvPr>
          <p:cNvCxnSpPr>
            <a:cxnSpLocks/>
          </p:cNvCxnSpPr>
          <p:nvPr/>
        </p:nvCxnSpPr>
        <p:spPr>
          <a:xfrm flipV="1">
            <a:off x="571980" y="5571418"/>
            <a:ext cx="1280058" cy="513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AD7CA40-A1C9-48EE-AD32-7DCDC9FDA44A}"/>
              </a:ext>
            </a:extLst>
          </p:cNvPr>
          <p:cNvCxnSpPr>
            <a:cxnSpLocks/>
          </p:cNvCxnSpPr>
          <p:nvPr/>
        </p:nvCxnSpPr>
        <p:spPr>
          <a:xfrm flipV="1">
            <a:off x="548167" y="4897350"/>
            <a:ext cx="1303871" cy="9666"/>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C0343E2-2572-43BA-8916-324A7FF0E6D5}"/>
              </a:ext>
            </a:extLst>
          </p:cNvPr>
          <p:cNvCxnSpPr>
            <a:cxnSpLocks/>
            <a:stCxn id="91" idx="1"/>
            <a:endCxn id="91" idx="3"/>
          </p:cNvCxnSpPr>
          <p:nvPr/>
        </p:nvCxnSpPr>
        <p:spPr>
          <a:xfrm>
            <a:off x="1995969" y="5239962"/>
            <a:ext cx="130387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06906ED-BD38-4BFF-B4DF-C301B788A557}"/>
              </a:ext>
            </a:extLst>
          </p:cNvPr>
          <p:cNvCxnSpPr>
            <a:cxnSpLocks/>
            <a:stCxn id="93" idx="1"/>
            <a:endCxn id="93" idx="3"/>
          </p:cNvCxnSpPr>
          <p:nvPr/>
        </p:nvCxnSpPr>
        <p:spPr>
          <a:xfrm>
            <a:off x="3415194" y="5239962"/>
            <a:ext cx="130387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CA9F548-1973-43EF-AFB7-B37539047E1E}"/>
              </a:ext>
            </a:extLst>
          </p:cNvPr>
          <p:cNvCxnSpPr>
            <a:cxnSpLocks/>
          </p:cNvCxnSpPr>
          <p:nvPr/>
        </p:nvCxnSpPr>
        <p:spPr>
          <a:xfrm>
            <a:off x="4856470" y="4900770"/>
            <a:ext cx="939973"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D96F9F4-C41B-4B87-A0F8-997127A9460A}"/>
              </a:ext>
            </a:extLst>
          </p:cNvPr>
          <p:cNvCxnSpPr>
            <a:cxnSpLocks/>
          </p:cNvCxnSpPr>
          <p:nvPr/>
        </p:nvCxnSpPr>
        <p:spPr>
          <a:xfrm>
            <a:off x="4856470" y="5239961"/>
            <a:ext cx="939973"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10D1FA5-2ECA-4A53-ABB0-A4747B2252D8}"/>
              </a:ext>
            </a:extLst>
          </p:cNvPr>
          <p:cNvCxnSpPr>
            <a:cxnSpLocks/>
          </p:cNvCxnSpPr>
          <p:nvPr/>
        </p:nvCxnSpPr>
        <p:spPr>
          <a:xfrm>
            <a:off x="4843943" y="5574838"/>
            <a:ext cx="939973"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FD80070-6791-4720-A919-6E2C5BEF5AFE}"/>
              </a:ext>
            </a:extLst>
          </p:cNvPr>
          <p:cNvCxnSpPr>
            <a:cxnSpLocks/>
          </p:cNvCxnSpPr>
          <p:nvPr/>
        </p:nvCxnSpPr>
        <p:spPr>
          <a:xfrm>
            <a:off x="5923269" y="4899060"/>
            <a:ext cx="939973"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73114C3-3ACA-4700-BC09-740D835BA8A8}"/>
              </a:ext>
            </a:extLst>
          </p:cNvPr>
          <p:cNvCxnSpPr>
            <a:cxnSpLocks/>
          </p:cNvCxnSpPr>
          <p:nvPr/>
        </p:nvCxnSpPr>
        <p:spPr>
          <a:xfrm>
            <a:off x="5923269" y="5238251"/>
            <a:ext cx="939973"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B861458-5F90-40C4-AE92-616139BB3249}"/>
              </a:ext>
            </a:extLst>
          </p:cNvPr>
          <p:cNvCxnSpPr>
            <a:cxnSpLocks/>
          </p:cNvCxnSpPr>
          <p:nvPr/>
        </p:nvCxnSpPr>
        <p:spPr>
          <a:xfrm>
            <a:off x="5910742" y="5573128"/>
            <a:ext cx="939973"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DA24911-BD79-43F5-8E61-7B0860170D0E}"/>
              </a:ext>
            </a:extLst>
          </p:cNvPr>
          <p:cNvCxnSpPr>
            <a:cxnSpLocks/>
          </p:cNvCxnSpPr>
          <p:nvPr/>
        </p:nvCxnSpPr>
        <p:spPr>
          <a:xfrm>
            <a:off x="7007299" y="4897350"/>
            <a:ext cx="1512751" cy="9666"/>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1424A15-800B-42DB-967F-5E59C566D63D}"/>
              </a:ext>
            </a:extLst>
          </p:cNvPr>
          <p:cNvCxnSpPr>
            <a:cxnSpLocks/>
            <a:stCxn id="99" idx="1"/>
            <a:endCxn id="99" idx="3"/>
          </p:cNvCxnSpPr>
          <p:nvPr/>
        </p:nvCxnSpPr>
        <p:spPr>
          <a:xfrm>
            <a:off x="6977444" y="5239962"/>
            <a:ext cx="1564357"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9DE81C5-579A-4B71-907D-2C2AA35A8E9F}"/>
              </a:ext>
            </a:extLst>
          </p:cNvPr>
          <p:cNvCxnSpPr>
            <a:cxnSpLocks/>
          </p:cNvCxnSpPr>
          <p:nvPr/>
        </p:nvCxnSpPr>
        <p:spPr>
          <a:xfrm>
            <a:off x="6994772" y="5571418"/>
            <a:ext cx="1545264" cy="1375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148" name="Text Placeholder 5">
            <a:extLst>
              <a:ext uri="{FF2B5EF4-FFF2-40B4-BE49-F238E27FC236}">
                <a16:creationId xmlns:a16="http://schemas.microsoft.com/office/drawing/2014/main" id="{7BBD9CAA-A698-49FC-8315-5573FD2743BB}"/>
              </a:ext>
            </a:extLst>
          </p:cNvPr>
          <p:cNvSpPr txBox="1">
            <a:spLocks/>
          </p:cNvSpPr>
          <p:nvPr/>
        </p:nvSpPr>
        <p:spPr>
          <a:xfrm>
            <a:off x="626233" y="2093228"/>
            <a:ext cx="1107318" cy="322002"/>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10 – Vision Ventures LLC NY</a:t>
            </a:r>
          </a:p>
        </p:txBody>
      </p:sp>
      <p:sp>
        <p:nvSpPr>
          <p:cNvPr id="149" name="Text Placeholder 5">
            <a:extLst>
              <a:ext uri="{FF2B5EF4-FFF2-40B4-BE49-F238E27FC236}">
                <a16:creationId xmlns:a16="http://schemas.microsoft.com/office/drawing/2014/main" id="{2498CE6A-EAD2-4BF6-9070-F2F46F8F3824}"/>
              </a:ext>
            </a:extLst>
          </p:cNvPr>
          <p:cNvSpPr txBox="1">
            <a:spLocks/>
          </p:cNvSpPr>
          <p:nvPr/>
        </p:nvSpPr>
        <p:spPr>
          <a:xfrm>
            <a:off x="626233" y="2562260"/>
            <a:ext cx="1107318" cy="322002"/>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20 – Vision Ventures LLC LA</a:t>
            </a:r>
          </a:p>
        </p:txBody>
      </p:sp>
      <p:sp>
        <p:nvSpPr>
          <p:cNvPr id="150" name="Text Placeholder 5">
            <a:extLst>
              <a:ext uri="{FF2B5EF4-FFF2-40B4-BE49-F238E27FC236}">
                <a16:creationId xmlns:a16="http://schemas.microsoft.com/office/drawing/2014/main" id="{9006BB22-2BDE-4792-8070-DA5C93306A40}"/>
              </a:ext>
            </a:extLst>
          </p:cNvPr>
          <p:cNvSpPr txBox="1">
            <a:spLocks/>
          </p:cNvSpPr>
          <p:nvPr/>
        </p:nvSpPr>
        <p:spPr>
          <a:xfrm>
            <a:off x="2143637" y="2158518"/>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701 – Expense</a:t>
            </a:r>
          </a:p>
        </p:txBody>
      </p:sp>
      <p:sp>
        <p:nvSpPr>
          <p:cNvPr id="151" name="Text Placeholder 5">
            <a:extLst>
              <a:ext uri="{FF2B5EF4-FFF2-40B4-BE49-F238E27FC236}">
                <a16:creationId xmlns:a16="http://schemas.microsoft.com/office/drawing/2014/main" id="{CC192C45-9E99-40B4-9D18-6607AF0C1D47}"/>
              </a:ext>
            </a:extLst>
          </p:cNvPr>
          <p:cNvSpPr txBox="1">
            <a:spLocks/>
          </p:cNvSpPr>
          <p:nvPr/>
        </p:nvSpPr>
        <p:spPr>
          <a:xfrm>
            <a:off x="2135182" y="2607344"/>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301 - Revenue</a:t>
            </a:r>
          </a:p>
        </p:txBody>
      </p:sp>
      <p:sp>
        <p:nvSpPr>
          <p:cNvPr id="152" name="Text Placeholder 5">
            <a:extLst>
              <a:ext uri="{FF2B5EF4-FFF2-40B4-BE49-F238E27FC236}">
                <a16:creationId xmlns:a16="http://schemas.microsoft.com/office/drawing/2014/main" id="{A439C77F-79E9-46F4-8969-761328C551ED}"/>
              </a:ext>
            </a:extLst>
          </p:cNvPr>
          <p:cNvSpPr txBox="1">
            <a:spLocks/>
          </p:cNvSpPr>
          <p:nvPr/>
        </p:nvSpPr>
        <p:spPr>
          <a:xfrm>
            <a:off x="3450637" y="2158518"/>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00 – Default</a:t>
            </a:r>
          </a:p>
        </p:txBody>
      </p:sp>
      <p:sp>
        <p:nvSpPr>
          <p:cNvPr id="153" name="Text Placeholder 5">
            <a:extLst>
              <a:ext uri="{FF2B5EF4-FFF2-40B4-BE49-F238E27FC236}">
                <a16:creationId xmlns:a16="http://schemas.microsoft.com/office/drawing/2014/main" id="{56192949-0329-407C-88AF-3BDD3F1D061A}"/>
              </a:ext>
            </a:extLst>
          </p:cNvPr>
          <p:cNvSpPr txBox="1">
            <a:spLocks/>
          </p:cNvSpPr>
          <p:nvPr/>
        </p:nvSpPr>
        <p:spPr>
          <a:xfrm>
            <a:off x="3448927" y="2588320"/>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00 – Default</a:t>
            </a:r>
          </a:p>
        </p:txBody>
      </p:sp>
      <p:sp>
        <p:nvSpPr>
          <p:cNvPr id="154" name="Text Placeholder 5">
            <a:extLst>
              <a:ext uri="{FF2B5EF4-FFF2-40B4-BE49-F238E27FC236}">
                <a16:creationId xmlns:a16="http://schemas.microsoft.com/office/drawing/2014/main" id="{639FEA8A-7EC8-450C-9A2B-0D71649B0DC6}"/>
              </a:ext>
            </a:extLst>
          </p:cNvPr>
          <p:cNvSpPr txBox="1">
            <a:spLocks/>
          </p:cNvSpPr>
          <p:nvPr/>
        </p:nvSpPr>
        <p:spPr>
          <a:xfrm>
            <a:off x="5034791" y="2156809"/>
            <a:ext cx="54557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a:lnSpc>
                <a:spcPct val="90000"/>
              </a:lnSpc>
              <a:buClr>
                <a:srgbClr val="4285F4"/>
              </a:buClr>
              <a:buSzPts val="1050"/>
              <a:buNone/>
              <a:defRPr/>
            </a:pPr>
            <a:r>
              <a:rPr lang="en-US" sz="900" dirty="0">
                <a:solidFill>
                  <a:schemeClr val="tx1"/>
                </a:solidFill>
                <a:sym typeface="Roboto"/>
              </a:rPr>
              <a:t>$ 100</a:t>
            </a:r>
          </a:p>
        </p:txBody>
      </p:sp>
      <p:sp>
        <p:nvSpPr>
          <p:cNvPr id="156" name="Text Placeholder 5">
            <a:extLst>
              <a:ext uri="{FF2B5EF4-FFF2-40B4-BE49-F238E27FC236}">
                <a16:creationId xmlns:a16="http://schemas.microsoft.com/office/drawing/2014/main" id="{C40245B2-868E-436F-8E4D-F78FC75C346E}"/>
              </a:ext>
            </a:extLst>
          </p:cNvPr>
          <p:cNvSpPr txBox="1">
            <a:spLocks/>
          </p:cNvSpPr>
          <p:nvPr/>
        </p:nvSpPr>
        <p:spPr>
          <a:xfrm>
            <a:off x="6091313" y="2555786"/>
            <a:ext cx="54557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a:lnSpc>
                <a:spcPct val="90000"/>
              </a:lnSpc>
              <a:buClr>
                <a:srgbClr val="4285F4"/>
              </a:buClr>
              <a:buSzPts val="1050"/>
              <a:buNone/>
              <a:defRPr/>
            </a:pPr>
            <a:r>
              <a:rPr lang="en-US" sz="900" dirty="0">
                <a:solidFill>
                  <a:schemeClr val="tx1"/>
                </a:solidFill>
                <a:sym typeface="Roboto"/>
              </a:rPr>
              <a:t>$ 100</a:t>
            </a:r>
          </a:p>
        </p:txBody>
      </p:sp>
      <p:sp>
        <p:nvSpPr>
          <p:cNvPr id="158" name="Text Placeholder 5">
            <a:extLst>
              <a:ext uri="{FF2B5EF4-FFF2-40B4-BE49-F238E27FC236}">
                <a16:creationId xmlns:a16="http://schemas.microsoft.com/office/drawing/2014/main" id="{2526EE44-C0C5-4875-BC3D-61753DE8650D}"/>
              </a:ext>
            </a:extLst>
          </p:cNvPr>
          <p:cNvSpPr txBox="1">
            <a:spLocks/>
          </p:cNvSpPr>
          <p:nvPr/>
        </p:nvSpPr>
        <p:spPr>
          <a:xfrm>
            <a:off x="7343163" y="2167082"/>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Original Line 1</a:t>
            </a:r>
          </a:p>
        </p:txBody>
      </p:sp>
      <p:sp>
        <p:nvSpPr>
          <p:cNvPr id="159" name="Text Placeholder 5">
            <a:extLst>
              <a:ext uri="{FF2B5EF4-FFF2-40B4-BE49-F238E27FC236}">
                <a16:creationId xmlns:a16="http://schemas.microsoft.com/office/drawing/2014/main" id="{5EB06839-B24A-46A2-A612-45CE57D8E03D}"/>
              </a:ext>
            </a:extLst>
          </p:cNvPr>
          <p:cNvSpPr txBox="1">
            <a:spLocks/>
          </p:cNvSpPr>
          <p:nvPr/>
        </p:nvSpPr>
        <p:spPr>
          <a:xfrm>
            <a:off x="7341453" y="2596884"/>
            <a:ext cx="1200366"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Original Line 2</a:t>
            </a:r>
          </a:p>
        </p:txBody>
      </p:sp>
      <p:sp>
        <p:nvSpPr>
          <p:cNvPr id="164" name="Text Placeholder 5">
            <a:extLst>
              <a:ext uri="{FF2B5EF4-FFF2-40B4-BE49-F238E27FC236}">
                <a16:creationId xmlns:a16="http://schemas.microsoft.com/office/drawing/2014/main" id="{8ADDB2F5-E110-48C6-9637-6D3EED247E8D}"/>
              </a:ext>
            </a:extLst>
          </p:cNvPr>
          <p:cNvSpPr txBox="1">
            <a:spLocks/>
          </p:cNvSpPr>
          <p:nvPr/>
        </p:nvSpPr>
        <p:spPr>
          <a:xfrm>
            <a:off x="2025521" y="4622604"/>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701 – Expense</a:t>
            </a:r>
          </a:p>
        </p:txBody>
      </p:sp>
      <p:sp>
        <p:nvSpPr>
          <p:cNvPr id="165" name="Text Placeholder 5">
            <a:extLst>
              <a:ext uri="{FF2B5EF4-FFF2-40B4-BE49-F238E27FC236}">
                <a16:creationId xmlns:a16="http://schemas.microsoft.com/office/drawing/2014/main" id="{B419F670-0532-4C93-83EA-DEB7EB3C6D3E}"/>
              </a:ext>
            </a:extLst>
          </p:cNvPr>
          <p:cNvSpPr txBox="1">
            <a:spLocks/>
          </p:cNvSpPr>
          <p:nvPr/>
        </p:nvSpPr>
        <p:spPr>
          <a:xfrm>
            <a:off x="2023811" y="4970214"/>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301 - Revenue</a:t>
            </a:r>
          </a:p>
        </p:txBody>
      </p:sp>
      <p:sp>
        <p:nvSpPr>
          <p:cNvPr id="166" name="Text Placeholder 5">
            <a:extLst>
              <a:ext uri="{FF2B5EF4-FFF2-40B4-BE49-F238E27FC236}">
                <a16:creationId xmlns:a16="http://schemas.microsoft.com/office/drawing/2014/main" id="{CB5DA48F-C622-42AB-B375-DBEF8E1E9824}"/>
              </a:ext>
            </a:extLst>
          </p:cNvPr>
          <p:cNvSpPr txBox="1">
            <a:spLocks/>
          </p:cNvSpPr>
          <p:nvPr/>
        </p:nvSpPr>
        <p:spPr>
          <a:xfrm>
            <a:off x="2022101" y="5307549"/>
            <a:ext cx="1414391"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401 – IC Payables</a:t>
            </a:r>
          </a:p>
        </p:txBody>
      </p:sp>
      <p:sp>
        <p:nvSpPr>
          <p:cNvPr id="167" name="Text Placeholder 5">
            <a:extLst>
              <a:ext uri="{FF2B5EF4-FFF2-40B4-BE49-F238E27FC236}">
                <a16:creationId xmlns:a16="http://schemas.microsoft.com/office/drawing/2014/main" id="{5FABD504-8F1E-427B-AE7D-68C122D0AC45}"/>
              </a:ext>
            </a:extLst>
          </p:cNvPr>
          <p:cNvSpPr txBox="1">
            <a:spLocks/>
          </p:cNvSpPr>
          <p:nvPr/>
        </p:nvSpPr>
        <p:spPr>
          <a:xfrm>
            <a:off x="2020391" y="5655159"/>
            <a:ext cx="1633464"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501 – IC Receivables</a:t>
            </a:r>
          </a:p>
        </p:txBody>
      </p:sp>
      <p:sp>
        <p:nvSpPr>
          <p:cNvPr id="168" name="Text Placeholder 5">
            <a:extLst>
              <a:ext uri="{FF2B5EF4-FFF2-40B4-BE49-F238E27FC236}">
                <a16:creationId xmlns:a16="http://schemas.microsoft.com/office/drawing/2014/main" id="{95839075-82E4-457A-82D1-035D4D942F5D}"/>
              </a:ext>
            </a:extLst>
          </p:cNvPr>
          <p:cNvSpPr txBox="1">
            <a:spLocks/>
          </p:cNvSpPr>
          <p:nvPr/>
        </p:nvSpPr>
        <p:spPr>
          <a:xfrm>
            <a:off x="3490023" y="4632876"/>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00 – Default</a:t>
            </a:r>
          </a:p>
        </p:txBody>
      </p:sp>
      <p:sp>
        <p:nvSpPr>
          <p:cNvPr id="169" name="Text Placeholder 5">
            <a:extLst>
              <a:ext uri="{FF2B5EF4-FFF2-40B4-BE49-F238E27FC236}">
                <a16:creationId xmlns:a16="http://schemas.microsoft.com/office/drawing/2014/main" id="{4003FD0D-A372-444B-AD91-F5DDC1A1404D}"/>
              </a:ext>
            </a:extLst>
          </p:cNvPr>
          <p:cNvSpPr txBox="1">
            <a:spLocks/>
          </p:cNvSpPr>
          <p:nvPr/>
        </p:nvSpPr>
        <p:spPr>
          <a:xfrm>
            <a:off x="3488313" y="4959938"/>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00 – Default</a:t>
            </a:r>
          </a:p>
        </p:txBody>
      </p:sp>
      <p:sp>
        <p:nvSpPr>
          <p:cNvPr id="172" name="Text Placeholder 5">
            <a:extLst>
              <a:ext uri="{FF2B5EF4-FFF2-40B4-BE49-F238E27FC236}">
                <a16:creationId xmlns:a16="http://schemas.microsoft.com/office/drawing/2014/main" id="{492D5286-C13C-4F1C-BED3-345BCA48CD14}"/>
              </a:ext>
            </a:extLst>
          </p:cNvPr>
          <p:cNvSpPr txBox="1">
            <a:spLocks/>
          </p:cNvSpPr>
          <p:nvPr/>
        </p:nvSpPr>
        <p:spPr>
          <a:xfrm>
            <a:off x="5045064" y="4610574"/>
            <a:ext cx="54557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a:lnSpc>
                <a:spcPct val="90000"/>
              </a:lnSpc>
              <a:buClr>
                <a:srgbClr val="4285F4"/>
              </a:buClr>
              <a:buSzPts val="1050"/>
              <a:buNone/>
              <a:defRPr/>
            </a:pPr>
            <a:r>
              <a:rPr lang="en-US" sz="900" dirty="0">
                <a:solidFill>
                  <a:schemeClr val="tx1"/>
                </a:solidFill>
                <a:sym typeface="Roboto"/>
              </a:rPr>
              <a:t>$ 100</a:t>
            </a:r>
          </a:p>
        </p:txBody>
      </p:sp>
      <p:sp>
        <p:nvSpPr>
          <p:cNvPr id="174" name="Text Placeholder 5">
            <a:extLst>
              <a:ext uri="{FF2B5EF4-FFF2-40B4-BE49-F238E27FC236}">
                <a16:creationId xmlns:a16="http://schemas.microsoft.com/office/drawing/2014/main" id="{2E9572A4-D2DF-4109-897F-E59DC5815519}"/>
              </a:ext>
            </a:extLst>
          </p:cNvPr>
          <p:cNvSpPr txBox="1">
            <a:spLocks/>
          </p:cNvSpPr>
          <p:nvPr/>
        </p:nvSpPr>
        <p:spPr>
          <a:xfrm>
            <a:off x="6091313" y="4959940"/>
            <a:ext cx="54557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a:lnSpc>
                <a:spcPct val="90000"/>
              </a:lnSpc>
              <a:buClr>
                <a:srgbClr val="4285F4"/>
              </a:buClr>
              <a:buSzPts val="1050"/>
              <a:buNone/>
              <a:defRPr/>
            </a:pPr>
            <a:r>
              <a:rPr lang="en-US" sz="900" dirty="0">
                <a:solidFill>
                  <a:schemeClr val="tx1"/>
                </a:solidFill>
                <a:sym typeface="Roboto"/>
              </a:rPr>
              <a:t>$ 100</a:t>
            </a:r>
          </a:p>
        </p:txBody>
      </p:sp>
      <p:sp>
        <p:nvSpPr>
          <p:cNvPr id="175" name="Text Placeholder 5">
            <a:extLst>
              <a:ext uri="{FF2B5EF4-FFF2-40B4-BE49-F238E27FC236}">
                <a16:creationId xmlns:a16="http://schemas.microsoft.com/office/drawing/2014/main" id="{C7A2D4FE-C0A5-453A-AFF7-442F02B4AE49}"/>
              </a:ext>
            </a:extLst>
          </p:cNvPr>
          <p:cNvSpPr txBox="1">
            <a:spLocks/>
          </p:cNvSpPr>
          <p:nvPr/>
        </p:nvSpPr>
        <p:spPr>
          <a:xfrm>
            <a:off x="6092064" y="5289093"/>
            <a:ext cx="54557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a:lnSpc>
                <a:spcPct val="90000"/>
              </a:lnSpc>
              <a:buClr>
                <a:srgbClr val="4285F4"/>
              </a:buClr>
              <a:buSzPts val="1050"/>
              <a:buNone/>
              <a:defRPr/>
            </a:pPr>
            <a:r>
              <a:rPr lang="en-US" sz="900" dirty="0">
                <a:solidFill>
                  <a:schemeClr val="tx1"/>
                </a:solidFill>
                <a:sym typeface="Roboto"/>
              </a:rPr>
              <a:t>$ 100</a:t>
            </a:r>
          </a:p>
        </p:txBody>
      </p:sp>
      <p:sp>
        <p:nvSpPr>
          <p:cNvPr id="176" name="Text Placeholder 5">
            <a:extLst>
              <a:ext uri="{FF2B5EF4-FFF2-40B4-BE49-F238E27FC236}">
                <a16:creationId xmlns:a16="http://schemas.microsoft.com/office/drawing/2014/main" id="{BCB2D4EF-2306-4FDE-9205-1E76BDDEB25C}"/>
              </a:ext>
            </a:extLst>
          </p:cNvPr>
          <p:cNvSpPr txBox="1">
            <a:spLocks/>
          </p:cNvSpPr>
          <p:nvPr/>
        </p:nvSpPr>
        <p:spPr>
          <a:xfrm>
            <a:off x="5030469" y="5630900"/>
            <a:ext cx="54557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a:lnSpc>
                <a:spcPct val="90000"/>
              </a:lnSpc>
              <a:buClr>
                <a:srgbClr val="4285F4"/>
              </a:buClr>
              <a:buSzPts val="1050"/>
              <a:buNone/>
              <a:defRPr/>
            </a:pPr>
            <a:r>
              <a:rPr lang="en-US" sz="900" dirty="0">
                <a:solidFill>
                  <a:schemeClr val="tx1"/>
                </a:solidFill>
                <a:sym typeface="Roboto"/>
              </a:rPr>
              <a:t>$ 100</a:t>
            </a:r>
          </a:p>
        </p:txBody>
      </p:sp>
      <p:sp>
        <p:nvSpPr>
          <p:cNvPr id="177" name="Text Placeholder 5">
            <a:extLst>
              <a:ext uri="{FF2B5EF4-FFF2-40B4-BE49-F238E27FC236}">
                <a16:creationId xmlns:a16="http://schemas.microsoft.com/office/drawing/2014/main" id="{E5E81C7D-7A54-4CD1-AB3E-9916AB3F2B17}"/>
              </a:ext>
            </a:extLst>
          </p:cNvPr>
          <p:cNvSpPr txBox="1">
            <a:spLocks/>
          </p:cNvSpPr>
          <p:nvPr/>
        </p:nvSpPr>
        <p:spPr>
          <a:xfrm>
            <a:off x="7359085" y="4622603"/>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Original Line 1</a:t>
            </a:r>
          </a:p>
        </p:txBody>
      </p:sp>
      <p:sp>
        <p:nvSpPr>
          <p:cNvPr id="178" name="Text Placeholder 5">
            <a:extLst>
              <a:ext uri="{FF2B5EF4-FFF2-40B4-BE49-F238E27FC236}">
                <a16:creationId xmlns:a16="http://schemas.microsoft.com/office/drawing/2014/main" id="{3D4AFBB0-DA6F-4728-B86F-0E707EAA4325}"/>
              </a:ext>
            </a:extLst>
          </p:cNvPr>
          <p:cNvSpPr txBox="1">
            <a:spLocks/>
          </p:cNvSpPr>
          <p:nvPr/>
        </p:nvSpPr>
        <p:spPr>
          <a:xfrm>
            <a:off x="7360647" y="4970214"/>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Original Line 2</a:t>
            </a:r>
          </a:p>
        </p:txBody>
      </p:sp>
      <p:sp>
        <p:nvSpPr>
          <p:cNvPr id="179" name="Text Placeholder 5">
            <a:extLst>
              <a:ext uri="{FF2B5EF4-FFF2-40B4-BE49-F238E27FC236}">
                <a16:creationId xmlns:a16="http://schemas.microsoft.com/office/drawing/2014/main" id="{13BE0EB7-372E-4079-9E64-ACD515C8F5DD}"/>
              </a:ext>
            </a:extLst>
          </p:cNvPr>
          <p:cNvSpPr txBox="1">
            <a:spLocks/>
          </p:cNvSpPr>
          <p:nvPr/>
        </p:nvSpPr>
        <p:spPr>
          <a:xfrm>
            <a:off x="6967921" y="5299003"/>
            <a:ext cx="1981407"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System generated IC Line</a:t>
            </a:r>
          </a:p>
        </p:txBody>
      </p:sp>
      <p:sp>
        <p:nvSpPr>
          <p:cNvPr id="181" name="Text Placeholder 5">
            <a:extLst>
              <a:ext uri="{FF2B5EF4-FFF2-40B4-BE49-F238E27FC236}">
                <a16:creationId xmlns:a16="http://schemas.microsoft.com/office/drawing/2014/main" id="{2C48AB7E-FA10-4CEF-B8CA-90F9E77076B0}"/>
              </a:ext>
            </a:extLst>
          </p:cNvPr>
          <p:cNvSpPr txBox="1">
            <a:spLocks/>
          </p:cNvSpPr>
          <p:nvPr/>
        </p:nvSpPr>
        <p:spPr>
          <a:xfrm>
            <a:off x="6955937" y="5636335"/>
            <a:ext cx="1972993"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System generated IC Line</a:t>
            </a:r>
          </a:p>
        </p:txBody>
      </p:sp>
      <p:cxnSp>
        <p:nvCxnSpPr>
          <p:cNvPr id="193" name="Straight Connector 192">
            <a:extLst>
              <a:ext uri="{FF2B5EF4-FFF2-40B4-BE49-F238E27FC236}">
                <a16:creationId xmlns:a16="http://schemas.microsoft.com/office/drawing/2014/main" id="{A4B90A17-D3E5-4C8F-A60F-22A641722756}"/>
              </a:ext>
            </a:extLst>
          </p:cNvPr>
          <p:cNvCxnSpPr>
            <a:cxnSpLocks/>
          </p:cNvCxnSpPr>
          <p:nvPr/>
        </p:nvCxnSpPr>
        <p:spPr>
          <a:xfrm>
            <a:off x="493004" y="3741512"/>
            <a:ext cx="8127112" cy="0"/>
          </a:xfrm>
          <a:prstGeom prst="line">
            <a:avLst/>
          </a:prstGeom>
          <a:ln>
            <a:solidFill>
              <a:srgbClr val="B4B4B4"/>
            </a:solidFill>
            <a:prstDash val="dash"/>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0B9E39BA-C81B-40D1-8CE6-A26018DE700A}"/>
              </a:ext>
            </a:extLst>
          </p:cNvPr>
          <p:cNvSpPr/>
          <p:nvPr/>
        </p:nvSpPr>
        <p:spPr>
          <a:xfrm>
            <a:off x="612580" y="849802"/>
            <a:ext cx="10510923" cy="461665"/>
          </a:xfrm>
          <a:prstGeom prst="rect">
            <a:avLst/>
          </a:prstGeom>
        </p:spPr>
        <p:txBody>
          <a:bodyPr wrap="square">
            <a:spAutoFit/>
          </a:bodyPr>
          <a:lstStyle/>
          <a:p>
            <a:r>
              <a:rPr lang="en-US" sz="1200" dirty="0"/>
              <a:t>This is an example of intracompany balancing where one single Ledger has one Legal Entity (LE) which has two Balancing Segment Values (BSVs). The intercompany transaction is done between these two BSVs.</a:t>
            </a:r>
          </a:p>
        </p:txBody>
      </p:sp>
      <p:sp>
        <p:nvSpPr>
          <p:cNvPr id="199" name="Text Placeholder 5">
            <a:extLst>
              <a:ext uri="{FF2B5EF4-FFF2-40B4-BE49-F238E27FC236}">
                <a16:creationId xmlns:a16="http://schemas.microsoft.com/office/drawing/2014/main" id="{024B4B0F-78E7-47AB-9383-A0DFE0319949}"/>
              </a:ext>
            </a:extLst>
          </p:cNvPr>
          <p:cNvSpPr txBox="1">
            <a:spLocks/>
          </p:cNvSpPr>
          <p:nvPr/>
        </p:nvSpPr>
        <p:spPr>
          <a:xfrm>
            <a:off x="3475919" y="5263166"/>
            <a:ext cx="1161469" cy="322002"/>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20 – Vision Ventures LLC LA</a:t>
            </a:r>
          </a:p>
        </p:txBody>
      </p:sp>
      <p:sp>
        <p:nvSpPr>
          <p:cNvPr id="200" name="Text Placeholder 5">
            <a:extLst>
              <a:ext uri="{FF2B5EF4-FFF2-40B4-BE49-F238E27FC236}">
                <a16:creationId xmlns:a16="http://schemas.microsoft.com/office/drawing/2014/main" id="{E3F9EC10-4660-4F7F-9330-28AA282DF1A6}"/>
              </a:ext>
            </a:extLst>
          </p:cNvPr>
          <p:cNvSpPr txBox="1">
            <a:spLocks/>
          </p:cNvSpPr>
          <p:nvPr/>
        </p:nvSpPr>
        <p:spPr>
          <a:xfrm>
            <a:off x="3474209" y="5636335"/>
            <a:ext cx="1175069" cy="323496"/>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10 – Vision Ventures LLC NY</a:t>
            </a:r>
          </a:p>
        </p:txBody>
      </p:sp>
      <p:sp>
        <p:nvSpPr>
          <p:cNvPr id="202" name="Left Brace 201">
            <a:extLst>
              <a:ext uri="{FF2B5EF4-FFF2-40B4-BE49-F238E27FC236}">
                <a16:creationId xmlns:a16="http://schemas.microsoft.com/office/drawing/2014/main" id="{314DCAD5-B486-43AB-B389-DBA1D3B04F6B}"/>
              </a:ext>
            </a:extLst>
          </p:cNvPr>
          <p:cNvSpPr/>
          <p:nvPr/>
        </p:nvSpPr>
        <p:spPr>
          <a:xfrm>
            <a:off x="256317" y="4557656"/>
            <a:ext cx="268036" cy="1383658"/>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p>
        </p:txBody>
      </p:sp>
      <p:sp>
        <p:nvSpPr>
          <p:cNvPr id="203" name="TextBox 202">
            <a:extLst>
              <a:ext uri="{FF2B5EF4-FFF2-40B4-BE49-F238E27FC236}">
                <a16:creationId xmlns:a16="http://schemas.microsoft.com/office/drawing/2014/main" id="{2DD35092-31AD-4E3C-85AC-364ED82BEEC2}"/>
              </a:ext>
            </a:extLst>
          </p:cNvPr>
          <p:cNvSpPr txBox="1"/>
          <p:nvPr/>
        </p:nvSpPr>
        <p:spPr bwMode="gray">
          <a:xfrm>
            <a:off x="52867" y="4410075"/>
            <a:ext cx="194720" cy="1607642"/>
          </a:xfrm>
          <a:prstGeom prst="rect">
            <a:avLst/>
          </a:prstGeom>
        </p:spPr>
        <p:txBody>
          <a:bodyPr vert="vert270" wrap="square" lIns="0" rIns="0" rtlCol="0" anchor="b" anchorCtr="0">
            <a:normAutofit/>
          </a:bodyPr>
          <a:lstStyle/>
          <a:p>
            <a:pPr algn="ctr">
              <a:lnSpc>
                <a:spcPts val="900"/>
              </a:lnSpc>
            </a:pPr>
            <a:r>
              <a:rPr lang="en-US" sz="900" dirty="0">
                <a:solidFill>
                  <a:schemeClr val="tx1"/>
                </a:solidFill>
              </a:rPr>
              <a:t>Single Journal</a:t>
            </a:r>
          </a:p>
        </p:txBody>
      </p:sp>
      <p:sp>
        <p:nvSpPr>
          <p:cNvPr id="2" name="Rectangle 1">
            <a:extLst>
              <a:ext uri="{FF2B5EF4-FFF2-40B4-BE49-F238E27FC236}">
                <a16:creationId xmlns:a16="http://schemas.microsoft.com/office/drawing/2014/main" id="{1AC592CD-A3A1-4587-A624-0385C7B65B04}"/>
              </a:ext>
            </a:extLst>
          </p:cNvPr>
          <p:cNvSpPr/>
          <p:nvPr/>
        </p:nvSpPr>
        <p:spPr bwMode="gray">
          <a:xfrm>
            <a:off x="548168" y="1602777"/>
            <a:ext cx="1313396" cy="368352"/>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Company</a:t>
            </a:r>
          </a:p>
        </p:txBody>
      </p:sp>
      <p:sp>
        <p:nvSpPr>
          <p:cNvPr id="113" name="Rectangle 112">
            <a:extLst>
              <a:ext uri="{FF2B5EF4-FFF2-40B4-BE49-F238E27FC236}">
                <a16:creationId xmlns:a16="http://schemas.microsoft.com/office/drawing/2014/main" id="{0362DF50-4FF8-4167-81E0-FFDA40AA9715}"/>
              </a:ext>
            </a:extLst>
          </p:cNvPr>
          <p:cNvSpPr/>
          <p:nvPr/>
        </p:nvSpPr>
        <p:spPr bwMode="gray">
          <a:xfrm>
            <a:off x="1982900" y="1602777"/>
            <a:ext cx="1313396" cy="368352"/>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Account</a:t>
            </a:r>
          </a:p>
        </p:txBody>
      </p:sp>
      <p:sp>
        <p:nvSpPr>
          <p:cNvPr id="114" name="Rectangle 113">
            <a:extLst>
              <a:ext uri="{FF2B5EF4-FFF2-40B4-BE49-F238E27FC236}">
                <a16:creationId xmlns:a16="http://schemas.microsoft.com/office/drawing/2014/main" id="{3D3556D6-2BFD-4F1E-99B8-0FE446A4B22B}"/>
              </a:ext>
            </a:extLst>
          </p:cNvPr>
          <p:cNvSpPr/>
          <p:nvPr/>
        </p:nvSpPr>
        <p:spPr bwMode="gray">
          <a:xfrm>
            <a:off x="3405669" y="1602777"/>
            <a:ext cx="1313396" cy="368352"/>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Intercompany</a:t>
            </a:r>
          </a:p>
        </p:txBody>
      </p:sp>
      <p:sp>
        <p:nvSpPr>
          <p:cNvPr id="116" name="Rectangle 115">
            <a:extLst>
              <a:ext uri="{FF2B5EF4-FFF2-40B4-BE49-F238E27FC236}">
                <a16:creationId xmlns:a16="http://schemas.microsoft.com/office/drawing/2014/main" id="{8ED64550-14BA-4C62-8D6F-2D6BAAEE7DFE}"/>
              </a:ext>
            </a:extLst>
          </p:cNvPr>
          <p:cNvSpPr/>
          <p:nvPr/>
        </p:nvSpPr>
        <p:spPr bwMode="gray">
          <a:xfrm>
            <a:off x="4831417" y="1602777"/>
            <a:ext cx="952500" cy="368352"/>
          </a:xfrm>
          <a:prstGeom prst="rect">
            <a:avLst/>
          </a:prstGeom>
          <a:solidFill>
            <a:srgbClr val="ED8B00"/>
          </a:solidFill>
          <a:ln w="19050" algn="ctr">
            <a:solidFill>
              <a:srgbClr val="ED8B00"/>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Debit</a:t>
            </a:r>
          </a:p>
        </p:txBody>
      </p:sp>
      <p:sp>
        <p:nvSpPr>
          <p:cNvPr id="121" name="Rectangle 120">
            <a:extLst>
              <a:ext uri="{FF2B5EF4-FFF2-40B4-BE49-F238E27FC236}">
                <a16:creationId xmlns:a16="http://schemas.microsoft.com/office/drawing/2014/main" id="{96068530-58DD-4BAC-ADDE-0727382458A1}"/>
              </a:ext>
            </a:extLst>
          </p:cNvPr>
          <p:cNvSpPr/>
          <p:nvPr/>
        </p:nvSpPr>
        <p:spPr bwMode="gray">
          <a:xfrm>
            <a:off x="5885072" y="1602777"/>
            <a:ext cx="952501" cy="368352"/>
          </a:xfrm>
          <a:prstGeom prst="rect">
            <a:avLst/>
          </a:prstGeom>
          <a:solidFill>
            <a:srgbClr val="ED8B00"/>
          </a:solidFill>
          <a:ln w="19050" algn="ctr">
            <a:solidFill>
              <a:srgbClr val="ED8B00"/>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Credit</a:t>
            </a:r>
          </a:p>
        </p:txBody>
      </p:sp>
      <p:sp>
        <p:nvSpPr>
          <p:cNvPr id="125" name="Rectangle 124">
            <a:extLst>
              <a:ext uri="{FF2B5EF4-FFF2-40B4-BE49-F238E27FC236}">
                <a16:creationId xmlns:a16="http://schemas.microsoft.com/office/drawing/2014/main" id="{8A017803-4B69-46B4-BCB9-40568DDAA690}"/>
              </a:ext>
            </a:extLst>
          </p:cNvPr>
          <p:cNvSpPr/>
          <p:nvPr/>
        </p:nvSpPr>
        <p:spPr bwMode="gray">
          <a:xfrm>
            <a:off x="6967922" y="1602777"/>
            <a:ext cx="1572114" cy="368352"/>
          </a:xfrm>
          <a:prstGeom prst="rect">
            <a:avLst/>
          </a:prstGeom>
          <a:solidFill>
            <a:schemeClr val="bg1">
              <a:lumMod val="50000"/>
            </a:schemeClr>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Comments</a:t>
            </a:r>
          </a:p>
        </p:txBody>
      </p:sp>
      <p:sp>
        <p:nvSpPr>
          <p:cNvPr id="126" name="Rectangle 125">
            <a:extLst>
              <a:ext uri="{FF2B5EF4-FFF2-40B4-BE49-F238E27FC236}">
                <a16:creationId xmlns:a16="http://schemas.microsoft.com/office/drawing/2014/main" id="{19C848A9-D2B8-49E7-8E6C-96BA310AA1D5}"/>
              </a:ext>
            </a:extLst>
          </p:cNvPr>
          <p:cNvSpPr/>
          <p:nvPr/>
        </p:nvSpPr>
        <p:spPr bwMode="gray">
          <a:xfrm>
            <a:off x="548168" y="4135200"/>
            <a:ext cx="1303870" cy="368352"/>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Company</a:t>
            </a:r>
          </a:p>
        </p:txBody>
      </p:sp>
      <p:sp>
        <p:nvSpPr>
          <p:cNvPr id="127" name="Rectangle 126">
            <a:extLst>
              <a:ext uri="{FF2B5EF4-FFF2-40B4-BE49-F238E27FC236}">
                <a16:creationId xmlns:a16="http://schemas.microsoft.com/office/drawing/2014/main" id="{8B4DC47F-3C1E-4927-8E01-A6215DE572FE}"/>
              </a:ext>
            </a:extLst>
          </p:cNvPr>
          <p:cNvSpPr/>
          <p:nvPr/>
        </p:nvSpPr>
        <p:spPr bwMode="gray">
          <a:xfrm>
            <a:off x="1982900" y="4135200"/>
            <a:ext cx="1303870" cy="368352"/>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Account</a:t>
            </a:r>
          </a:p>
        </p:txBody>
      </p:sp>
      <p:sp>
        <p:nvSpPr>
          <p:cNvPr id="128" name="Rectangle 127">
            <a:extLst>
              <a:ext uri="{FF2B5EF4-FFF2-40B4-BE49-F238E27FC236}">
                <a16:creationId xmlns:a16="http://schemas.microsoft.com/office/drawing/2014/main" id="{C5F37BFC-61A1-4CCA-97E0-E174B10EF214}"/>
              </a:ext>
            </a:extLst>
          </p:cNvPr>
          <p:cNvSpPr/>
          <p:nvPr/>
        </p:nvSpPr>
        <p:spPr bwMode="gray">
          <a:xfrm>
            <a:off x="3405669" y="4135200"/>
            <a:ext cx="1303870" cy="368352"/>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Intercompany</a:t>
            </a:r>
          </a:p>
        </p:txBody>
      </p:sp>
      <p:sp>
        <p:nvSpPr>
          <p:cNvPr id="129" name="Rectangle 128">
            <a:extLst>
              <a:ext uri="{FF2B5EF4-FFF2-40B4-BE49-F238E27FC236}">
                <a16:creationId xmlns:a16="http://schemas.microsoft.com/office/drawing/2014/main" id="{B4C15C99-70BB-47B2-90B5-0F74F499CABB}"/>
              </a:ext>
            </a:extLst>
          </p:cNvPr>
          <p:cNvSpPr/>
          <p:nvPr/>
        </p:nvSpPr>
        <p:spPr bwMode="gray">
          <a:xfrm>
            <a:off x="4831417" y="4135200"/>
            <a:ext cx="952500" cy="368352"/>
          </a:xfrm>
          <a:prstGeom prst="rect">
            <a:avLst/>
          </a:prstGeom>
          <a:solidFill>
            <a:srgbClr val="ED8B00"/>
          </a:solidFill>
          <a:ln w="19050" algn="ctr">
            <a:solidFill>
              <a:srgbClr val="ED8B00"/>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Debit</a:t>
            </a:r>
          </a:p>
        </p:txBody>
      </p:sp>
      <p:sp>
        <p:nvSpPr>
          <p:cNvPr id="131" name="Rectangle 130">
            <a:extLst>
              <a:ext uri="{FF2B5EF4-FFF2-40B4-BE49-F238E27FC236}">
                <a16:creationId xmlns:a16="http://schemas.microsoft.com/office/drawing/2014/main" id="{0523298D-1688-4DCF-8BD2-319E127DE708}"/>
              </a:ext>
            </a:extLst>
          </p:cNvPr>
          <p:cNvSpPr/>
          <p:nvPr/>
        </p:nvSpPr>
        <p:spPr bwMode="gray">
          <a:xfrm>
            <a:off x="5885072" y="4135200"/>
            <a:ext cx="952501" cy="368352"/>
          </a:xfrm>
          <a:prstGeom prst="rect">
            <a:avLst/>
          </a:prstGeom>
          <a:solidFill>
            <a:srgbClr val="ED8B00"/>
          </a:solidFill>
          <a:ln w="19050" algn="ctr">
            <a:solidFill>
              <a:srgbClr val="ED8B00"/>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Credit</a:t>
            </a:r>
          </a:p>
        </p:txBody>
      </p:sp>
      <p:sp>
        <p:nvSpPr>
          <p:cNvPr id="132" name="Rectangle 131">
            <a:extLst>
              <a:ext uri="{FF2B5EF4-FFF2-40B4-BE49-F238E27FC236}">
                <a16:creationId xmlns:a16="http://schemas.microsoft.com/office/drawing/2014/main" id="{BB747650-9FB4-4854-B5AC-E067B75BC93D}"/>
              </a:ext>
            </a:extLst>
          </p:cNvPr>
          <p:cNvSpPr/>
          <p:nvPr/>
        </p:nvSpPr>
        <p:spPr bwMode="gray">
          <a:xfrm>
            <a:off x="6967922" y="4135200"/>
            <a:ext cx="1572114" cy="368352"/>
          </a:xfrm>
          <a:prstGeom prst="rect">
            <a:avLst/>
          </a:prstGeom>
          <a:solidFill>
            <a:schemeClr val="bg1">
              <a:lumMod val="50000"/>
            </a:schemeClr>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Comments</a:t>
            </a:r>
          </a:p>
        </p:txBody>
      </p:sp>
      <p:sp>
        <p:nvSpPr>
          <p:cNvPr id="141" name="Text Placeholder 5">
            <a:extLst>
              <a:ext uri="{FF2B5EF4-FFF2-40B4-BE49-F238E27FC236}">
                <a16:creationId xmlns:a16="http://schemas.microsoft.com/office/drawing/2014/main" id="{56942905-5FD2-4DEC-AB99-995127B4AF1D}"/>
              </a:ext>
            </a:extLst>
          </p:cNvPr>
          <p:cNvSpPr txBox="1">
            <a:spLocks/>
          </p:cNvSpPr>
          <p:nvPr/>
        </p:nvSpPr>
        <p:spPr>
          <a:xfrm>
            <a:off x="655791" y="4559538"/>
            <a:ext cx="1107318" cy="322002"/>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10 – Vision Ventures LLC NY</a:t>
            </a:r>
          </a:p>
        </p:txBody>
      </p:sp>
      <p:sp>
        <p:nvSpPr>
          <p:cNvPr id="142" name="Text Placeholder 5">
            <a:extLst>
              <a:ext uri="{FF2B5EF4-FFF2-40B4-BE49-F238E27FC236}">
                <a16:creationId xmlns:a16="http://schemas.microsoft.com/office/drawing/2014/main" id="{E48EB7AA-5FE1-4531-84A2-7E37029FCF73}"/>
              </a:ext>
            </a:extLst>
          </p:cNvPr>
          <p:cNvSpPr txBox="1">
            <a:spLocks/>
          </p:cNvSpPr>
          <p:nvPr/>
        </p:nvSpPr>
        <p:spPr>
          <a:xfrm>
            <a:off x="655791" y="5263166"/>
            <a:ext cx="1107318" cy="322002"/>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10 – Vision Ventures LLC NY</a:t>
            </a:r>
          </a:p>
        </p:txBody>
      </p:sp>
      <p:sp>
        <p:nvSpPr>
          <p:cNvPr id="143" name="Text Placeholder 5">
            <a:extLst>
              <a:ext uri="{FF2B5EF4-FFF2-40B4-BE49-F238E27FC236}">
                <a16:creationId xmlns:a16="http://schemas.microsoft.com/office/drawing/2014/main" id="{AE1D70F5-66E0-42A0-8885-AAC91D6C368A}"/>
              </a:ext>
            </a:extLst>
          </p:cNvPr>
          <p:cNvSpPr txBox="1">
            <a:spLocks/>
          </p:cNvSpPr>
          <p:nvPr/>
        </p:nvSpPr>
        <p:spPr>
          <a:xfrm>
            <a:off x="655791" y="4934375"/>
            <a:ext cx="1107318" cy="322002"/>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20 – Vision Ventures LLC LA</a:t>
            </a:r>
          </a:p>
        </p:txBody>
      </p:sp>
      <p:sp>
        <p:nvSpPr>
          <p:cNvPr id="144" name="Text Placeholder 5">
            <a:extLst>
              <a:ext uri="{FF2B5EF4-FFF2-40B4-BE49-F238E27FC236}">
                <a16:creationId xmlns:a16="http://schemas.microsoft.com/office/drawing/2014/main" id="{70645433-698D-4EAA-A899-67DCF0F03ACE}"/>
              </a:ext>
            </a:extLst>
          </p:cNvPr>
          <p:cNvSpPr txBox="1">
            <a:spLocks/>
          </p:cNvSpPr>
          <p:nvPr/>
        </p:nvSpPr>
        <p:spPr>
          <a:xfrm>
            <a:off x="655791" y="5619312"/>
            <a:ext cx="1107318" cy="322002"/>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20 – Vision Ventures LLC LA</a:t>
            </a:r>
          </a:p>
        </p:txBody>
      </p:sp>
      <p:cxnSp>
        <p:nvCxnSpPr>
          <p:cNvPr id="145" name="Straight Connector 144">
            <a:extLst>
              <a:ext uri="{FF2B5EF4-FFF2-40B4-BE49-F238E27FC236}">
                <a16:creationId xmlns:a16="http://schemas.microsoft.com/office/drawing/2014/main" id="{BC16C8F8-677F-4D7D-93A5-69A90FCF5463}"/>
              </a:ext>
            </a:extLst>
          </p:cNvPr>
          <p:cNvCxnSpPr>
            <a:cxnSpLocks/>
          </p:cNvCxnSpPr>
          <p:nvPr/>
        </p:nvCxnSpPr>
        <p:spPr>
          <a:xfrm>
            <a:off x="3415194" y="4907016"/>
            <a:ext cx="130387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415470D-F465-4102-A44B-33011BA41CE6}"/>
              </a:ext>
            </a:extLst>
          </p:cNvPr>
          <p:cNvCxnSpPr>
            <a:cxnSpLocks/>
          </p:cNvCxnSpPr>
          <p:nvPr/>
        </p:nvCxnSpPr>
        <p:spPr>
          <a:xfrm>
            <a:off x="3415194" y="5571418"/>
            <a:ext cx="130387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7F8369C-1206-493A-B604-EC84D3FDDAE5}"/>
              </a:ext>
            </a:extLst>
          </p:cNvPr>
          <p:cNvCxnSpPr>
            <a:cxnSpLocks/>
          </p:cNvCxnSpPr>
          <p:nvPr/>
        </p:nvCxnSpPr>
        <p:spPr>
          <a:xfrm>
            <a:off x="2000732" y="4897350"/>
            <a:ext cx="130387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361C1B3-7287-4FCD-87F4-EC5D038A2E1F}"/>
              </a:ext>
            </a:extLst>
          </p:cNvPr>
          <p:cNvCxnSpPr>
            <a:cxnSpLocks/>
          </p:cNvCxnSpPr>
          <p:nvPr/>
        </p:nvCxnSpPr>
        <p:spPr>
          <a:xfrm>
            <a:off x="2020391" y="5571418"/>
            <a:ext cx="130387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157" name="Rectangle 156">
            <a:extLst>
              <a:ext uri="{FF2B5EF4-FFF2-40B4-BE49-F238E27FC236}">
                <a16:creationId xmlns:a16="http://schemas.microsoft.com/office/drawing/2014/main" id="{658B6DA4-70CD-459E-BC5F-1821D48CDC4E}"/>
              </a:ext>
            </a:extLst>
          </p:cNvPr>
          <p:cNvSpPr/>
          <p:nvPr/>
        </p:nvSpPr>
        <p:spPr bwMode="gray">
          <a:xfrm>
            <a:off x="9004137" y="2495748"/>
            <a:ext cx="2987837" cy="22522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1100" dirty="0">
                <a:solidFill>
                  <a:schemeClr val="bg1"/>
                </a:solidFill>
              </a:rPr>
              <a:t>Ledger</a:t>
            </a:r>
          </a:p>
        </p:txBody>
      </p:sp>
      <p:sp>
        <p:nvSpPr>
          <p:cNvPr id="160" name="Rectangle 159">
            <a:extLst>
              <a:ext uri="{FF2B5EF4-FFF2-40B4-BE49-F238E27FC236}">
                <a16:creationId xmlns:a16="http://schemas.microsoft.com/office/drawing/2014/main" id="{B5189FFC-CC9D-44E3-AA71-6BDFD8488E97}"/>
              </a:ext>
            </a:extLst>
          </p:cNvPr>
          <p:cNvSpPr/>
          <p:nvPr/>
        </p:nvSpPr>
        <p:spPr bwMode="gray">
          <a:xfrm>
            <a:off x="10845727" y="4321991"/>
            <a:ext cx="1146247" cy="271553"/>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bg1"/>
                </a:solidFill>
              </a:rPr>
              <a:t>BSV 2</a:t>
            </a:r>
          </a:p>
        </p:txBody>
      </p:sp>
      <p:sp>
        <p:nvSpPr>
          <p:cNvPr id="161" name="Rectangle 160">
            <a:extLst>
              <a:ext uri="{FF2B5EF4-FFF2-40B4-BE49-F238E27FC236}">
                <a16:creationId xmlns:a16="http://schemas.microsoft.com/office/drawing/2014/main" id="{A4170C98-6F2E-4C30-8A77-1E0C5DE06957}"/>
              </a:ext>
            </a:extLst>
          </p:cNvPr>
          <p:cNvSpPr/>
          <p:nvPr/>
        </p:nvSpPr>
        <p:spPr bwMode="gray">
          <a:xfrm>
            <a:off x="9004137" y="4344948"/>
            <a:ext cx="1137121" cy="236667"/>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bg1"/>
                </a:solidFill>
              </a:rPr>
              <a:t>BSV 1</a:t>
            </a:r>
          </a:p>
        </p:txBody>
      </p:sp>
      <p:sp>
        <p:nvSpPr>
          <p:cNvPr id="162" name="Rectangle 161">
            <a:extLst>
              <a:ext uri="{FF2B5EF4-FFF2-40B4-BE49-F238E27FC236}">
                <a16:creationId xmlns:a16="http://schemas.microsoft.com/office/drawing/2014/main" id="{42881D2E-E4B3-4ADC-B00A-402C4838A696}"/>
              </a:ext>
            </a:extLst>
          </p:cNvPr>
          <p:cNvSpPr/>
          <p:nvPr/>
        </p:nvSpPr>
        <p:spPr bwMode="gray">
          <a:xfrm>
            <a:off x="9004137" y="3266653"/>
            <a:ext cx="2987837" cy="254961"/>
          </a:xfrm>
          <a:prstGeom prst="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1100" dirty="0">
                <a:solidFill>
                  <a:schemeClr val="bg1"/>
                </a:solidFill>
              </a:rPr>
              <a:t>Legal Entity</a:t>
            </a:r>
          </a:p>
        </p:txBody>
      </p:sp>
      <p:sp>
        <p:nvSpPr>
          <p:cNvPr id="163" name="Rectangle 162">
            <a:extLst>
              <a:ext uri="{FF2B5EF4-FFF2-40B4-BE49-F238E27FC236}">
                <a16:creationId xmlns:a16="http://schemas.microsoft.com/office/drawing/2014/main" id="{CC82439E-F613-4E5B-A279-F2973086F6BF}"/>
              </a:ext>
            </a:extLst>
          </p:cNvPr>
          <p:cNvSpPr/>
          <p:nvPr/>
        </p:nvSpPr>
        <p:spPr bwMode="gray">
          <a:xfrm>
            <a:off x="9004137" y="3555408"/>
            <a:ext cx="2983487" cy="254591"/>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Vision Ventures LLC</a:t>
            </a:r>
            <a:endParaRPr lang="en-US" sz="1100" dirty="0">
              <a:solidFill>
                <a:schemeClr val="bg1"/>
              </a:solidFill>
            </a:endParaRPr>
          </a:p>
        </p:txBody>
      </p:sp>
      <p:sp>
        <p:nvSpPr>
          <p:cNvPr id="170" name="Rectangle 169">
            <a:extLst>
              <a:ext uri="{FF2B5EF4-FFF2-40B4-BE49-F238E27FC236}">
                <a16:creationId xmlns:a16="http://schemas.microsoft.com/office/drawing/2014/main" id="{FAE17D7B-4BC9-41FE-A3EB-E3A9579E8D36}"/>
              </a:ext>
            </a:extLst>
          </p:cNvPr>
          <p:cNvSpPr/>
          <p:nvPr/>
        </p:nvSpPr>
        <p:spPr bwMode="gray">
          <a:xfrm>
            <a:off x="9004137" y="2743167"/>
            <a:ext cx="2987837" cy="22522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USA Primary Ledger</a:t>
            </a:r>
          </a:p>
        </p:txBody>
      </p:sp>
      <p:sp>
        <p:nvSpPr>
          <p:cNvPr id="171" name="Rectangle 170">
            <a:extLst>
              <a:ext uri="{FF2B5EF4-FFF2-40B4-BE49-F238E27FC236}">
                <a16:creationId xmlns:a16="http://schemas.microsoft.com/office/drawing/2014/main" id="{F01DB3CF-9CA5-4944-9648-BCA039CA1B69}"/>
              </a:ext>
            </a:extLst>
          </p:cNvPr>
          <p:cNvSpPr/>
          <p:nvPr/>
        </p:nvSpPr>
        <p:spPr bwMode="gray">
          <a:xfrm>
            <a:off x="9004137" y="4593562"/>
            <a:ext cx="1137121" cy="23666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10</a:t>
            </a:r>
          </a:p>
        </p:txBody>
      </p:sp>
      <p:cxnSp>
        <p:nvCxnSpPr>
          <p:cNvPr id="173" name="Straight Arrow Connector 172">
            <a:extLst>
              <a:ext uri="{FF2B5EF4-FFF2-40B4-BE49-F238E27FC236}">
                <a16:creationId xmlns:a16="http://schemas.microsoft.com/office/drawing/2014/main" id="{98FB5013-A7DA-40C0-A294-40D1182C4128}"/>
              </a:ext>
            </a:extLst>
          </p:cNvPr>
          <p:cNvCxnSpPr>
            <a:cxnSpLocks/>
            <a:stCxn id="170" idx="2"/>
            <a:endCxn id="162" idx="0"/>
          </p:cNvCxnSpPr>
          <p:nvPr/>
        </p:nvCxnSpPr>
        <p:spPr>
          <a:xfrm>
            <a:off x="10498056" y="2968394"/>
            <a:ext cx="0" cy="29825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82" name="Rectangle 181">
            <a:extLst>
              <a:ext uri="{FF2B5EF4-FFF2-40B4-BE49-F238E27FC236}">
                <a16:creationId xmlns:a16="http://schemas.microsoft.com/office/drawing/2014/main" id="{CC7E207D-8713-4080-A1CE-8B90AA4EC22D}"/>
              </a:ext>
            </a:extLst>
          </p:cNvPr>
          <p:cNvSpPr/>
          <p:nvPr/>
        </p:nvSpPr>
        <p:spPr bwMode="gray">
          <a:xfrm>
            <a:off x="10850503" y="4613360"/>
            <a:ext cx="1137121" cy="236667"/>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20</a:t>
            </a:r>
          </a:p>
        </p:txBody>
      </p:sp>
      <p:cxnSp>
        <p:nvCxnSpPr>
          <p:cNvPr id="25" name="Straight Connector 24">
            <a:extLst>
              <a:ext uri="{FF2B5EF4-FFF2-40B4-BE49-F238E27FC236}">
                <a16:creationId xmlns:a16="http://schemas.microsoft.com/office/drawing/2014/main" id="{9BEB167D-E4CE-47DD-9F0F-A84E1DE48F1C}"/>
              </a:ext>
            </a:extLst>
          </p:cNvPr>
          <p:cNvCxnSpPr/>
          <p:nvPr/>
        </p:nvCxnSpPr>
        <p:spPr>
          <a:xfrm>
            <a:off x="8782050" y="1476375"/>
            <a:ext cx="0" cy="483388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BCE2DDD-4D3B-42DA-A460-0861A1F23BF4}"/>
              </a:ext>
            </a:extLst>
          </p:cNvPr>
          <p:cNvSpPr txBox="1"/>
          <p:nvPr/>
        </p:nvSpPr>
        <p:spPr bwMode="gray">
          <a:xfrm>
            <a:off x="9437937" y="1759127"/>
            <a:ext cx="1726742" cy="334101"/>
          </a:xfrm>
          <a:prstGeom prst="rect">
            <a:avLst/>
          </a:prstGeom>
        </p:spPr>
        <p:txBody>
          <a:bodyPr wrap="square" lIns="0" rIns="0" rtlCol="0" anchor="b" anchorCtr="0">
            <a:normAutofit/>
          </a:bodyPr>
          <a:lstStyle/>
          <a:p>
            <a:pPr>
              <a:lnSpc>
                <a:spcPts val="900"/>
              </a:lnSpc>
            </a:pPr>
            <a:r>
              <a:rPr lang="en-US" sz="1300" dirty="0">
                <a:solidFill>
                  <a:schemeClr val="tx1"/>
                </a:solidFill>
              </a:rPr>
              <a:t>Enterprise Structure</a:t>
            </a:r>
          </a:p>
        </p:txBody>
      </p:sp>
      <p:cxnSp>
        <p:nvCxnSpPr>
          <p:cNvPr id="119" name="Connector: Elbow 118">
            <a:extLst>
              <a:ext uri="{FF2B5EF4-FFF2-40B4-BE49-F238E27FC236}">
                <a16:creationId xmlns:a16="http://schemas.microsoft.com/office/drawing/2014/main" id="{2E2E2306-9122-469F-A1B8-967756D5C60C}"/>
              </a:ext>
            </a:extLst>
          </p:cNvPr>
          <p:cNvCxnSpPr>
            <a:cxnSpLocks/>
            <a:stCxn id="163" idx="2"/>
            <a:endCxn id="161" idx="0"/>
          </p:cNvCxnSpPr>
          <p:nvPr/>
        </p:nvCxnSpPr>
        <p:spPr>
          <a:xfrm rot="5400000">
            <a:off x="9766816" y="3615882"/>
            <a:ext cx="534949" cy="923183"/>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FD7A6D3F-A513-4030-AEA7-4EE5B807DEB7}"/>
              </a:ext>
            </a:extLst>
          </p:cNvPr>
          <p:cNvCxnSpPr>
            <a:cxnSpLocks/>
            <a:stCxn id="163" idx="2"/>
            <a:endCxn id="160" idx="0"/>
          </p:cNvCxnSpPr>
          <p:nvPr/>
        </p:nvCxnSpPr>
        <p:spPr>
          <a:xfrm rot="16200000" flipH="1">
            <a:off x="10701370" y="3604510"/>
            <a:ext cx="511992" cy="922970"/>
          </a:xfrm>
          <a:prstGeom prst="bentConnector3">
            <a:avLst>
              <a:gd name="adj1" fmla="val 51734"/>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4716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BC3010AE-AABD-438C-9282-FDE757921787}"/>
              </a:ext>
            </a:extLst>
          </p:cNvPr>
          <p:cNvSpPr>
            <a:spLocks noGrp="1"/>
          </p:cNvSpPr>
          <p:nvPr>
            <p:ph type="title"/>
          </p:nvPr>
        </p:nvSpPr>
        <p:spPr/>
        <p:txBody>
          <a:bodyPr vert="horz" lIns="0" tIns="0" rIns="0" bIns="0" rtlCol="0" anchor="t" anchorCtr="0">
            <a:noAutofit/>
          </a:bodyPr>
          <a:lstStyle/>
          <a:p>
            <a:r>
              <a:rPr lang="en-US" sz="3000" b="1" dirty="0"/>
              <a:t>Same Ledger Intercompany Balancing (Example)</a:t>
            </a:r>
          </a:p>
        </p:txBody>
      </p:sp>
      <p:sp>
        <p:nvSpPr>
          <p:cNvPr id="36" name="Rectangle 35">
            <a:extLst>
              <a:ext uri="{FF2B5EF4-FFF2-40B4-BE49-F238E27FC236}">
                <a16:creationId xmlns:a16="http://schemas.microsoft.com/office/drawing/2014/main" id="{07437598-AA78-4BB1-B191-0C00379D765A}"/>
              </a:ext>
            </a:extLst>
          </p:cNvPr>
          <p:cNvSpPr/>
          <p:nvPr/>
        </p:nvSpPr>
        <p:spPr bwMode="gray">
          <a:xfrm>
            <a:off x="483480" y="3059160"/>
            <a:ext cx="8137385" cy="219150"/>
          </a:xfrm>
          <a:prstGeom prst="rect">
            <a:avLst/>
          </a:prstGeom>
          <a:solidFill>
            <a:srgbClr val="005587"/>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1000" b="1" dirty="0">
                <a:solidFill>
                  <a:schemeClr val="bg1"/>
                </a:solidFill>
              </a:rPr>
              <a:t>   Original Unbalanced Journal</a:t>
            </a:r>
          </a:p>
        </p:txBody>
      </p:sp>
      <p:sp>
        <p:nvSpPr>
          <p:cNvPr id="9" name="Arrow: Right 8">
            <a:extLst>
              <a:ext uri="{FF2B5EF4-FFF2-40B4-BE49-F238E27FC236}">
                <a16:creationId xmlns:a16="http://schemas.microsoft.com/office/drawing/2014/main" id="{40B853AF-31AA-437E-949F-7CA81ACA2EFF}"/>
              </a:ext>
            </a:extLst>
          </p:cNvPr>
          <p:cNvSpPr/>
          <p:nvPr/>
        </p:nvSpPr>
        <p:spPr bwMode="gray">
          <a:xfrm>
            <a:off x="3138969" y="3165164"/>
            <a:ext cx="5144209" cy="45719"/>
          </a:xfrm>
          <a:prstGeom prst="rightArrow">
            <a:avLst/>
          </a:prstGeom>
          <a:solidFill>
            <a:srgbClr val="FFFF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2" name="Rectangle 11">
            <a:extLst>
              <a:ext uri="{FF2B5EF4-FFF2-40B4-BE49-F238E27FC236}">
                <a16:creationId xmlns:a16="http://schemas.microsoft.com/office/drawing/2014/main" id="{2D70848A-CCBD-4E8A-B6ED-3D618CFF1F93}"/>
              </a:ext>
            </a:extLst>
          </p:cNvPr>
          <p:cNvSpPr/>
          <p:nvPr/>
        </p:nvSpPr>
        <p:spPr bwMode="gray">
          <a:xfrm>
            <a:off x="548169" y="2021009"/>
            <a:ext cx="1313396" cy="897887"/>
          </a:xfrm>
          <a:prstGeom prst="rect">
            <a:avLst/>
          </a:prstGeom>
          <a:solidFill>
            <a:schemeClr val="accent1">
              <a:lumMod val="40000"/>
              <a:lumOff val="6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48" name="Rectangle 47">
            <a:extLst>
              <a:ext uri="{FF2B5EF4-FFF2-40B4-BE49-F238E27FC236}">
                <a16:creationId xmlns:a16="http://schemas.microsoft.com/office/drawing/2014/main" id="{3FC42363-A6CA-423C-9329-7227EAFC5C26}"/>
              </a:ext>
            </a:extLst>
          </p:cNvPr>
          <p:cNvSpPr/>
          <p:nvPr/>
        </p:nvSpPr>
        <p:spPr bwMode="gray">
          <a:xfrm>
            <a:off x="1986444" y="2011484"/>
            <a:ext cx="1313396" cy="897887"/>
          </a:xfrm>
          <a:prstGeom prst="rect">
            <a:avLst/>
          </a:prstGeom>
          <a:solidFill>
            <a:schemeClr val="accent1">
              <a:lumMod val="40000"/>
              <a:lumOff val="6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57" name="Rectangle 56">
            <a:extLst>
              <a:ext uri="{FF2B5EF4-FFF2-40B4-BE49-F238E27FC236}">
                <a16:creationId xmlns:a16="http://schemas.microsoft.com/office/drawing/2014/main" id="{248209A7-581F-47DA-932A-6D0816C57B41}"/>
              </a:ext>
            </a:extLst>
          </p:cNvPr>
          <p:cNvSpPr/>
          <p:nvPr/>
        </p:nvSpPr>
        <p:spPr bwMode="gray">
          <a:xfrm>
            <a:off x="3405669" y="2011484"/>
            <a:ext cx="1313396" cy="897887"/>
          </a:xfrm>
          <a:prstGeom prst="rect">
            <a:avLst/>
          </a:prstGeom>
          <a:solidFill>
            <a:schemeClr val="accent1">
              <a:lumMod val="40000"/>
              <a:lumOff val="6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62" name="Rectangle 61">
            <a:extLst>
              <a:ext uri="{FF2B5EF4-FFF2-40B4-BE49-F238E27FC236}">
                <a16:creationId xmlns:a16="http://schemas.microsoft.com/office/drawing/2014/main" id="{95556731-24BF-454B-9080-CFF051D34725}"/>
              </a:ext>
            </a:extLst>
          </p:cNvPr>
          <p:cNvSpPr/>
          <p:nvPr/>
        </p:nvSpPr>
        <p:spPr bwMode="gray">
          <a:xfrm>
            <a:off x="4834419" y="2011484"/>
            <a:ext cx="952500" cy="897887"/>
          </a:xfrm>
          <a:prstGeom prst="rect">
            <a:avLst/>
          </a:prstGeom>
          <a:solidFill>
            <a:schemeClr val="bg1">
              <a:lumMod val="85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64" name="Rectangle 63">
            <a:extLst>
              <a:ext uri="{FF2B5EF4-FFF2-40B4-BE49-F238E27FC236}">
                <a16:creationId xmlns:a16="http://schemas.microsoft.com/office/drawing/2014/main" id="{06E0F7EA-234F-47B2-8F22-913624A4D2ED}"/>
              </a:ext>
            </a:extLst>
          </p:cNvPr>
          <p:cNvSpPr/>
          <p:nvPr/>
        </p:nvSpPr>
        <p:spPr bwMode="gray">
          <a:xfrm>
            <a:off x="5891694" y="2011484"/>
            <a:ext cx="952500" cy="897887"/>
          </a:xfrm>
          <a:prstGeom prst="rect">
            <a:avLst/>
          </a:prstGeom>
          <a:solidFill>
            <a:schemeClr val="bg1">
              <a:lumMod val="85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66" name="Rectangle 65">
            <a:extLst>
              <a:ext uri="{FF2B5EF4-FFF2-40B4-BE49-F238E27FC236}">
                <a16:creationId xmlns:a16="http://schemas.microsoft.com/office/drawing/2014/main" id="{6860CF5F-58C1-42AE-BA04-D7ECE6ADFD19}"/>
              </a:ext>
            </a:extLst>
          </p:cNvPr>
          <p:cNvSpPr/>
          <p:nvPr/>
        </p:nvSpPr>
        <p:spPr bwMode="gray">
          <a:xfrm>
            <a:off x="6977544" y="2011484"/>
            <a:ext cx="1564276" cy="897887"/>
          </a:xfrm>
          <a:prstGeom prst="rect">
            <a:avLst/>
          </a:prstGeom>
          <a:solidFill>
            <a:schemeClr val="accent3">
              <a:lumMod val="60000"/>
              <a:lumOff val="4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cxnSp>
        <p:nvCxnSpPr>
          <p:cNvPr id="18" name="Straight Arrow Connector 17">
            <a:extLst>
              <a:ext uri="{FF2B5EF4-FFF2-40B4-BE49-F238E27FC236}">
                <a16:creationId xmlns:a16="http://schemas.microsoft.com/office/drawing/2014/main" id="{F022614C-A182-4FC5-9E32-EA3009B9E2EC}"/>
              </a:ext>
            </a:extLst>
          </p:cNvPr>
          <p:cNvCxnSpPr/>
          <p:nvPr/>
        </p:nvCxnSpPr>
        <p:spPr>
          <a:xfrm flipV="1">
            <a:off x="2634143" y="2899846"/>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4D0AE21-281C-4D08-B415-DDE53710EA7D}"/>
              </a:ext>
            </a:extLst>
          </p:cNvPr>
          <p:cNvCxnSpPr/>
          <p:nvPr/>
        </p:nvCxnSpPr>
        <p:spPr>
          <a:xfrm flipV="1">
            <a:off x="1491143" y="2909371"/>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ABB7487-213A-4DBA-8A50-A53FBAE118FE}"/>
              </a:ext>
            </a:extLst>
          </p:cNvPr>
          <p:cNvCxnSpPr/>
          <p:nvPr/>
        </p:nvCxnSpPr>
        <p:spPr>
          <a:xfrm flipV="1">
            <a:off x="4015268" y="2909371"/>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20F4421-FD0D-4AC7-B262-0335DF17040F}"/>
              </a:ext>
            </a:extLst>
          </p:cNvPr>
          <p:cNvCxnSpPr/>
          <p:nvPr/>
        </p:nvCxnSpPr>
        <p:spPr>
          <a:xfrm flipV="1">
            <a:off x="5291618" y="2899846"/>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E431398-6648-4574-9281-34E4B05A8A53}"/>
              </a:ext>
            </a:extLst>
          </p:cNvPr>
          <p:cNvCxnSpPr/>
          <p:nvPr/>
        </p:nvCxnSpPr>
        <p:spPr>
          <a:xfrm flipV="1">
            <a:off x="6310793" y="2899846"/>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2242CA4-5357-406B-9161-1D8EF87B445B}"/>
              </a:ext>
            </a:extLst>
          </p:cNvPr>
          <p:cNvCxnSpPr/>
          <p:nvPr/>
        </p:nvCxnSpPr>
        <p:spPr>
          <a:xfrm flipV="1">
            <a:off x="7710968" y="2909371"/>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71661EF1-8B75-4C80-A720-4D399DF3B3E8}"/>
              </a:ext>
            </a:extLst>
          </p:cNvPr>
          <p:cNvSpPr/>
          <p:nvPr/>
        </p:nvSpPr>
        <p:spPr bwMode="gray">
          <a:xfrm>
            <a:off x="482731" y="6091106"/>
            <a:ext cx="8137385" cy="219150"/>
          </a:xfrm>
          <a:prstGeom prst="rect">
            <a:avLst/>
          </a:prstGeom>
          <a:solidFill>
            <a:srgbClr val="7030A0"/>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1000" b="1" dirty="0">
                <a:solidFill>
                  <a:schemeClr val="bg1"/>
                </a:solidFill>
              </a:rPr>
              <a:t>Balanced Journal with Intercompany Balancing Lines</a:t>
            </a:r>
          </a:p>
        </p:txBody>
      </p:sp>
      <p:sp>
        <p:nvSpPr>
          <p:cNvPr id="88" name="Arrow: Right 87">
            <a:extLst>
              <a:ext uri="{FF2B5EF4-FFF2-40B4-BE49-F238E27FC236}">
                <a16:creationId xmlns:a16="http://schemas.microsoft.com/office/drawing/2014/main" id="{F2A58F39-D957-4447-91AC-3E4DA6D4AF49}"/>
              </a:ext>
            </a:extLst>
          </p:cNvPr>
          <p:cNvSpPr/>
          <p:nvPr/>
        </p:nvSpPr>
        <p:spPr bwMode="gray">
          <a:xfrm>
            <a:off x="5005881" y="6201235"/>
            <a:ext cx="3277287" cy="45719"/>
          </a:xfrm>
          <a:prstGeom prst="rightArrow">
            <a:avLst/>
          </a:prstGeom>
          <a:solidFill>
            <a:srgbClr val="FFFF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89" name="Rectangle 88">
            <a:extLst>
              <a:ext uri="{FF2B5EF4-FFF2-40B4-BE49-F238E27FC236}">
                <a16:creationId xmlns:a16="http://schemas.microsoft.com/office/drawing/2014/main" id="{149A1FCA-2D4B-44AA-ADB6-E10616804FA9}"/>
              </a:ext>
            </a:extLst>
          </p:cNvPr>
          <p:cNvSpPr/>
          <p:nvPr/>
        </p:nvSpPr>
        <p:spPr bwMode="gray">
          <a:xfrm>
            <a:off x="557694" y="4557656"/>
            <a:ext cx="1303870" cy="1383661"/>
          </a:xfrm>
          <a:prstGeom prst="rect">
            <a:avLst/>
          </a:prstGeom>
          <a:solidFill>
            <a:schemeClr val="accent1">
              <a:lumMod val="40000"/>
              <a:lumOff val="6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91" name="Rectangle 90">
            <a:extLst>
              <a:ext uri="{FF2B5EF4-FFF2-40B4-BE49-F238E27FC236}">
                <a16:creationId xmlns:a16="http://schemas.microsoft.com/office/drawing/2014/main" id="{D1CE27AE-98CD-4619-8F9F-1F04A4530FE6}"/>
              </a:ext>
            </a:extLst>
          </p:cNvPr>
          <p:cNvSpPr/>
          <p:nvPr/>
        </p:nvSpPr>
        <p:spPr bwMode="gray">
          <a:xfrm>
            <a:off x="1995969" y="4548131"/>
            <a:ext cx="1303870" cy="1383661"/>
          </a:xfrm>
          <a:prstGeom prst="rect">
            <a:avLst/>
          </a:prstGeom>
          <a:solidFill>
            <a:schemeClr val="accent1">
              <a:lumMod val="40000"/>
              <a:lumOff val="6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93" name="Rectangle 92">
            <a:extLst>
              <a:ext uri="{FF2B5EF4-FFF2-40B4-BE49-F238E27FC236}">
                <a16:creationId xmlns:a16="http://schemas.microsoft.com/office/drawing/2014/main" id="{B69C0757-F990-4EA7-844E-91195A5B68D8}"/>
              </a:ext>
            </a:extLst>
          </p:cNvPr>
          <p:cNvSpPr/>
          <p:nvPr/>
        </p:nvSpPr>
        <p:spPr bwMode="gray">
          <a:xfrm>
            <a:off x="3415194" y="4548131"/>
            <a:ext cx="1303870" cy="1383661"/>
          </a:xfrm>
          <a:prstGeom prst="rect">
            <a:avLst/>
          </a:prstGeom>
          <a:solidFill>
            <a:schemeClr val="accent1">
              <a:lumMod val="40000"/>
              <a:lumOff val="6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95" name="Rectangle 94">
            <a:extLst>
              <a:ext uri="{FF2B5EF4-FFF2-40B4-BE49-F238E27FC236}">
                <a16:creationId xmlns:a16="http://schemas.microsoft.com/office/drawing/2014/main" id="{C22EECEB-4E1A-4DCC-B32B-38027DF9A8F1}"/>
              </a:ext>
            </a:extLst>
          </p:cNvPr>
          <p:cNvSpPr/>
          <p:nvPr/>
        </p:nvSpPr>
        <p:spPr bwMode="gray">
          <a:xfrm>
            <a:off x="4843944" y="4548131"/>
            <a:ext cx="952500" cy="1383661"/>
          </a:xfrm>
          <a:prstGeom prst="rect">
            <a:avLst/>
          </a:prstGeom>
          <a:solidFill>
            <a:schemeClr val="bg1">
              <a:lumMod val="85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97" name="Rectangle 96">
            <a:extLst>
              <a:ext uri="{FF2B5EF4-FFF2-40B4-BE49-F238E27FC236}">
                <a16:creationId xmlns:a16="http://schemas.microsoft.com/office/drawing/2014/main" id="{12475825-5283-4C22-8216-72FBD2BDB94E}"/>
              </a:ext>
            </a:extLst>
          </p:cNvPr>
          <p:cNvSpPr/>
          <p:nvPr/>
        </p:nvSpPr>
        <p:spPr bwMode="gray">
          <a:xfrm>
            <a:off x="5886777" y="4548131"/>
            <a:ext cx="957417" cy="1383661"/>
          </a:xfrm>
          <a:prstGeom prst="rect">
            <a:avLst/>
          </a:prstGeom>
          <a:solidFill>
            <a:schemeClr val="bg1">
              <a:lumMod val="85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99" name="Rectangle 98">
            <a:extLst>
              <a:ext uri="{FF2B5EF4-FFF2-40B4-BE49-F238E27FC236}">
                <a16:creationId xmlns:a16="http://schemas.microsoft.com/office/drawing/2014/main" id="{1BCC9ADD-630C-4551-9C11-2E0405A3DC26}"/>
              </a:ext>
            </a:extLst>
          </p:cNvPr>
          <p:cNvSpPr/>
          <p:nvPr/>
        </p:nvSpPr>
        <p:spPr bwMode="gray">
          <a:xfrm>
            <a:off x="6977444" y="4548131"/>
            <a:ext cx="1564357" cy="1383661"/>
          </a:xfrm>
          <a:prstGeom prst="rect">
            <a:avLst/>
          </a:prstGeom>
          <a:solidFill>
            <a:schemeClr val="accent3">
              <a:lumMod val="60000"/>
              <a:lumOff val="4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cxnSp>
        <p:nvCxnSpPr>
          <p:cNvPr id="101" name="Straight Arrow Connector 100">
            <a:extLst>
              <a:ext uri="{FF2B5EF4-FFF2-40B4-BE49-F238E27FC236}">
                <a16:creationId xmlns:a16="http://schemas.microsoft.com/office/drawing/2014/main" id="{C4C8DAD7-8FB1-4447-9381-AABD0AAA6F05}"/>
              </a:ext>
            </a:extLst>
          </p:cNvPr>
          <p:cNvCxnSpPr/>
          <p:nvPr/>
        </p:nvCxnSpPr>
        <p:spPr>
          <a:xfrm flipV="1">
            <a:off x="2643668" y="5922267"/>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CFFC680-17C9-4B3E-BC63-AF3F8B191B52}"/>
              </a:ext>
            </a:extLst>
          </p:cNvPr>
          <p:cNvCxnSpPr/>
          <p:nvPr/>
        </p:nvCxnSpPr>
        <p:spPr>
          <a:xfrm flipV="1">
            <a:off x="1500668" y="5931792"/>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F2625FD-02EA-4B3B-9AC2-203757B14EC2}"/>
              </a:ext>
            </a:extLst>
          </p:cNvPr>
          <p:cNvCxnSpPr>
            <a:cxnSpLocks/>
          </p:cNvCxnSpPr>
          <p:nvPr/>
        </p:nvCxnSpPr>
        <p:spPr>
          <a:xfrm flipV="1">
            <a:off x="4053368" y="5931792"/>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7B83163-B090-4835-B11E-D04E44BC3B35}"/>
              </a:ext>
            </a:extLst>
          </p:cNvPr>
          <p:cNvCxnSpPr/>
          <p:nvPr/>
        </p:nvCxnSpPr>
        <p:spPr>
          <a:xfrm flipV="1">
            <a:off x="5329718" y="5922267"/>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D425BE4-8D0B-4255-8A89-148AB627E69A}"/>
              </a:ext>
            </a:extLst>
          </p:cNvPr>
          <p:cNvCxnSpPr/>
          <p:nvPr/>
        </p:nvCxnSpPr>
        <p:spPr>
          <a:xfrm flipV="1">
            <a:off x="6358418" y="5922267"/>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54CA44BE-00CA-4769-A73D-3A2EF90D3839}"/>
              </a:ext>
            </a:extLst>
          </p:cNvPr>
          <p:cNvCxnSpPr/>
          <p:nvPr/>
        </p:nvCxnSpPr>
        <p:spPr>
          <a:xfrm flipV="1">
            <a:off x="7730018" y="5931792"/>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4F5570-650E-4052-B04E-5D7D85914045}"/>
              </a:ext>
            </a:extLst>
          </p:cNvPr>
          <p:cNvCxnSpPr>
            <a:cxnSpLocks/>
            <a:stCxn id="12" idx="1"/>
            <a:endCxn id="12" idx="3"/>
          </p:cNvCxnSpPr>
          <p:nvPr/>
        </p:nvCxnSpPr>
        <p:spPr>
          <a:xfrm>
            <a:off x="548169" y="2469953"/>
            <a:ext cx="1313396"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2B0BFD2-283D-4E81-930C-4B40DC2818DF}"/>
              </a:ext>
            </a:extLst>
          </p:cNvPr>
          <p:cNvCxnSpPr>
            <a:cxnSpLocks/>
            <a:stCxn id="48" idx="1"/>
            <a:endCxn id="48" idx="3"/>
          </p:cNvCxnSpPr>
          <p:nvPr/>
        </p:nvCxnSpPr>
        <p:spPr>
          <a:xfrm>
            <a:off x="1986444" y="2460428"/>
            <a:ext cx="1313396"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BB1FBCD-5838-4CB4-925C-A648A40A2B23}"/>
              </a:ext>
            </a:extLst>
          </p:cNvPr>
          <p:cNvCxnSpPr>
            <a:cxnSpLocks/>
            <a:stCxn id="57" idx="1"/>
            <a:endCxn id="57" idx="3"/>
          </p:cNvCxnSpPr>
          <p:nvPr/>
        </p:nvCxnSpPr>
        <p:spPr>
          <a:xfrm>
            <a:off x="3405669" y="2460428"/>
            <a:ext cx="1313396"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6CA56FF-8044-4CDB-8B88-617982149EE6}"/>
              </a:ext>
            </a:extLst>
          </p:cNvPr>
          <p:cNvCxnSpPr>
            <a:cxnSpLocks/>
            <a:stCxn id="62" idx="1"/>
            <a:endCxn id="62" idx="3"/>
          </p:cNvCxnSpPr>
          <p:nvPr/>
        </p:nvCxnSpPr>
        <p:spPr>
          <a:xfrm>
            <a:off x="4834419" y="2460428"/>
            <a:ext cx="95250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E433622-85F7-4F78-8F66-CABE196DA498}"/>
              </a:ext>
            </a:extLst>
          </p:cNvPr>
          <p:cNvCxnSpPr>
            <a:cxnSpLocks/>
            <a:stCxn id="64" idx="1"/>
            <a:endCxn id="64" idx="3"/>
          </p:cNvCxnSpPr>
          <p:nvPr/>
        </p:nvCxnSpPr>
        <p:spPr>
          <a:xfrm>
            <a:off x="5891694" y="2460428"/>
            <a:ext cx="95250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99E92AE-E35C-413B-874B-C2CB90EA31E7}"/>
              </a:ext>
            </a:extLst>
          </p:cNvPr>
          <p:cNvCxnSpPr>
            <a:cxnSpLocks/>
            <a:stCxn id="66" idx="1"/>
            <a:endCxn id="66" idx="3"/>
          </p:cNvCxnSpPr>
          <p:nvPr/>
        </p:nvCxnSpPr>
        <p:spPr>
          <a:xfrm>
            <a:off x="6977544" y="2460428"/>
            <a:ext cx="1564276"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0E529F2-888F-4782-BF5D-AA7C0D83B8D9}"/>
              </a:ext>
            </a:extLst>
          </p:cNvPr>
          <p:cNvCxnSpPr>
            <a:cxnSpLocks/>
            <a:stCxn id="89" idx="1"/>
            <a:endCxn id="89" idx="3"/>
          </p:cNvCxnSpPr>
          <p:nvPr/>
        </p:nvCxnSpPr>
        <p:spPr>
          <a:xfrm>
            <a:off x="557694" y="5249487"/>
            <a:ext cx="130387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C5F96A0-D812-42C7-8B5B-3774E8BCAFB9}"/>
              </a:ext>
            </a:extLst>
          </p:cNvPr>
          <p:cNvCxnSpPr>
            <a:cxnSpLocks/>
          </p:cNvCxnSpPr>
          <p:nvPr/>
        </p:nvCxnSpPr>
        <p:spPr>
          <a:xfrm flipV="1">
            <a:off x="571980" y="5571418"/>
            <a:ext cx="1280058" cy="513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AD7CA40-A1C9-48EE-AD32-7DCDC9FDA44A}"/>
              </a:ext>
            </a:extLst>
          </p:cNvPr>
          <p:cNvCxnSpPr>
            <a:cxnSpLocks/>
          </p:cNvCxnSpPr>
          <p:nvPr/>
        </p:nvCxnSpPr>
        <p:spPr>
          <a:xfrm flipV="1">
            <a:off x="548167" y="4897350"/>
            <a:ext cx="1303871" cy="9666"/>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C0343E2-2572-43BA-8916-324A7FF0E6D5}"/>
              </a:ext>
            </a:extLst>
          </p:cNvPr>
          <p:cNvCxnSpPr>
            <a:cxnSpLocks/>
            <a:stCxn id="91" idx="1"/>
            <a:endCxn id="91" idx="3"/>
          </p:cNvCxnSpPr>
          <p:nvPr/>
        </p:nvCxnSpPr>
        <p:spPr>
          <a:xfrm>
            <a:off x="1995969" y="5239962"/>
            <a:ext cx="130387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06906ED-BD38-4BFF-B4DF-C301B788A557}"/>
              </a:ext>
            </a:extLst>
          </p:cNvPr>
          <p:cNvCxnSpPr>
            <a:cxnSpLocks/>
            <a:stCxn id="93" idx="1"/>
            <a:endCxn id="93" idx="3"/>
          </p:cNvCxnSpPr>
          <p:nvPr/>
        </p:nvCxnSpPr>
        <p:spPr>
          <a:xfrm>
            <a:off x="3415194" y="5239962"/>
            <a:ext cx="130387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CA9F548-1973-43EF-AFB7-B37539047E1E}"/>
              </a:ext>
            </a:extLst>
          </p:cNvPr>
          <p:cNvCxnSpPr>
            <a:cxnSpLocks/>
          </p:cNvCxnSpPr>
          <p:nvPr/>
        </p:nvCxnSpPr>
        <p:spPr>
          <a:xfrm>
            <a:off x="4856470" y="4900770"/>
            <a:ext cx="939973"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D96F9F4-C41B-4B87-A0F8-997127A9460A}"/>
              </a:ext>
            </a:extLst>
          </p:cNvPr>
          <p:cNvCxnSpPr>
            <a:cxnSpLocks/>
          </p:cNvCxnSpPr>
          <p:nvPr/>
        </p:nvCxnSpPr>
        <p:spPr>
          <a:xfrm>
            <a:off x="4856470" y="5239961"/>
            <a:ext cx="939973"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10D1FA5-2ECA-4A53-ABB0-A4747B2252D8}"/>
              </a:ext>
            </a:extLst>
          </p:cNvPr>
          <p:cNvCxnSpPr>
            <a:cxnSpLocks/>
          </p:cNvCxnSpPr>
          <p:nvPr/>
        </p:nvCxnSpPr>
        <p:spPr>
          <a:xfrm>
            <a:off x="4843943" y="5574838"/>
            <a:ext cx="939973"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FD80070-6791-4720-A919-6E2C5BEF5AFE}"/>
              </a:ext>
            </a:extLst>
          </p:cNvPr>
          <p:cNvCxnSpPr>
            <a:cxnSpLocks/>
          </p:cNvCxnSpPr>
          <p:nvPr/>
        </p:nvCxnSpPr>
        <p:spPr>
          <a:xfrm>
            <a:off x="5923269" y="4899060"/>
            <a:ext cx="939973"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73114C3-3ACA-4700-BC09-740D835BA8A8}"/>
              </a:ext>
            </a:extLst>
          </p:cNvPr>
          <p:cNvCxnSpPr>
            <a:cxnSpLocks/>
          </p:cNvCxnSpPr>
          <p:nvPr/>
        </p:nvCxnSpPr>
        <p:spPr>
          <a:xfrm>
            <a:off x="5923269" y="5238251"/>
            <a:ext cx="939973"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B861458-5F90-40C4-AE92-616139BB3249}"/>
              </a:ext>
            </a:extLst>
          </p:cNvPr>
          <p:cNvCxnSpPr>
            <a:cxnSpLocks/>
          </p:cNvCxnSpPr>
          <p:nvPr/>
        </p:nvCxnSpPr>
        <p:spPr>
          <a:xfrm>
            <a:off x="5910742" y="5573128"/>
            <a:ext cx="939973"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DA24911-BD79-43F5-8E61-7B0860170D0E}"/>
              </a:ext>
            </a:extLst>
          </p:cNvPr>
          <p:cNvCxnSpPr>
            <a:cxnSpLocks/>
          </p:cNvCxnSpPr>
          <p:nvPr/>
        </p:nvCxnSpPr>
        <p:spPr>
          <a:xfrm>
            <a:off x="7007299" y="4897350"/>
            <a:ext cx="1512751" cy="9666"/>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1424A15-800B-42DB-967F-5E59C566D63D}"/>
              </a:ext>
            </a:extLst>
          </p:cNvPr>
          <p:cNvCxnSpPr>
            <a:cxnSpLocks/>
            <a:stCxn id="99" idx="1"/>
            <a:endCxn id="99" idx="3"/>
          </p:cNvCxnSpPr>
          <p:nvPr/>
        </p:nvCxnSpPr>
        <p:spPr>
          <a:xfrm>
            <a:off x="6977444" y="5239962"/>
            <a:ext cx="1564357"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9DE81C5-579A-4B71-907D-2C2AA35A8E9F}"/>
              </a:ext>
            </a:extLst>
          </p:cNvPr>
          <p:cNvCxnSpPr>
            <a:cxnSpLocks/>
          </p:cNvCxnSpPr>
          <p:nvPr/>
        </p:nvCxnSpPr>
        <p:spPr>
          <a:xfrm>
            <a:off x="6994772" y="5571418"/>
            <a:ext cx="1545264" cy="1375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148" name="Text Placeholder 5">
            <a:extLst>
              <a:ext uri="{FF2B5EF4-FFF2-40B4-BE49-F238E27FC236}">
                <a16:creationId xmlns:a16="http://schemas.microsoft.com/office/drawing/2014/main" id="{7BBD9CAA-A698-49FC-8315-5573FD2743BB}"/>
              </a:ext>
            </a:extLst>
          </p:cNvPr>
          <p:cNvSpPr txBox="1">
            <a:spLocks/>
          </p:cNvSpPr>
          <p:nvPr/>
        </p:nvSpPr>
        <p:spPr>
          <a:xfrm>
            <a:off x="626233" y="2131328"/>
            <a:ext cx="1107318"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30 – Vision Inc.</a:t>
            </a:r>
          </a:p>
        </p:txBody>
      </p:sp>
      <p:sp>
        <p:nvSpPr>
          <p:cNvPr id="149" name="Text Placeholder 5">
            <a:extLst>
              <a:ext uri="{FF2B5EF4-FFF2-40B4-BE49-F238E27FC236}">
                <a16:creationId xmlns:a16="http://schemas.microsoft.com/office/drawing/2014/main" id="{2498CE6A-EAD2-4BF6-9070-F2F46F8F3824}"/>
              </a:ext>
            </a:extLst>
          </p:cNvPr>
          <p:cNvSpPr txBox="1">
            <a:spLocks/>
          </p:cNvSpPr>
          <p:nvPr/>
        </p:nvSpPr>
        <p:spPr>
          <a:xfrm>
            <a:off x="626233" y="2562260"/>
            <a:ext cx="1107318" cy="322002"/>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40 – Vision Digital France</a:t>
            </a:r>
          </a:p>
        </p:txBody>
      </p:sp>
      <p:sp>
        <p:nvSpPr>
          <p:cNvPr id="150" name="Text Placeholder 5">
            <a:extLst>
              <a:ext uri="{FF2B5EF4-FFF2-40B4-BE49-F238E27FC236}">
                <a16:creationId xmlns:a16="http://schemas.microsoft.com/office/drawing/2014/main" id="{9006BB22-2BDE-4792-8070-DA5C93306A40}"/>
              </a:ext>
            </a:extLst>
          </p:cNvPr>
          <p:cNvSpPr txBox="1">
            <a:spLocks/>
          </p:cNvSpPr>
          <p:nvPr/>
        </p:nvSpPr>
        <p:spPr>
          <a:xfrm>
            <a:off x="2143637" y="2158518"/>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701 – Expense</a:t>
            </a:r>
          </a:p>
        </p:txBody>
      </p:sp>
      <p:sp>
        <p:nvSpPr>
          <p:cNvPr id="151" name="Text Placeholder 5">
            <a:extLst>
              <a:ext uri="{FF2B5EF4-FFF2-40B4-BE49-F238E27FC236}">
                <a16:creationId xmlns:a16="http://schemas.microsoft.com/office/drawing/2014/main" id="{CC192C45-9E99-40B4-9D18-6607AF0C1D47}"/>
              </a:ext>
            </a:extLst>
          </p:cNvPr>
          <p:cNvSpPr txBox="1">
            <a:spLocks/>
          </p:cNvSpPr>
          <p:nvPr/>
        </p:nvSpPr>
        <p:spPr>
          <a:xfrm>
            <a:off x="2135182" y="2607344"/>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301 - Revenue</a:t>
            </a:r>
          </a:p>
        </p:txBody>
      </p:sp>
      <p:sp>
        <p:nvSpPr>
          <p:cNvPr id="152" name="Text Placeholder 5">
            <a:extLst>
              <a:ext uri="{FF2B5EF4-FFF2-40B4-BE49-F238E27FC236}">
                <a16:creationId xmlns:a16="http://schemas.microsoft.com/office/drawing/2014/main" id="{A439C77F-79E9-46F4-8969-761328C551ED}"/>
              </a:ext>
            </a:extLst>
          </p:cNvPr>
          <p:cNvSpPr txBox="1">
            <a:spLocks/>
          </p:cNvSpPr>
          <p:nvPr/>
        </p:nvSpPr>
        <p:spPr>
          <a:xfrm>
            <a:off x="3450637" y="2158518"/>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00 – Default</a:t>
            </a:r>
          </a:p>
        </p:txBody>
      </p:sp>
      <p:sp>
        <p:nvSpPr>
          <p:cNvPr id="153" name="Text Placeholder 5">
            <a:extLst>
              <a:ext uri="{FF2B5EF4-FFF2-40B4-BE49-F238E27FC236}">
                <a16:creationId xmlns:a16="http://schemas.microsoft.com/office/drawing/2014/main" id="{56192949-0329-407C-88AF-3BDD3F1D061A}"/>
              </a:ext>
            </a:extLst>
          </p:cNvPr>
          <p:cNvSpPr txBox="1">
            <a:spLocks/>
          </p:cNvSpPr>
          <p:nvPr/>
        </p:nvSpPr>
        <p:spPr>
          <a:xfrm>
            <a:off x="3448927" y="2588320"/>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00 – Default</a:t>
            </a:r>
          </a:p>
        </p:txBody>
      </p:sp>
      <p:sp>
        <p:nvSpPr>
          <p:cNvPr id="154" name="Text Placeholder 5">
            <a:extLst>
              <a:ext uri="{FF2B5EF4-FFF2-40B4-BE49-F238E27FC236}">
                <a16:creationId xmlns:a16="http://schemas.microsoft.com/office/drawing/2014/main" id="{639FEA8A-7EC8-450C-9A2B-0D71649B0DC6}"/>
              </a:ext>
            </a:extLst>
          </p:cNvPr>
          <p:cNvSpPr txBox="1">
            <a:spLocks/>
          </p:cNvSpPr>
          <p:nvPr/>
        </p:nvSpPr>
        <p:spPr>
          <a:xfrm>
            <a:off x="5034791" y="2156809"/>
            <a:ext cx="54557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a:lnSpc>
                <a:spcPct val="90000"/>
              </a:lnSpc>
              <a:buClr>
                <a:srgbClr val="4285F4"/>
              </a:buClr>
              <a:buSzPts val="1050"/>
              <a:buNone/>
              <a:defRPr/>
            </a:pPr>
            <a:r>
              <a:rPr lang="en-US" sz="900" dirty="0">
                <a:solidFill>
                  <a:schemeClr val="tx1"/>
                </a:solidFill>
                <a:sym typeface="Roboto"/>
              </a:rPr>
              <a:t>$ 100</a:t>
            </a:r>
          </a:p>
        </p:txBody>
      </p:sp>
      <p:sp>
        <p:nvSpPr>
          <p:cNvPr id="156" name="Text Placeholder 5">
            <a:extLst>
              <a:ext uri="{FF2B5EF4-FFF2-40B4-BE49-F238E27FC236}">
                <a16:creationId xmlns:a16="http://schemas.microsoft.com/office/drawing/2014/main" id="{C40245B2-868E-436F-8E4D-F78FC75C346E}"/>
              </a:ext>
            </a:extLst>
          </p:cNvPr>
          <p:cNvSpPr txBox="1">
            <a:spLocks/>
          </p:cNvSpPr>
          <p:nvPr/>
        </p:nvSpPr>
        <p:spPr>
          <a:xfrm>
            <a:off x="6091313" y="2555786"/>
            <a:ext cx="54557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a:lnSpc>
                <a:spcPct val="90000"/>
              </a:lnSpc>
              <a:buClr>
                <a:srgbClr val="4285F4"/>
              </a:buClr>
              <a:buSzPts val="1050"/>
              <a:buNone/>
              <a:defRPr/>
            </a:pPr>
            <a:r>
              <a:rPr lang="en-US" sz="900" dirty="0">
                <a:solidFill>
                  <a:schemeClr val="tx1"/>
                </a:solidFill>
                <a:sym typeface="Roboto"/>
              </a:rPr>
              <a:t>$ 100</a:t>
            </a:r>
          </a:p>
        </p:txBody>
      </p:sp>
      <p:sp>
        <p:nvSpPr>
          <p:cNvPr id="158" name="Text Placeholder 5">
            <a:extLst>
              <a:ext uri="{FF2B5EF4-FFF2-40B4-BE49-F238E27FC236}">
                <a16:creationId xmlns:a16="http://schemas.microsoft.com/office/drawing/2014/main" id="{2526EE44-C0C5-4875-BC3D-61753DE8650D}"/>
              </a:ext>
            </a:extLst>
          </p:cNvPr>
          <p:cNvSpPr txBox="1">
            <a:spLocks/>
          </p:cNvSpPr>
          <p:nvPr/>
        </p:nvSpPr>
        <p:spPr>
          <a:xfrm>
            <a:off x="7343163" y="2167082"/>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Original Line 1</a:t>
            </a:r>
          </a:p>
        </p:txBody>
      </p:sp>
      <p:sp>
        <p:nvSpPr>
          <p:cNvPr id="159" name="Text Placeholder 5">
            <a:extLst>
              <a:ext uri="{FF2B5EF4-FFF2-40B4-BE49-F238E27FC236}">
                <a16:creationId xmlns:a16="http://schemas.microsoft.com/office/drawing/2014/main" id="{5EB06839-B24A-46A2-A612-45CE57D8E03D}"/>
              </a:ext>
            </a:extLst>
          </p:cNvPr>
          <p:cNvSpPr txBox="1">
            <a:spLocks/>
          </p:cNvSpPr>
          <p:nvPr/>
        </p:nvSpPr>
        <p:spPr>
          <a:xfrm>
            <a:off x="7341453" y="2596884"/>
            <a:ext cx="1200366"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Original Line 2</a:t>
            </a:r>
          </a:p>
        </p:txBody>
      </p:sp>
      <p:sp>
        <p:nvSpPr>
          <p:cNvPr id="164" name="Text Placeholder 5">
            <a:extLst>
              <a:ext uri="{FF2B5EF4-FFF2-40B4-BE49-F238E27FC236}">
                <a16:creationId xmlns:a16="http://schemas.microsoft.com/office/drawing/2014/main" id="{8ADDB2F5-E110-48C6-9637-6D3EED247E8D}"/>
              </a:ext>
            </a:extLst>
          </p:cNvPr>
          <p:cNvSpPr txBox="1">
            <a:spLocks/>
          </p:cNvSpPr>
          <p:nvPr/>
        </p:nvSpPr>
        <p:spPr>
          <a:xfrm>
            <a:off x="2025521" y="4622604"/>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701 – Expense</a:t>
            </a:r>
          </a:p>
        </p:txBody>
      </p:sp>
      <p:sp>
        <p:nvSpPr>
          <p:cNvPr id="165" name="Text Placeholder 5">
            <a:extLst>
              <a:ext uri="{FF2B5EF4-FFF2-40B4-BE49-F238E27FC236}">
                <a16:creationId xmlns:a16="http://schemas.microsoft.com/office/drawing/2014/main" id="{B419F670-0532-4C93-83EA-DEB7EB3C6D3E}"/>
              </a:ext>
            </a:extLst>
          </p:cNvPr>
          <p:cNvSpPr txBox="1">
            <a:spLocks/>
          </p:cNvSpPr>
          <p:nvPr/>
        </p:nvSpPr>
        <p:spPr>
          <a:xfrm>
            <a:off x="2023811" y="4970214"/>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301 - Revenue</a:t>
            </a:r>
          </a:p>
        </p:txBody>
      </p:sp>
      <p:sp>
        <p:nvSpPr>
          <p:cNvPr id="166" name="Text Placeholder 5">
            <a:extLst>
              <a:ext uri="{FF2B5EF4-FFF2-40B4-BE49-F238E27FC236}">
                <a16:creationId xmlns:a16="http://schemas.microsoft.com/office/drawing/2014/main" id="{CB5DA48F-C622-42AB-B375-DBEF8E1E9824}"/>
              </a:ext>
            </a:extLst>
          </p:cNvPr>
          <p:cNvSpPr txBox="1">
            <a:spLocks/>
          </p:cNvSpPr>
          <p:nvPr/>
        </p:nvSpPr>
        <p:spPr>
          <a:xfrm>
            <a:off x="2022101" y="5307549"/>
            <a:ext cx="1414391"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401 – IC Payables</a:t>
            </a:r>
          </a:p>
        </p:txBody>
      </p:sp>
      <p:sp>
        <p:nvSpPr>
          <p:cNvPr id="167" name="Text Placeholder 5">
            <a:extLst>
              <a:ext uri="{FF2B5EF4-FFF2-40B4-BE49-F238E27FC236}">
                <a16:creationId xmlns:a16="http://schemas.microsoft.com/office/drawing/2014/main" id="{5FABD504-8F1E-427B-AE7D-68C122D0AC45}"/>
              </a:ext>
            </a:extLst>
          </p:cNvPr>
          <p:cNvSpPr txBox="1">
            <a:spLocks/>
          </p:cNvSpPr>
          <p:nvPr/>
        </p:nvSpPr>
        <p:spPr>
          <a:xfrm>
            <a:off x="2020391" y="5655159"/>
            <a:ext cx="1633464"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501 – IC Receivables</a:t>
            </a:r>
          </a:p>
        </p:txBody>
      </p:sp>
      <p:sp>
        <p:nvSpPr>
          <p:cNvPr id="168" name="Text Placeholder 5">
            <a:extLst>
              <a:ext uri="{FF2B5EF4-FFF2-40B4-BE49-F238E27FC236}">
                <a16:creationId xmlns:a16="http://schemas.microsoft.com/office/drawing/2014/main" id="{95839075-82E4-457A-82D1-035D4D942F5D}"/>
              </a:ext>
            </a:extLst>
          </p:cNvPr>
          <p:cNvSpPr txBox="1">
            <a:spLocks/>
          </p:cNvSpPr>
          <p:nvPr/>
        </p:nvSpPr>
        <p:spPr>
          <a:xfrm>
            <a:off x="3490023" y="4632876"/>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00 – Default</a:t>
            </a:r>
          </a:p>
        </p:txBody>
      </p:sp>
      <p:sp>
        <p:nvSpPr>
          <p:cNvPr id="169" name="Text Placeholder 5">
            <a:extLst>
              <a:ext uri="{FF2B5EF4-FFF2-40B4-BE49-F238E27FC236}">
                <a16:creationId xmlns:a16="http://schemas.microsoft.com/office/drawing/2014/main" id="{4003FD0D-A372-444B-AD91-F5DDC1A1404D}"/>
              </a:ext>
            </a:extLst>
          </p:cNvPr>
          <p:cNvSpPr txBox="1">
            <a:spLocks/>
          </p:cNvSpPr>
          <p:nvPr/>
        </p:nvSpPr>
        <p:spPr>
          <a:xfrm>
            <a:off x="3488313" y="4959938"/>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00 – Default</a:t>
            </a:r>
          </a:p>
        </p:txBody>
      </p:sp>
      <p:sp>
        <p:nvSpPr>
          <p:cNvPr id="172" name="Text Placeholder 5">
            <a:extLst>
              <a:ext uri="{FF2B5EF4-FFF2-40B4-BE49-F238E27FC236}">
                <a16:creationId xmlns:a16="http://schemas.microsoft.com/office/drawing/2014/main" id="{492D5286-C13C-4F1C-BED3-345BCA48CD14}"/>
              </a:ext>
            </a:extLst>
          </p:cNvPr>
          <p:cNvSpPr txBox="1">
            <a:spLocks/>
          </p:cNvSpPr>
          <p:nvPr/>
        </p:nvSpPr>
        <p:spPr>
          <a:xfrm>
            <a:off x="5045064" y="4610574"/>
            <a:ext cx="54557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a:lnSpc>
                <a:spcPct val="90000"/>
              </a:lnSpc>
              <a:buClr>
                <a:srgbClr val="4285F4"/>
              </a:buClr>
              <a:buSzPts val="1050"/>
              <a:buNone/>
              <a:defRPr/>
            </a:pPr>
            <a:r>
              <a:rPr lang="en-US" sz="900" dirty="0">
                <a:solidFill>
                  <a:schemeClr val="tx1"/>
                </a:solidFill>
                <a:sym typeface="Roboto"/>
              </a:rPr>
              <a:t>$ 100</a:t>
            </a:r>
          </a:p>
        </p:txBody>
      </p:sp>
      <p:sp>
        <p:nvSpPr>
          <p:cNvPr id="174" name="Text Placeholder 5">
            <a:extLst>
              <a:ext uri="{FF2B5EF4-FFF2-40B4-BE49-F238E27FC236}">
                <a16:creationId xmlns:a16="http://schemas.microsoft.com/office/drawing/2014/main" id="{2E9572A4-D2DF-4109-897F-E59DC5815519}"/>
              </a:ext>
            </a:extLst>
          </p:cNvPr>
          <p:cNvSpPr txBox="1">
            <a:spLocks/>
          </p:cNvSpPr>
          <p:nvPr/>
        </p:nvSpPr>
        <p:spPr>
          <a:xfrm>
            <a:off x="6091313" y="4959940"/>
            <a:ext cx="54557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a:lnSpc>
                <a:spcPct val="90000"/>
              </a:lnSpc>
              <a:buClr>
                <a:srgbClr val="4285F4"/>
              </a:buClr>
              <a:buSzPts val="1050"/>
              <a:buNone/>
              <a:defRPr/>
            </a:pPr>
            <a:r>
              <a:rPr lang="en-US" sz="900" dirty="0">
                <a:solidFill>
                  <a:schemeClr val="tx1"/>
                </a:solidFill>
                <a:sym typeface="Roboto"/>
              </a:rPr>
              <a:t>$ 100</a:t>
            </a:r>
          </a:p>
        </p:txBody>
      </p:sp>
      <p:sp>
        <p:nvSpPr>
          <p:cNvPr id="175" name="Text Placeholder 5">
            <a:extLst>
              <a:ext uri="{FF2B5EF4-FFF2-40B4-BE49-F238E27FC236}">
                <a16:creationId xmlns:a16="http://schemas.microsoft.com/office/drawing/2014/main" id="{C7A2D4FE-C0A5-453A-AFF7-442F02B4AE49}"/>
              </a:ext>
            </a:extLst>
          </p:cNvPr>
          <p:cNvSpPr txBox="1">
            <a:spLocks/>
          </p:cNvSpPr>
          <p:nvPr/>
        </p:nvSpPr>
        <p:spPr>
          <a:xfrm>
            <a:off x="6092064" y="5289093"/>
            <a:ext cx="54557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a:lnSpc>
                <a:spcPct val="90000"/>
              </a:lnSpc>
              <a:buClr>
                <a:srgbClr val="4285F4"/>
              </a:buClr>
              <a:buSzPts val="1050"/>
              <a:buNone/>
              <a:defRPr/>
            </a:pPr>
            <a:r>
              <a:rPr lang="en-US" sz="900" dirty="0">
                <a:solidFill>
                  <a:schemeClr val="tx1"/>
                </a:solidFill>
                <a:sym typeface="Roboto"/>
              </a:rPr>
              <a:t>$ 100</a:t>
            </a:r>
          </a:p>
        </p:txBody>
      </p:sp>
      <p:sp>
        <p:nvSpPr>
          <p:cNvPr id="176" name="Text Placeholder 5">
            <a:extLst>
              <a:ext uri="{FF2B5EF4-FFF2-40B4-BE49-F238E27FC236}">
                <a16:creationId xmlns:a16="http://schemas.microsoft.com/office/drawing/2014/main" id="{BCB2D4EF-2306-4FDE-9205-1E76BDDEB25C}"/>
              </a:ext>
            </a:extLst>
          </p:cNvPr>
          <p:cNvSpPr txBox="1">
            <a:spLocks/>
          </p:cNvSpPr>
          <p:nvPr/>
        </p:nvSpPr>
        <p:spPr>
          <a:xfrm>
            <a:off x="5030469" y="5630900"/>
            <a:ext cx="54557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a:lnSpc>
                <a:spcPct val="90000"/>
              </a:lnSpc>
              <a:buClr>
                <a:srgbClr val="4285F4"/>
              </a:buClr>
              <a:buSzPts val="1050"/>
              <a:buNone/>
              <a:defRPr/>
            </a:pPr>
            <a:r>
              <a:rPr lang="en-US" sz="900" dirty="0">
                <a:solidFill>
                  <a:schemeClr val="tx1"/>
                </a:solidFill>
                <a:sym typeface="Roboto"/>
              </a:rPr>
              <a:t>$ 100</a:t>
            </a:r>
          </a:p>
        </p:txBody>
      </p:sp>
      <p:sp>
        <p:nvSpPr>
          <p:cNvPr id="177" name="Text Placeholder 5">
            <a:extLst>
              <a:ext uri="{FF2B5EF4-FFF2-40B4-BE49-F238E27FC236}">
                <a16:creationId xmlns:a16="http://schemas.microsoft.com/office/drawing/2014/main" id="{E5E81C7D-7A54-4CD1-AB3E-9916AB3F2B17}"/>
              </a:ext>
            </a:extLst>
          </p:cNvPr>
          <p:cNvSpPr txBox="1">
            <a:spLocks/>
          </p:cNvSpPr>
          <p:nvPr/>
        </p:nvSpPr>
        <p:spPr>
          <a:xfrm>
            <a:off x="7359085" y="4622603"/>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Original Line 1</a:t>
            </a:r>
          </a:p>
        </p:txBody>
      </p:sp>
      <p:sp>
        <p:nvSpPr>
          <p:cNvPr id="178" name="Text Placeholder 5">
            <a:extLst>
              <a:ext uri="{FF2B5EF4-FFF2-40B4-BE49-F238E27FC236}">
                <a16:creationId xmlns:a16="http://schemas.microsoft.com/office/drawing/2014/main" id="{3D4AFBB0-DA6F-4728-B86F-0E707EAA4325}"/>
              </a:ext>
            </a:extLst>
          </p:cNvPr>
          <p:cNvSpPr txBox="1">
            <a:spLocks/>
          </p:cNvSpPr>
          <p:nvPr/>
        </p:nvSpPr>
        <p:spPr>
          <a:xfrm>
            <a:off x="7360647" y="4970214"/>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Original Line 2</a:t>
            </a:r>
          </a:p>
        </p:txBody>
      </p:sp>
      <p:sp>
        <p:nvSpPr>
          <p:cNvPr id="179" name="Text Placeholder 5">
            <a:extLst>
              <a:ext uri="{FF2B5EF4-FFF2-40B4-BE49-F238E27FC236}">
                <a16:creationId xmlns:a16="http://schemas.microsoft.com/office/drawing/2014/main" id="{13BE0EB7-372E-4079-9E64-ACD515C8F5DD}"/>
              </a:ext>
            </a:extLst>
          </p:cNvPr>
          <p:cNvSpPr txBox="1">
            <a:spLocks/>
          </p:cNvSpPr>
          <p:nvPr/>
        </p:nvSpPr>
        <p:spPr>
          <a:xfrm>
            <a:off x="6967921" y="5299003"/>
            <a:ext cx="1981407"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System generated IC Line</a:t>
            </a:r>
          </a:p>
        </p:txBody>
      </p:sp>
      <p:sp>
        <p:nvSpPr>
          <p:cNvPr id="181" name="Text Placeholder 5">
            <a:extLst>
              <a:ext uri="{FF2B5EF4-FFF2-40B4-BE49-F238E27FC236}">
                <a16:creationId xmlns:a16="http://schemas.microsoft.com/office/drawing/2014/main" id="{2C48AB7E-FA10-4CEF-B8CA-90F9E77076B0}"/>
              </a:ext>
            </a:extLst>
          </p:cNvPr>
          <p:cNvSpPr txBox="1">
            <a:spLocks/>
          </p:cNvSpPr>
          <p:nvPr/>
        </p:nvSpPr>
        <p:spPr>
          <a:xfrm>
            <a:off x="6955937" y="5636335"/>
            <a:ext cx="1972993"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System generated IC Line</a:t>
            </a:r>
          </a:p>
        </p:txBody>
      </p:sp>
      <p:cxnSp>
        <p:nvCxnSpPr>
          <p:cNvPr id="193" name="Straight Connector 192">
            <a:extLst>
              <a:ext uri="{FF2B5EF4-FFF2-40B4-BE49-F238E27FC236}">
                <a16:creationId xmlns:a16="http://schemas.microsoft.com/office/drawing/2014/main" id="{A4B90A17-D3E5-4C8F-A60F-22A641722756}"/>
              </a:ext>
            </a:extLst>
          </p:cNvPr>
          <p:cNvCxnSpPr>
            <a:cxnSpLocks/>
          </p:cNvCxnSpPr>
          <p:nvPr/>
        </p:nvCxnSpPr>
        <p:spPr>
          <a:xfrm>
            <a:off x="493004" y="3741512"/>
            <a:ext cx="8127112" cy="0"/>
          </a:xfrm>
          <a:prstGeom prst="line">
            <a:avLst/>
          </a:prstGeom>
          <a:ln>
            <a:solidFill>
              <a:srgbClr val="B4B4B4"/>
            </a:solidFill>
            <a:prstDash val="dash"/>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0B9E39BA-C81B-40D1-8CE6-A26018DE700A}"/>
              </a:ext>
            </a:extLst>
          </p:cNvPr>
          <p:cNvSpPr/>
          <p:nvPr/>
        </p:nvSpPr>
        <p:spPr>
          <a:xfrm>
            <a:off x="612580" y="849802"/>
            <a:ext cx="10510923" cy="461665"/>
          </a:xfrm>
          <a:prstGeom prst="rect">
            <a:avLst/>
          </a:prstGeom>
        </p:spPr>
        <p:txBody>
          <a:bodyPr wrap="square">
            <a:spAutoFit/>
          </a:bodyPr>
          <a:lstStyle/>
          <a:p>
            <a:r>
              <a:rPr lang="en-US" sz="1200" dirty="0"/>
              <a:t>This is an example of intercompany balancing where one single Ledger has two Legal Entities which have two corresponding BSVs. The transaction is done between these two BSVs/LEs.</a:t>
            </a:r>
          </a:p>
        </p:txBody>
      </p:sp>
      <p:sp>
        <p:nvSpPr>
          <p:cNvPr id="199" name="Text Placeholder 5">
            <a:extLst>
              <a:ext uri="{FF2B5EF4-FFF2-40B4-BE49-F238E27FC236}">
                <a16:creationId xmlns:a16="http://schemas.microsoft.com/office/drawing/2014/main" id="{024B4B0F-78E7-47AB-9383-A0DFE0319949}"/>
              </a:ext>
            </a:extLst>
          </p:cNvPr>
          <p:cNvSpPr txBox="1">
            <a:spLocks/>
          </p:cNvSpPr>
          <p:nvPr/>
        </p:nvSpPr>
        <p:spPr>
          <a:xfrm>
            <a:off x="3475919" y="5263166"/>
            <a:ext cx="1161469" cy="322002"/>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40 – Vision Digital France</a:t>
            </a:r>
          </a:p>
        </p:txBody>
      </p:sp>
      <p:sp>
        <p:nvSpPr>
          <p:cNvPr id="200" name="Text Placeholder 5">
            <a:extLst>
              <a:ext uri="{FF2B5EF4-FFF2-40B4-BE49-F238E27FC236}">
                <a16:creationId xmlns:a16="http://schemas.microsoft.com/office/drawing/2014/main" id="{E3F9EC10-4660-4F7F-9330-28AA282DF1A6}"/>
              </a:ext>
            </a:extLst>
          </p:cNvPr>
          <p:cNvSpPr txBox="1">
            <a:spLocks/>
          </p:cNvSpPr>
          <p:nvPr/>
        </p:nvSpPr>
        <p:spPr>
          <a:xfrm>
            <a:off x="3474209" y="5636335"/>
            <a:ext cx="1175069"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30 – Vision Inc.</a:t>
            </a:r>
          </a:p>
        </p:txBody>
      </p:sp>
      <p:sp>
        <p:nvSpPr>
          <p:cNvPr id="202" name="Left Brace 201">
            <a:extLst>
              <a:ext uri="{FF2B5EF4-FFF2-40B4-BE49-F238E27FC236}">
                <a16:creationId xmlns:a16="http://schemas.microsoft.com/office/drawing/2014/main" id="{314DCAD5-B486-43AB-B389-DBA1D3B04F6B}"/>
              </a:ext>
            </a:extLst>
          </p:cNvPr>
          <p:cNvSpPr/>
          <p:nvPr/>
        </p:nvSpPr>
        <p:spPr>
          <a:xfrm>
            <a:off x="256317" y="4557656"/>
            <a:ext cx="268036" cy="1383658"/>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p>
        </p:txBody>
      </p:sp>
      <p:sp>
        <p:nvSpPr>
          <p:cNvPr id="203" name="TextBox 202">
            <a:extLst>
              <a:ext uri="{FF2B5EF4-FFF2-40B4-BE49-F238E27FC236}">
                <a16:creationId xmlns:a16="http://schemas.microsoft.com/office/drawing/2014/main" id="{2DD35092-31AD-4E3C-85AC-364ED82BEEC2}"/>
              </a:ext>
            </a:extLst>
          </p:cNvPr>
          <p:cNvSpPr txBox="1"/>
          <p:nvPr/>
        </p:nvSpPr>
        <p:spPr bwMode="gray">
          <a:xfrm>
            <a:off x="52867" y="4410075"/>
            <a:ext cx="194720" cy="1607642"/>
          </a:xfrm>
          <a:prstGeom prst="rect">
            <a:avLst/>
          </a:prstGeom>
        </p:spPr>
        <p:txBody>
          <a:bodyPr vert="vert270" wrap="square" lIns="0" rIns="0" rtlCol="0" anchor="b" anchorCtr="0">
            <a:normAutofit/>
          </a:bodyPr>
          <a:lstStyle/>
          <a:p>
            <a:pPr algn="ctr">
              <a:lnSpc>
                <a:spcPts val="900"/>
              </a:lnSpc>
            </a:pPr>
            <a:r>
              <a:rPr lang="en-US" sz="900" dirty="0">
                <a:solidFill>
                  <a:schemeClr val="tx1"/>
                </a:solidFill>
              </a:rPr>
              <a:t>Single Journal</a:t>
            </a:r>
          </a:p>
        </p:txBody>
      </p:sp>
      <p:sp>
        <p:nvSpPr>
          <p:cNvPr id="2" name="Rectangle 1">
            <a:extLst>
              <a:ext uri="{FF2B5EF4-FFF2-40B4-BE49-F238E27FC236}">
                <a16:creationId xmlns:a16="http://schemas.microsoft.com/office/drawing/2014/main" id="{1AC592CD-A3A1-4587-A624-0385C7B65B04}"/>
              </a:ext>
            </a:extLst>
          </p:cNvPr>
          <p:cNvSpPr/>
          <p:nvPr/>
        </p:nvSpPr>
        <p:spPr bwMode="gray">
          <a:xfrm>
            <a:off x="548168" y="1602777"/>
            <a:ext cx="1313396" cy="368352"/>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Company</a:t>
            </a:r>
          </a:p>
        </p:txBody>
      </p:sp>
      <p:sp>
        <p:nvSpPr>
          <p:cNvPr id="113" name="Rectangle 112">
            <a:extLst>
              <a:ext uri="{FF2B5EF4-FFF2-40B4-BE49-F238E27FC236}">
                <a16:creationId xmlns:a16="http://schemas.microsoft.com/office/drawing/2014/main" id="{0362DF50-4FF8-4167-81E0-FFDA40AA9715}"/>
              </a:ext>
            </a:extLst>
          </p:cNvPr>
          <p:cNvSpPr/>
          <p:nvPr/>
        </p:nvSpPr>
        <p:spPr bwMode="gray">
          <a:xfrm>
            <a:off x="1982900" y="1602777"/>
            <a:ext cx="1313396" cy="368352"/>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Account</a:t>
            </a:r>
          </a:p>
        </p:txBody>
      </p:sp>
      <p:sp>
        <p:nvSpPr>
          <p:cNvPr id="114" name="Rectangle 113">
            <a:extLst>
              <a:ext uri="{FF2B5EF4-FFF2-40B4-BE49-F238E27FC236}">
                <a16:creationId xmlns:a16="http://schemas.microsoft.com/office/drawing/2014/main" id="{3D3556D6-2BFD-4F1E-99B8-0FE446A4B22B}"/>
              </a:ext>
            </a:extLst>
          </p:cNvPr>
          <p:cNvSpPr/>
          <p:nvPr/>
        </p:nvSpPr>
        <p:spPr bwMode="gray">
          <a:xfrm>
            <a:off x="3405669" y="1602777"/>
            <a:ext cx="1313396" cy="368352"/>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Intercompany</a:t>
            </a:r>
          </a:p>
        </p:txBody>
      </p:sp>
      <p:sp>
        <p:nvSpPr>
          <p:cNvPr id="116" name="Rectangle 115">
            <a:extLst>
              <a:ext uri="{FF2B5EF4-FFF2-40B4-BE49-F238E27FC236}">
                <a16:creationId xmlns:a16="http://schemas.microsoft.com/office/drawing/2014/main" id="{8ED64550-14BA-4C62-8D6F-2D6BAAEE7DFE}"/>
              </a:ext>
            </a:extLst>
          </p:cNvPr>
          <p:cNvSpPr/>
          <p:nvPr/>
        </p:nvSpPr>
        <p:spPr bwMode="gray">
          <a:xfrm>
            <a:off x="4831417" y="1602777"/>
            <a:ext cx="952500" cy="368352"/>
          </a:xfrm>
          <a:prstGeom prst="rect">
            <a:avLst/>
          </a:prstGeom>
          <a:solidFill>
            <a:srgbClr val="ED8B00"/>
          </a:solidFill>
          <a:ln w="19050" algn="ctr">
            <a:solidFill>
              <a:srgbClr val="ED8B00"/>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Debit</a:t>
            </a:r>
          </a:p>
        </p:txBody>
      </p:sp>
      <p:sp>
        <p:nvSpPr>
          <p:cNvPr id="121" name="Rectangle 120">
            <a:extLst>
              <a:ext uri="{FF2B5EF4-FFF2-40B4-BE49-F238E27FC236}">
                <a16:creationId xmlns:a16="http://schemas.microsoft.com/office/drawing/2014/main" id="{96068530-58DD-4BAC-ADDE-0727382458A1}"/>
              </a:ext>
            </a:extLst>
          </p:cNvPr>
          <p:cNvSpPr/>
          <p:nvPr/>
        </p:nvSpPr>
        <p:spPr bwMode="gray">
          <a:xfrm>
            <a:off x="5885072" y="1602777"/>
            <a:ext cx="952501" cy="368352"/>
          </a:xfrm>
          <a:prstGeom prst="rect">
            <a:avLst/>
          </a:prstGeom>
          <a:solidFill>
            <a:srgbClr val="ED8B00"/>
          </a:solidFill>
          <a:ln w="19050" algn="ctr">
            <a:solidFill>
              <a:srgbClr val="ED8B00"/>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Credit</a:t>
            </a:r>
          </a:p>
        </p:txBody>
      </p:sp>
      <p:sp>
        <p:nvSpPr>
          <p:cNvPr id="125" name="Rectangle 124">
            <a:extLst>
              <a:ext uri="{FF2B5EF4-FFF2-40B4-BE49-F238E27FC236}">
                <a16:creationId xmlns:a16="http://schemas.microsoft.com/office/drawing/2014/main" id="{8A017803-4B69-46B4-BCB9-40568DDAA690}"/>
              </a:ext>
            </a:extLst>
          </p:cNvPr>
          <p:cNvSpPr/>
          <p:nvPr/>
        </p:nvSpPr>
        <p:spPr bwMode="gray">
          <a:xfrm>
            <a:off x="6967922" y="1602777"/>
            <a:ext cx="1572114" cy="368352"/>
          </a:xfrm>
          <a:prstGeom prst="rect">
            <a:avLst/>
          </a:prstGeom>
          <a:solidFill>
            <a:schemeClr val="bg1">
              <a:lumMod val="50000"/>
            </a:schemeClr>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Comments</a:t>
            </a:r>
          </a:p>
        </p:txBody>
      </p:sp>
      <p:sp>
        <p:nvSpPr>
          <p:cNvPr id="126" name="Rectangle 125">
            <a:extLst>
              <a:ext uri="{FF2B5EF4-FFF2-40B4-BE49-F238E27FC236}">
                <a16:creationId xmlns:a16="http://schemas.microsoft.com/office/drawing/2014/main" id="{19C848A9-D2B8-49E7-8E6C-96BA310AA1D5}"/>
              </a:ext>
            </a:extLst>
          </p:cNvPr>
          <p:cNvSpPr/>
          <p:nvPr/>
        </p:nvSpPr>
        <p:spPr bwMode="gray">
          <a:xfrm>
            <a:off x="548168" y="4135200"/>
            <a:ext cx="1303870" cy="368352"/>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Company</a:t>
            </a:r>
          </a:p>
        </p:txBody>
      </p:sp>
      <p:sp>
        <p:nvSpPr>
          <p:cNvPr id="127" name="Rectangle 126">
            <a:extLst>
              <a:ext uri="{FF2B5EF4-FFF2-40B4-BE49-F238E27FC236}">
                <a16:creationId xmlns:a16="http://schemas.microsoft.com/office/drawing/2014/main" id="{8B4DC47F-3C1E-4927-8E01-A6215DE572FE}"/>
              </a:ext>
            </a:extLst>
          </p:cNvPr>
          <p:cNvSpPr/>
          <p:nvPr/>
        </p:nvSpPr>
        <p:spPr bwMode="gray">
          <a:xfrm>
            <a:off x="1982900" y="4135200"/>
            <a:ext cx="1303870" cy="368352"/>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Account</a:t>
            </a:r>
          </a:p>
        </p:txBody>
      </p:sp>
      <p:sp>
        <p:nvSpPr>
          <p:cNvPr id="128" name="Rectangle 127">
            <a:extLst>
              <a:ext uri="{FF2B5EF4-FFF2-40B4-BE49-F238E27FC236}">
                <a16:creationId xmlns:a16="http://schemas.microsoft.com/office/drawing/2014/main" id="{C5F37BFC-61A1-4CCA-97E0-E174B10EF214}"/>
              </a:ext>
            </a:extLst>
          </p:cNvPr>
          <p:cNvSpPr/>
          <p:nvPr/>
        </p:nvSpPr>
        <p:spPr bwMode="gray">
          <a:xfrm>
            <a:off x="3405669" y="4135200"/>
            <a:ext cx="1303870" cy="368352"/>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Intercompany</a:t>
            </a:r>
          </a:p>
        </p:txBody>
      </p:sp>
      <p:sp>
        <p:nvSpPr>
          <p:cNvPr id="129" name="Rectangle 128">
            <a:extLst>
              <a:ext uri="{FF2B5EF4-FFF2-40B4-BE49-F238E27FC236}">
                <a16:creationId xmlns:a16="http://schemas.microsoft.com/office/drawing/2014/main" id="{B4C15C99-70BB-47B2-90B5-0F74F499CABB}"/>
              </a:ext>
            </a:extLst>
          </p:cNvPr>
          <p:cNvSpPr/>
          <p:nvPr/>
        </p:nvSpPr>
        <p:spPr bwMode="gray">
          <a:xfrm>
            <a:off x="4831417" y="4135200"/>
            <a:ext cx="952500" cy="368352"/>
          </a:xfrm>
          <a:prstGeom prst="rect">
            <a:avLst/>
          </a:prstGeom>
          <a:solidFill>
            <a:srgbClr val="ED8B00"/>
          </a:solidFill>
          <a:ln w="19050" algn="ctr">
            <a:solidFill>
              <a:srgbClr val="ED8B00"/>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Debit</a:t>
            </a:r>
          </a:p>
        </p:txBody>
      </p:sp>
      <p:sp>
        <p:nvSpPr>
          <p:cNvPr id="131" name="Rectangle 130">
            <a:extLst>
              <a:ext uri="{FF2B5EF4-FFF2-40B4-BE49-F238E27FC236}">
                <a16:creationId xmlns:a16="http://schemas.microsoft.com/office/drawing/2014/main" id="{0523298D-1688-4DCF-8BD2-319E127DE708}"/>
              </a:ext>
            </a:extLst>
          </p:cNvPr>
          <p:cNvSpPr/>
          <p:nvPr/>
        </p:nvSpPr>
        <p:spPr bwMode="gray">
          <a:xfrm>
            <a:off x="5885072" y="4135200"/>
            <a:ext cx="952501" cy="368352"/>
          </a:xfrm>
          <a:prstGeom prst="rect">
            <a:avLst/>
          </a:prstGeom>
          <a:solidFill>
            <a:srgbClr val="ED8B00"/>
          </a:solidFill>
          <a:ln w="19050" algn="ctr">
            <a:solidFill>
              <a:srgbClr val="ED8B00"/>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Credit</a:t>
            </a:r>
          </a:p>
        </p:txBody>
      </p:sp>
      <p:sp>
        <p:nvSpPr>
          <p:cNvPr id="132" name="Rectangle 131">
            <a:extLst>
              <a:ext uri="{FF2B5EF4-FFF2-40B4-BE49-F238E27FC236}">
                <a16:creationId xmlns:a16="http://schemas.microsoft.com/office/drawing/2014/main" id="{BB747650-9FB4-4854-B5AC-E067B75BC93D}"/>
              </a:ext>
            </a:extLst>
          </p:cNvPr>
          <p:cNvSpPr/>
          <p:nvPr/>
        </p:nvSpPr>
        <p:spPr bwMode="gray">
          <a:xfrm>
            <a:off x="6967922" y="4135200"/>
            <a:ext cx="1572114" cy="368352"/>
          </a:xfrm>
          <a:prstGeom prst="rect">
            <a:avLst/>
          </a:prstGeom>
          <a:solidFill>
            <a:schemeClr val="bg1">
              <a:lumMod val="50000"/>
            </a:schemeClr>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Comments</a:t>
            </a:r>
          </a:p>
        </p:txBody>
      </p:sp>
      <p:sp>
        <p:nvSpPr>
          <p:cNvPr id="141" name="Text Placeholder 5">
            <a:extLst>
              <a:ext uri="{FF2B5EF4-FFF2-40B4-BE49-F238E27FC236}">
                <a16:creationId xmlns:a16="http://schemas.microsoft.com/office/drawing/2014/main" id="{56942905-5FD2-4DEC-AB99-995127B4AF1D}"/>
              </a:ext>
            </a:extLst>
          </p:cNvPr>
          <p:cNvSpPr txBox="1">
            <a:spLocks/>
          </p:cNvSpPr>
          <p:nvPr/>
        </p:nvSpPr>
        <p:spPr>
          <a:xfrm>
            <a:off x="655791" y="4645263"/>
            <a:ext cx="1107318"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30 – Vision Inc.</a:t>
            </a:r>
          </a:p>
        </p:txBody>
      </p:sp>
      <p:sp>
        <p:nvSpPr>
          <p:cNvPr id="142" name="Text Placeholder 5">
            <a:extLst>
              <a:ext uri="{FF2B5EF4-FFF2-40B4-BE49-F238E27FC236}">
                <a16:creationId xmlns:a16="http://schemas.microsoft.com/office/drawing/2014/main" id="{E48EB7AA-5FE1-4531-84A2-7E37029FCF73}"/>
              </a:ext>
            </a:extLst>
          </p:cNvPr>
          <p:cNvSpPr txBox="1">
            <a:spLocks/>
          </p:cNvSpPr>
          <p:nvPr/>
        </p:nvSpPr>
        <p:spPr>
          <a:xfrm>
            <a:off x="655791" y="5329841"/>
            <a:ext cx="1107318"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30 – Vision Inc.</a:t>
            </a:r>
          </a:p>
        </p:txBody>
      </p:sp>
      <p:sp>
        <p:nvSpPr>
          <p:cNvPr id="143" name="Text Placeholder 5">
            <a:extLst>
              <a:ext uri="{FF2B5EF4-FFF2-40B4-BE49-F238E27FC236}">
                <a16:creationId xmlns:a16="http://schemas.microsoft.com/office/drawing/2014/main" id="{AE1D70F5-66E0-42A0-8885-AAC91D6C368A}"/>
              </a:ext>
            </a:extLst>
          </p:cNvPr>
          <p:cNvSpPr txBox="1">
            <a:spLocks/>
          </p:cNvSpPr>
          <p:nvPr/>
        </p:nvSpPr>
        <p:spPr>
          <a:xfrm>
            <a:off x="655791" y="4934375"/>
            <a:ext cx="1107318" cy="322002"/>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40 – Vision Digital France</a:t>
            </a:r>
          </a:p>
        </p:txBody>
      </p:sp>
      <p:sp>
        <p:nvSpPr>
          <p:cNvPr id="144" name="Text Placeholder 5">
            <a:extLst>
              <a:ext uri="{FF2B5EF4-FFF2-40B4-BE49-F238E27FC236}">
                <a16:creationId xmlns:a16="http://schemas.microsoft.com/office/drawing/2014/main" id="{70645433-698D-4EAA-A899-67DCF0F03ACE}"/>
              </a:ext>
            </a:extLst>
          </p:cNvPr>
          <p:cNvSpPr txBox="1">
            <a:spLocks/>
          </p:cNvSpPr>
          <p:nvPr/>
        </p:nvSpPr>
        <p:spPr>
          <a:xfrm>
            <a:off x="655791" y="5619312"/>
            <a:ext cx="1107318" cy="322002"/>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40 – Vision Digital France</a:t>
            </a:r>
          </a:p>
        </p:txBody>
      </p:sp>
      <p:cxnSp>
        <p:nvCxnSpPr>
          <p:cNvPr id="145" name="Straight Connector 144">
            <a:extLst>
              <a:ext uri="{FF2B5EF4-FFF2-40B4-BE49-F238E27FC236}">
                <a16:creationId xmlns:a16="http://schemas.microsoft.com/office/drawing/2014/main" id="{BC16C8F8-677F-4D7D-93A5-69A90FCF5463}"/>
              </a:ext>
            </a:extLst>
          </p:cNvPr>
          <p:cNvCxnSpPr>
            <a:cxnSpLocks/>
          </p:cNvCxnSpPr>
          <p:nvPr/>
        </p:nvCxnSpPr>
        <p:spPr>
          <a:xfrm>
            <a:off x="3415194" y="4907016"/>
            <a:ext cx="130387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415470D-F465-4102-A44B-33011BA41CE6}"/>
              </a:ext>
            </a:extLst>
          </p:cNvPr>
          <p:cNvCxnSpPr>
            <a:cxnSpLocks/>
          </p:cNvCxnSpPr>
          <p:nvPr/>
        </p:nvCxnSpPr>
        <p:spPr>
          <a:xfrm>
            <a:off x="3415194" y="5571418"/>
            <a:ext cx="130387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7F8369C-1206-493A-B604-EC84D3FDDAE5}"/>
              </a:ext>
            </a:extLst>
          </p:cNvPr>
          <p:cNvCxnSpPr>
            <a:cxnSpLocks/>
          </p:cNvCxnSpPr>
          <p:nvPr/>
        </p:nvCxnSpPr>
        <p:spPr>
          <a:xfrm>
            <a:off x="2000732" y="4897350"/>
            <a:ext cx="130387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361C1B3-7287-4FCD-87F4-EC5D038A2E1F}"/>
              </a:ext>
            </a:extLst>
          </p:cNvPr>
          <p:cNvCxnSpPr>
            <a:cxnSpLocks/>
          </p:cNvCxnSpPr>
          <p:nvPr/>
        </p:nvCxnSpPr>
        <p:spPr>
          <a:xfrm>
            <a:off x="2020391" y="5571418"/>
            <a:ext cx="130387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BEB167D-E4CE-47DD-9F0F-A84E1DE48F1C}"/>
              </a:ext>
            </a:extLst>
          </p:cNvPr>
          <p:cNvCxnSpPr/>
          <p:nvPr/>
        </p:nvCxnSpPr>
        <p:spPr>
          <a:xfrm>
            <a:off x="8782050" y="1476375"/>
            <a:ext cx="0" cy="483388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D5FBBA60-3B15-4502-8B36-DA803BFF1E06}"/>
              </a:ext>
            </a:extLst>
          </p:cNvPr>
          <p:cNvSpPr/>
          <p:nvPr/>
        </p:nvSpPr>
        <p:spPr bwMode="gray">
          <a:xfrm>
            <a:off x="9023502" y="2564325"/>
            <a:ext cx="2987837" cy="22522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1100" dirty="0">
                <a:solidFill>
                  <a:schemeClr val="bg1"/>
                </a:solidFill>
              </a:rPr>
              <a:t>Ledger</a:t>
            </a:r>
          </a:p>
        </p:txBody>
      </p:sp>
      <p:sp>
        <p:nvSpPr>
          <p:cNvPr id="120" name="Rectangle 119">
            <a:extLst>
              <a:ext uri="{FF2B5EF4-FFF2-40B4-BE49-F238E27FC236}">
                <a16:creationId xmlns:a16="http://schemas.microsoft.com/office/drawing/2014/main" id="{5F12DD65-0862-4A23-8E19-16676FD48B39}"/>
              </a:ext>
            </a:extLst>
          </p:cNvPr>
          <p:cNvSpPr/>
          <p:nvPr/>
        </p:nvSpPr>
        <p:spPr bwMode="gray">
          <a:xfrm>
            <a:off x="10864160" y="4298671"/>
            <a:ext cx="1146247" cy="27155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bg1"/>
                </a:solidFill>
              </a:rPr>
              <a:t>BSV 4</a:t>
            </a:r>
          </a:p>
        </p:txBody>
      </p:sp>
      <p:sp>
        <p:nvSpPr>
          <p:cNvPr id="123" name="Rectangle 122">
            <a:extLst>
              <a:ext uri="{FF2B5EF4-FFF2-40B4-BE49-F238E27FC236}">
                <a16:creationId xmlns:a16="http://schemas.microsoft.com/office/drawing/2014/main" id="{2221AA11-4E32-4F19-860C-60FFB20F2396}"/>
              </a:ext>
            </a:extLst>
          </p:cNvPr>
          <p:cNvSpPr/>
          <p:nvPr/>
        </p:nvSpPr>
        <p:spPr bwMode="gray">
          <a:xfrm>
            <a:off x="9022570" y="4321628"/>
            <a:ext cx="1137121" cy="236667"/>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bg1"/>
                </a:solidFill>
              </a:rPr>
              <a:t>BSV 3</a:t>
            </a:r>
          </a:p>
        </p:txBody>
      </p:sp>
      <p:sp>
        <p:nvSpPr>
          <p:cNvPr id="124" name="Rectangle 123">
            <a:extLst>
              <a:ext uri="{FF2B5EF4-FFF2-40B4-BE49-F238E27FC236}">
                <a16:creationId xmlns:a16="http://schemas.microsoft.com/office/drawing/2014/main" id="{C53D895C-6230-481D-B8F9-120196E7B54D}"/>
              </a:ext>
            </a:extLst>
          </p:cNvPr>
          <p:cNvSpPr/>
          <p:nvPr/>
        </p:nvSpPr>
        <p:spPr bwMode="gray">
          <a:xfrm>
            <a:off x="9023502" y="3398996"/>
            <a:ext cx="1137121" cy="19119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1100" dirty="0">
                <a:solidFill>
                  <a:schemeClr val="bg1"/>
                </a:solidFill>
              </a:rPr>
              <a:t>Legal Entity</a:t>
            </a:r>
          </a:p>
        </p:txBody>
      </p:sp>
      <p:sp>
        <p:nvSpPr>
          <p:cNvPr id="183" name="Rectangle 182">
            <a:extLst>
              <a:ext uri="{FF2B5EF4-FFF2-40B4-BE49-F238E27FC236}">
                <a16:creationId xmlns:a16="http://schemas.microsoft.com/office/drawing/2014/main" id="{9CFD5C70-1707-4599-BF75-D7AEF9D2E0E3}"/>
              </a:ext>
            </a:extLst>
          </p:cNvPr>
          <p:cNvSpPr/>
          <p:nvPr/>
        </p:nvSpPr>
        <p:spPr bwMode="gray">
          <a:xfrm>
            <a:off x="9023502" y="3590191"/>
            <a:ext cx="1135465" cy="28838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Vision Inc.</a:t>
            </a:r>
            <a:endParaRPr lang="en-US" sz="1100" dirty="0">
              <a:solidFill>
                <a:schemeClr val="bg1"/>
              </a:solidFill>
            </a:endParaRPr>
          </a:p>
        </p:txBody>
      </p:sp>
      <p:sp>
        <p:nvSpPr>
          <p:cNvPr id="184" name="Rectangle 183">
            <a:extLst>
              <a:ext uri="{FF2B5EF4-FFF2-40B4-BE49-F238E27FC236}">
                <a16:creationId xmlns:a16="http://schemas.microsoft.com/office/drawing/2014/main" id="{BF238B2F-9C0E-4DAE-98F4-C4CA7107FB98}"/>
              </a:ext>
            </a:extLst>
          </p:cNvPr>
          <p:cNvSpPr/>
          <p:nvPr/>
        </p:nvSpPr>
        <p:spPr bwMode="gray">
          <a:xfrm>
            <a:off x="9023502" y="2811744"/>
            <a:ext cx="2987837" cy="22522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USA Primary Ledger</a:t>
            </a:r>
          </a:p>
        </p:txBody>
      </p:sp>
      <p:sp>
        <p:nvSpPr>
          <p:cNvPr id="185" name="Rectangle 184">
            <a:extLst>
              <a:ext uri="{FF2B5EF4-FFF2-40B4-BE49-F238E27FC236}">
                <a16:creationId xmlns:a16="http://schemas.microsoft.com/office/drawing/2014/main" id="{1608F610-8237-428D-B1F7-5214B7DFD2FA}"/>
              </a:ext>
            </a:extLst>
          </p:cNvPr>
          <p:cNvSpPr/>
          <p:nvPr/>
        </p:nvSpPr>
        <p:spPr bwMode="gray">
          <a:xfrm>
            <a:off x="9022570" y="4570242"/>
            <a:ext cx="1137121" cy="23666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30</a:t>
            </a:r>
          </a:p>
        </p:txBody>
      </p:sp>
      <p:sp>
        <p:nvSpPr>
          <p:cNvPr id="187" name="Rectangle 186">
            <a:extLst>
              <a:ext uri="{FF2B5EF4-FFF2-40B4-BE49-F238E27FC236}">
                <a16:creationId xmlns:a16="http://schemas.microsoft.com/office/drawing/2014/main" id="{FE2E31D8-D3AD-4315-A0E4-A7D434D443B8}"/>
              </a:ext>
            </a:extLst>
          </p:cNvPr>
          <p:cNvSpPr/>
          <p:nvPr/>
        </p:nvSpPr>
        <p:spPr bwMode="gray">
          <a:xfrm>
            <a:off x="10868936" y="4590040"/>
            <a:ext cx="1137121" cy="236667"/>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40</a:t>
            </a:r>
          </a:p>
        </p:txBody>
      </p:sp>
      <p:sp>
        <p:nvSpPr>
          <p:cNvPr id="188" name="Rectangle 187">
            <a:extLst>
              <a:ext uri="{FF2B5EF4-FFF2-40B4-BE49-F238E27FC236}">
                <a16:creationId xmlns:a16="http://schemas.microsoft.com/office/drawing/2014/main" id="{D69610EE-18C6-4A08-9E34-60B3F1F47710}"/>
              </a:ext>
            </a:extLst>
          </p:cNvPr>
          <p:cNvSpPr/>
          <p:nvPr/>
        </p:nvSpPr>
        <p:spPr bwMode="gray">
          <a:xfrm>
            <a:off x="10869868" y="3397798"/>
            <a:ext cx="1137121" cy="19119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1100" dirty="0">
                <a:solidFill>
                  <a:schemeClr val="bg1"/>
                </a:solidFill>
              </a:rPr>
              <a:t>Legal Entity</a:t>
            </a:r>
          </a:p>
        </p:txBody>
      </p:sp>
      <p:sp>
        <p:nvSpPr>
          <p:cNvPr id="189" name="Rectangle 188">
            <a:extLst>
              <a:ext uri="{FF2B5EF4-FFF2-40B4-BE49-F238E27FC236}">
                <a16:creationId xmlns:a16="http://schemas.microsoft.com/office/drawing/2014/main" id="{CE75E27F-0FD9-4AB8-9832-673518CC38A8}"/>
              </a:ext>
            </a:extLst>
          </p:cNvPr>
          <p:cNvSpPr/>
          <p:nvPr/>
        </p:nvSpPr>
        <p:spPr bwMode="gray">
          <a:xfrm>
            <a:off x="10876698" y="3588977"/>
            <a:ext cx="1135465" cy="28838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Vision Digital France</a:t>
            </a:r>
            <a:endParaRPr lang="en-US" sz="1100" dirty="0">
              <a:solidFill>
                <a:schemeClr val="bg1"/>
              </a:solidFill>
            </a:endParaRPr>
          </a:p>
        </p:txBody>
      </p:sp>
      <p:cxnSp>
        <p:nvCxnSpPr>
          <p:cNvPr id="190" name="Connector: Elbow 189">
            <a:extLst>
              <a:ext uri="{FF2B5EF4-FFF2-40B4-BE49-F238E27FC236}">
                <a16:creationId xmlns:a16="http://schemas.microsoft.com/office/drawing/2014/main" id="{65D8DE42-A1F7-4573-82FE-0AD059307D82}"/>
              </a:ext>
            </a:extLst>
          </p:cNvPr>
          <p:cNvCxnSpPr>
            <a:stCxn id="184" idx="2"/>
            <a:endCxn id="124" idx="0"/>
          </p:cNvCxnSpPr>
          <p:nvPr/>
        </p:nvCxnSpPr>
        <p:spPr>
          <a:xfrm rot="5400000">
            <a:off x="9873730" y="2755304"/>
            <a:ext cx="362025" cy="925358"/>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Connector: Elbow 190">
            <a:extLst>
              <a:ext uri="{FF2B5EF4-FFF2-40B4-BE49-F238E27FC236}">
                <a16:creationId xmlns:a16="http://schemas.microsoft.com/office/drawing/2014/main" id="{76E1CB42-D203-4DB4-9EF7-DA94895FD461}"/>
              </a:ext>
            </a:extLst>
          </p:cNvPr>
          <p:cNvCxnSpPr>
            <a:stCxn id="184" idx="2"/>
            <a:endCxn id="188" idx="0"/>
          </p:cNvCxnSpPr>
          <p:nvPr/>
        </p:nvCxnSpPr>
        <p:spPr>
          <a:xfrm rot="16200000" flipH="1">
            <a:off x="10797512" y="2756880"/>
            <a:ext cx="360827" cy="921008"/>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A7D31AF8-76C4-4840-8531-9D929911612F}"/>
              </a:ext>
            </a:extLst>
          </p:cNvPr>
          <p:cNvSpPr txBox="1"/>
          <p:nvPr/>
        </p:nvSpPr>
        <p:spPr bwMode="gray">
          <a:xfrm>
            <a:off x="9437937" y="1759127"/>
            <a:ext cx="1726742" cy="334101"/>
          </a:xfrm>
          <a:prstGeom prst="rect">
            <a:avLst/>
          </a:prstGeom>
        </p:spPr>
        <p:txBody>
          <a:bodyPr wrap="square" lIns="0" rIns="0" rtlCol="0" anchor="b" anchorCtr="0">
            <a:normAutofit/>
          </a:bodyPr>
          <a:lstStyle/>
          <a:p>
            <a:pPr>
              <a:lnSpc>
                <a:spcPts val="900"/>
              </a:lnSpc>
            </a:pPr>
            <a:r>
              <a:rPr lang="en-US" sz="1300" dirty="0">
                <a:solidFill>
                  <a:schemeClr val="tx1"/>
                </a:solidFill>
              </a:rPr>
              <a:t>Enterprise Structure</a:t>
            </a:r>
          </a:p>
        </p:txBody>
      </p:sp>
      <p:cxnSp>
        <p:nvCxnSpPr>
          <p:cNvPr id="157" name="Straight Arrow Connector 156">
            <a:extLst>
              <a:ext uri="{FF2B5EF4-FFF2-40B4-BE49-F238E27FC236}">
                <a16:creationId xmlns:a16="http://schemas.microsoft.com/office/drawing/2014/main" id="{AE21150C-7819-49CC-AF88-8FE559EF42C4}"/>
              </a:ext>
            </a:extLst>
          </p:cNvPr>
          <p:cNvCxnSpPr>
            <a:cxnSpLocks/>
            <a:stCxn id="183" idx="2"/>
            <a:endCxn id="123" idx="0"/>
          </p:cNvCxnSpPr>
          <p:nvPr/>
        </p:nvCxnSpPr>
        <p:spPr>
          <a:xfrm flipH="1">
            <a:off x="9591131" y="3878576"/>
            <a:ext cx="104" cy="44305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60" name="Straight Arrow Connector 159">
            <a:extLst>
              <a:ext uri="{FF2B5EF4-FFF2-40B4-BE49-F238E27FC236}">
                <a16:creationId xmlns:a16="http://schemas.microsoft.com/office/drawing/2014/main" id="{F883D449-C611-418A-AB41-043A55EB1F16}"/>
              </a:ext>
            </a:extLst>
          </p:cNvPr>
          <p:cNvCxnSpPr>
            <a:cxnSpLocks/>
            <a:stCxn id="189" idx="2"/>
            <a:endCxn id="120" idx="0"/>
          </p:cNvCxnSpPr>
          <p:nvPr/>
        </p:nvCxnSpPr>
        <p:spPr>
          <a:xfrm flipH="1">
            <a:off x="11437284" y="3877362"/>
            <a:ext cx="7147" cy="421309"/>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801927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BC3010AE-AABD-438C-9282-FDE757921787}"/>
              </a:ext>
            </a:extLst>
          </p:cNvPr>
          <p:cNvSpPr>
            <a:spLocks noGrp="1"/>
          </p:cNvSpPr>
          <p:nvPr>
            <p:ph type="title"/>
          </p:nvPr>
        </p:nvSpPr>
        <p:spPr/>
        <p:txBody>
          <a:bodyPr/>
          <a:lstStyle/>
          <a:p>
            <a:r>
              <a:rPr lang="en-US" sz="3000" b="1" dirty="0"/>
              <a:t>Cross Ledger Intercompany Balancing (Example)</a:t>
            </a:r>
          </a:p>
        </p:txBody>
      </p:sp>
      <p:sp>
        <p:nvSpPr>
          <p:cNvPr id="36" name="Rectangle 35">
            <a:extLst>
              <a:ext uri="{FF2B5EF4-FFF2-40B4-BE49-F238E27FC236}">
                <a16:creationId xmlns:a16="http://schemas.microsoft.com/office/drawing/2014/main" id="{07437598-AA78-4BB1-B191-0C00379D765A}"/>
              </a:ext>
            </a:extLst>
          </p:cNvPr>
          <p:cNvSpPr/>
          <p:nvPr/>
        </p:nvSpPr>
        <p:spPr bwMode="gray">
          <a:xfrm>
            <a:off x="483480" y="3059160"/>
            <a:ext cx="8137385" cy="219150"/>
          </a:xfrm>
          <a:prstGeom prst="rect">
            <a:avLst/>
          </a:prstGeom>
          <a:solidFill>
            <a:srgbClr val="005587"/>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1000" b="1" dirty="0">
                <a:solidFill>
                  <a:schemeClr val="bg1"/>
                </a:solidFill>
              </a:rPr>
              <a:t>   Original Unbalanced Journal</a:t>
            </a:r>
          </a:p>
        </p:txBody>
      </p:sp>
      <p:sp>
        <p:nvSpPr>
          <p:cNvPr id="9" name="Arrow: Right 8">
            <a:extLst>
              <a:ext uri="{FF2B5EF4-FFF2-40B4-BE49-F238E27FC236}">
                <a16:creationId xmlns:a16="http://schemas.microsoft.com/office/drawing/2014/main" id="{40B853AF-31AA-437E-949F-7CA81ACA2EFF}"/>
              </a:ext>
            </a:extLst>
          </p:cNvPr>
          <p:cNvSpPr/>
          <p:nvPr/>
        </p:nvSpPr>
        <p:spPr bwMode="gray">
          <a:xfrm>
            <a:off x="3138969" y="3165164"/>
            <a:ext cx="5144209" cy="45719"/>
          </a:xfrm>
          <a:prstGeom prst="rightArrow">
            <a:avLst/>
          </a:prstGeom>
          <a:solidFill>
            <a:srgbClr val="FFFF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12" name="Rectangle 11">
            <a:extLst>
              <a:ext uri="{FF2B5EF4-FFF2-40B4-BE49-F238E27FC236}">
                <a16:creationId xmlns:a16="http://schemas.microsoft.com/office/drawing/2014/main" id="{2D70848A-CCBD-4E8A-B6ED-3D618CFF1F93}"/>
              </a:ext>
            </a:extLst>
          </p:cNvPr>
          <p:cNvSpPr/>
          <p:nvPr/>
        </p:nvSpPr>
        <p:spPr bwMode="gray">
          <a:xfrm>
            <a:off x="548169" y="2021009"/>
            <a:ext cx="1313396" cy="897887"/>
          </a:xfrm>
          <a:prstGeom prst="rect">
            <a:avLst/>
          </a:prstGeom>
          <a:solidFill>
            <a:schemeClr val="accent1">
              <a:lumMod val="40000"/>
              <a:lumOff val="6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48" name="Rectangle 47">
            <a:extLst>
              <a:ext uri="{FF2B5EF4-FFF2-40B4-BE49-F238E27FC236}">
                <a16:creationId xmlns:a16="http://schemas.microsoft.com/office/drawing/2014/main" id="{3FC42363-A6CA-423C-9329-7227EAFC5C26}"/>
              </a:ext>
            </a:extLst>
          </p:cNvPr>
          <p:cNvSpPr/>
          <p:nvPr/>
        </p:nvSpPr>
        <p:spPr bwMode="gray">
          <a:xfrm>
            <a:off x="1986444" y="2011484"/>
            <a:ext cx="1313396" cy="897887"/>
          </a:xfrm>
          <a:prstGeom prst="rect">
            <a:avLst/>
          </a:prstGeom>
          <a:solidFill>
            <a:schemeClr val="accent1">
              <a:lumMod val="40000"/>
              <a:lumOff val="6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57" name="Rectangle 56">
            <a:extLst>
              <a:ext uri="{FF2B5EF4-FFF2-40B4-BE49-F238E27FC236}">
                <a16:creationId xmlns:a16="http://schemas.microsoft.com/office/drawing/2014/main" id="{248209A7-581F-47DA-932A-6D0816C57B41}"/>
              </a:ext>
            </a:extLst>
          </p:cNvPr>
          <p:cNvSpPr/>
          <p:nvPr/>
        </p:nvSpPr>
        <p:spPr bwMode="gray">
          <a:xfrm>
            <a:off x="3405669" y="2011484"/>
            <a:ext cx="1313396" cy="897887"/>
          </a:xfrm>
          <a:prstGeom prst="rect">
            <a:avLst/>
          </a:prstGeom>
          <a:solidFill>
            <a:schemeClr val="accent1">
              <a:lumMod val="40000"/>
              <a:lumOff val="6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62" name="Rectangle 61">
            <a:extLst>
              <a:ext uri="{FF2B5EF4-FFF2-40B4-BE49-F238E27FC236}">
                <a16:creationId xmlns:a16="http://schemas.microsoft.com/office/drawing/2014/main" id="{95556731-24BF-454B-9080-CFF051D34725}"/>
              </a:ext>
            </a:extLst>
          </p:cNvPr>
          <p:cNvSpPr/>
          <p:nvPr/>
        </p:nvSpPr>
        <p:spPr bwMode="gray">
          <a:xfrm>
            <a:off x="4834419" y="2011484"/>
            <a:ext cx="952500" cy="897887"/>
          </a:xfrm>
          <a:prstGeom prst="rect">
            <a:avLst/>
          </a:prstGeom>
          <a:solidFill>
            <a:schemeClr val="bg1">
              <a:lumMod val="85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64" name="Rectangle 63">
            <a:extLst>
              <a:ext uri="{FF2B5EF4-FFF2-40B4-BE49-F238E27FC236}">
                <a16:creationId xmlns:a16="http://schemas.microsoft.com/office/drawing/2014/main" id="{06E0F7EA-234F-47B2-8F22-913624A4D2ED}"/>
              </a:ext>
            </a:extLst>
          </p:cNvPr>
          <p:cNvSpPr/>
          <p:nvPr/>
        </p:nvSpPr>
        <p:spPr bwMode="gray">
          <a:xfrm>
            <a:off x="5891694" y="2011484"/>
            <a:ext cx="952500" cy="897887"/>
          </a:xfrm>
          <a:prstGeom prst="rect">
            <a:avLst/>
          </a:prstGeom>
          <a:solidFill>
            <a:schemeClr val="bg1">
              <a:lumMod val="85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66" name="Rectangle 65">
            <a:extLst>
              <a:ext uri="{FF2B5EF4-FFF2-40B4-BE49-F238E27FC236}">
                <a16:creationId xmlns:a16="http://schemas.microsoft.com/office/drawing/2014/main" id="{6860CF5F-58C1-42AE-BA04-D7ECE6ADFD19}"/>
              </a:ext>
            </a:extLst>
          </p:cNvPr>
          <p:cNvSpPr/>
          <p:nvPr/>
        </p:nvSpPr>
        <p:spPr bwMode="gray">
          <a:xfrm>
            <a:off x="6977544" y="2011484"/>
            <a:ext cx="1564276" cy="897887"/>
          </a:xfrm>
          <a:prstGeom prst="rect">
            <a:avLst/>
          </a:prstGeom>
          <a:solidFill>
            <a:schemeClr val="accent3">
              <a:lumMod val="60000"/>
              <a:lumOff val="4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cxnSp>
        <p:nvCxnSpPr>
          <p:cNvPr id="18" name="Straight Arrow Connector 17">
            <a:extLst>
              <a:ext uri="{FF2B5EF4-FFF2-40B4-BE49-F238E27FC236}">
                <a16:creationId xmlns:a16="http://schemas.microsoft.com/office/drawing/2014/main" id="{F022614C-A182-4FC5-9E32-EA3009B9E2EC}"/>
              </a:ext>
            </a:extLst>
          </p:cNvPr>
          <p:cNvCxnSpPr/>
          <p:nvPr/>
        </p:nvCxnSpPr>
        <p:spPr>
          <a:xfrm flipV="1">
            <a:off x="2634143" y="2899846"/>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D4D0AE21-281C-4D08-B415-DDE53710EA7D}"/>
              </a:ext>
            </a:extLst>
          </p:cNvPr>
          <p:cNvCxnSpPr/>
          <p:nvPr/>
        </p:nvCxnSpPr>
        <p:spPr>
          <a:xfrm flipV="1">
            <a:off x="1491143" y="2909371"/>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7ABB7487-213A-4DBA-8A50-A53FBAE118FE}"/>
              </a:ext>
            </a:extLst>
          </p:cNvPr>
          <p:cNvCxnSpPr/>
          <p:nvPr/>
        </p:nvCxnSpPr>
        <p:spPr>
          <a:xfrm flipV="1">
            <a:off x="4015268" y="2909371"/>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20F4421-FD0D-4AC7-B262-0335DF17040F}"/>
              </a:ext>
            </a:extLst>
          </p:cNvPr>
          <p:cNvCxnSpPr/>
          <p:nvPr/>
        </p:nvCxnSpPr>
        <p:spPr>
          <a:xfrm flipV="1">
            <a:off x="5291618" y="2899846"/>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0E431398-6648-4574-9281-34E4B05A8A53}"/>
              </a:ext>
            </a:extLst>
          </p:cNvPr>
          <p:cNvCxnSpPr/>
          <p:nvPr/>
        </p:nvCxnSpPr>
        <p:spPr>
          <a:xfrm flipV="1">
            <a:off x="6310793" y="2899846"/>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2242CA4-5357-406B-9161-1D8EF87B445B}"/>
              </a:ext>
            </a:extLst>
          </p:cNvPr>
          <p:cNvCxnSpPr/>
          <p:nvPr/>
        </p:nvCxnSpPr>
        <p:spPr>
          <a:xfrm flipV="1">
            <a:off x="7710968" y="2909371"/>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71661EF1-8B75-4C80-A720-4D399DF3B3E8}"/>
              </a:ext>
            </a:extLst>
          </p:cNvPr>
          <p:cNvSpPr/>
          <p:nvPr/>
        </p:nvSpPr>
        <p:spPr bwMode="gray">
          <a:xfrm>
            <a:off x="482731" y="6091106"/>
            <a:ext cx="8137385" cy="219150"/>
          </a:xfrm>
          <a:prstGeom prst="rect">
            <a:avLst/>
          </a:prstGeom>
          <a:solidFill>
            <a:srgbClr val="7030A0"/>
          </a:solid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1000" b="1" dirty="0">
                <a:solidFill>
                  <a:schemeClr val="bg1"/>
                </a:solidFill>
              </a:rPr>
              <a:t>Balanced Journal with Intercompany Balancing Lines</a:t>
            </a:r>
          </a:p>
        </p:txBody>
      </p:sp>
      <p:sp>
        <p:nvSpPr>
          <p:cNvPr id="88" name="Arrow: Right 87">
            <a:extLst>
              <a:ext uri="{FF2B5EF4-FFF2-40B4-BE49-F238E27FC236}">
                <a16:creationId xmlns:a16="http://schemas.microsoft.com/office/drawing/2014/main" id="{F2A58F39-D957-4447-91AC-3E4DA6D4AF49}"/>
              </a:ext>
            </a:extLst>
          </p:cNvPr>
          <p:cNvSpPr/>
          <p:nvPr/>
        </p:nvSpPr>
        <p:spPr bwMode="gray">
          <a:xfrm>
            <a:off x="5005881" y="6201235"/>
            <a:ext cx="3277287" cy="45719"/>
          </a:xfrm>
          <a:prstGeom prst="rightArrow">
            <a:avLst/>
          </a:prstGeom>
          <a:solidFill>
            <a:srgbClr val="FFFF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200" b="1" dirty="0">
              <a:solidFill>
                <a:schemeClr val="bg1"/>
              </a:solidFill>
            </a:endParaRPr>
          </a:p>
        </p:txBody>
      </p:sp>
      <p:sp>
        <p:nvSpPr>
          <p:cNvPr id="89" name="Rectangle 88">
            <a:extLst>
              <a:ext uri="{FF2B5EF4-FFF2-40B4-BE49-F238E27FC236}">
                <a16:creationId xmlns:a16="http://schemas.microsoft.com/office/drawing/2014/main" id="{149A1FCA-2D4B-44AA-ADB6-E10616804FA9}"/>
              </a:ext>
            </a:extLst>
          </p:cNvPr>
          <p:cNvSpPr/>
          <p:nvPr/>
        </p:nvSpPr>
        <p:spPr bwMode="gray">
          <a:xfrm>
            <a:off x="557694" y="4557656"/>
            <a:ext cx="1303870" cy="1383661"/>
          </a:xfrm>
          <a:prstGeom prst="rect">
            <a:avLst/>
          </a:prstGeom>
          <a:solidFill>
            <a:schemeClr val="accent1">
              <a:lumMod val="40000"/>
              <a:lumOff val="6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91" name="Rectangle 90">
            <a:extLst>
              <a:ext uri="{FF2B5EF4-FFF2-40B4-BE49-F238E27FC236}">
                <a16:creationId xmlns:a16="http://schemas.microsoft.com/office/drawing/2014/main" id="{D1CE27AE-98CD-4619-8F9F-1F04A4530FE6}"/>
              </a:ext>
            </a:extLst>
          </p:cNvPr>
          <p:cNvSpPr/>
          <p:nvPr/>
        </p:nvSpPr>
        <p:spPr bwMode="gray">
          <a:xfrm>
            <a:off x="1995969" y="4548131"/>
            <a:ext cx="1303870" cy="1383661"/>
          </a:xfrm>
          <a:prstGeom prst="rect">
            <a:avLst/>
          </a:prstGeom>
          <a:solidFill>
            <a:schemeClr val="accent1">
              <a:lumMod val="40000"/>
              <a:lumOff val="6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93" name="Rectangle 92">
            <a:extLst>
              <a:ext uri="{FF2B5EF4-FFF2-40B4-BE49-F238E27FC236}">
                <a16:creationId xmlns:a16="http://schemas.microsoft.com/office/drawing/2014/main" id="{B69C0757-F990-4EA7-844E-91195A5B68D8}"/>
              </a:ext>
            </a:extLst>
          </p:cNvPr>
          <p:cNvSpPr/>
          <p:nvPr/>
        </p:nvSpPr>
        <p:spPr bwMode="gray">
          <a:xfrm>
            <a:off x="3415194" y="4548131"/>
            <a:ext cx="1303870" cy="1383661"/>
          </a:xfrm>
          <a:prstGeom prst="rect">
            <a:avLst/>
          </a:prstGeom>
          <a:solidFill>
            <a:schemeClr val="accent1">
              <a:lumMod val="40000"/>
              <a:lumOff val="6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95" name="Rectangle 94">
            <a:extLst>
              <a:ext uri="{FF2B5EF4-FFF2-40B4-BE49-F238E27FC236}">
                <a16:creationId xmlns:a16="http://schemas.microsoft.com/office/drawing/2014/main" id="{C22EECEB-4E1A-4DCC-B32B-38027DF9A8F1}"/>
              </a:ext>
            </a:extLst>
          </p:cNvPr>
          <p:cNvSpPr/>
          <p:nvPr/>
        </p:nvSpPr>
        <p:spPr bwMode="gray">
          <a:xfrm>
            <a:off x="4843944" y="4548131"/>
            <a:ext cx="952500" cy="1383661"/>
          </a:xfrm>
          <a:prstGeom prst="rect">
            <a:avLst/>
          </a:prstGeom>
          <a:solidFill>
            <a:schemeClr val="bg1">
              <a:lumMod val="85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97" name="Rectangle 96">
            <a:extLst>
              <a:ext uri="{FF2B5EF4-FFF2-40B4-BE49-F238E27FC236}">
                <a16:creationId xmlns:a16="http://schemas.microsoft.com/office/drawing/2014/main" id="{12475825-5283-4C22-8216-72FBD2BDB94E}"/>
              </a:ext>
            </a:extLst>
          </p:cNvPr>
          <p:cNvSpPr/>
          <p:nvPr/>
        </p:nvSpPr>
        <p:spPr bwMode="gray">
          <a:xfrm>
            <a:off x="5886777" y="4548131"/>
            <a:ext cx="957417" cy="1383661"/>
          </a:xfrm>
          <a:prstGeom prst="rect">
            <a:avLst/>
          </a:prstGeom>
          <a:solidFill>
            <a:schemeClr val="bg1">
              <a:lumMod val="85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sp>
        <p:nvSpPr>
          <p:cNvPr id="99" name="Rectangle 98">
            <a:extLst>
              <a:ext uri="{FF2B5EF4-FFF2-40B4-BE49-F238E27FC236}">
                <a16:creationId xmlns:a16="http://schemas.microsoft.com/office/drawing/2014/main" id="{1BCC9ADD-630C-4551-9C11-2E0405A3DC26}"/>
              </a:ext>
            </a:extLst>
          </p:cNvPr>
          <p:cNvSpPr/>
          <p:nvPr/>
        </p:nvSpPr>
        <p:spPr bwMode="gray">
          <a:xfrm>
            <a:off x="6977444" y="4548131"/>
            <a:ext cx="1564357" cy="1383661"/>
          </a:xfrm>
          <a:prstGeom prst="rect">
            <a:avLst/>
          </a:prstGeom>
          <a:solidFill>
            <a:schemeClr val="accent3">
              <a:lumMod val="60000"/>
              <a:lumOff val="40000"/>
            </a:schemeClr>
          </a:solidFill>
          <a:ln w="19050" algn="ctr">
            <a:solidFill>
              <a:schemeClr val="bg1">
                <a:lumMod val="6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900" b="1" dirty="0">
              <a:solidFill>
                <a:schemeClr val="bg1"/>
              </a:solidFill>
            </a:endParaRPr>
          </a:p>
        </p:txBody>
      </p:sp>
      <p:cxnSp>
        <p:nvCxnSpPr>
          <p:cNvPr id="101" name="Straight Arrow Connector 100">
            <a:extLst>
              <a:ext uri="{FF2B5EF4-FFF2-40B4-BE49-F238E27FC236}">
                <a16:creationId xmlns:a16="http://schemas.microsoft.com/office/drawing/2014/main" id="{C4C8DAD7-8FB1-4447-9381-AABD0AAA6F05}"/>
              </a:ext>
            </a:extLst>
          </p:cNvPr>
          <p:cNvCxnSpPr/>
          <p:nvPr/>
        </p:nvCxnSpPr>
        <p:spPr>
          <a:xfrm flipV="1">
            <a:off x="2643668" y="5922267"/>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FCFFC680-17C9-4B3E-BC63-AF3F8B191B52}"/>
              </a:ext>
            </a:extLst>
          </p:cNvPr>
          <p:cNvCxnSpPr/>
          <p:nvPr/>
        </p:nvCxnSpPr>
        <p:spPr>
          <a:xfrm flipV="1">
            <a:off x="1500668" y="5931792"/>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FF2625FD-02EA-4B3B-9AC2-203757B14EC2}"/>
              </a:ext>
            </a:extLst>
          </p:cNvPr>
          <p:cNvCxnSpPr>
            <a:cxnSpLocks/>
          </p:cNvCxnSpPr>
          <p:nvPr/>
        </p:nvCxnSpPr>
        <p:spPr>
          <a:xfrm flipV="1">
            <a:off x="4053368" y="5931792"/>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7B83163-B090-4835-B11E-D04E44BC3B35}"/>
              </a:ext>
            </a:extLst>
          </p:cNvPr>
          <p:cNvCxnSpPr/>
          <p:nvPr/>
        </p:nvCxnSpPr>
        <p:spPr>
          <a:xfrm flipV="1">
            <a:off x="5329718" y="5922267"/>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D425BE4-8D0B-4255-8A89-148AB627E69A}"/>
              </a:ext>
            </a:extLst>
          </p:cNvPr>
          <p:cNvCxnSpPr/>
          <p:nvPr/>
        </p:nvCxnSpPr>
        <p:spPr>
          <a:xfrm flipV="1">
            <a:off x="6358418" y="5922267"/>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54CA44BE-00CA-4769-A73D-3A2EF90D3839}"/>
              </a:ext>
            </a:extLst>
          </p:cNvPr>
          <p:cNvCxnSpPr/>
          <p:nvPr/>
        </p:nvCxnSpPr>
        <p:spPr>
          <a:xfrm flipV="1">
            <a:off x="7730018" y="5931792"/>
            <a:ext cx="0" cy="18643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D4F5570-650E-4052-B04E-5D7D85914045}"/>
              </a:ext>
            </a:extLst>
          </p:cNvPr>
          <p:cNvCxnSpPr>
            <a:cxnSpLocks/>
            <a:stCxn id="12" idx="1"/>
            <a:endCxn id="12" idx="3"/>
          </p:cNvCxnSpPr>
          <p:nvPr/>
        </p:nvCxnSpPr>
        <p:spPr>
          <a:xfrm>
            <a:off x="548169" y="2469953"/>
            <a:ext cx="1313396"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D2B0BFD2-283D-4E81-930C-4B40DC2818DF}"/>
              </a:ext>
            </a:extLst>
          </p:cNvPr>
          <p:cNvCxnSpPr>
            <a:cxnSpLocks/>
            <a:stCxn id="48" idx="1"/>
            <a:endCxn id="48" idx="3"/>
          </p:cNvCxnSpPr>
          <p:nvPr/>
        </p:nvCxnSpPr>
        <p:spPr>
          <a:xfrm>
            <a:off x="1986444" y="2460428"/>
            <a:ext cx="1313396"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BB1FBCD-5838-4CB4-925C-A648A40A2B23}"/>
              </a:ext>
            </a:extLst>
          </p:cNvPr>
          <p:cNvCxnSpPr>
            <a:cxnSpLocks/>
            <a:stCxn id="57" idx="1"/>
            <a:endCxn id="57" idx="3"/>
          </p:cNvCxnSpPr>
          <p:nvPr/>
        </p:nvCxnSpPr>
        <p:spPr>
          <a:xfrm>
            <a:off x="3405669" y="2460428"/>
            <a:ext cx="1313396"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6CA56FF-8044-4CDB-8B88-617982149EE6}"/>
              </a:ext>
            </a:extLst>
          </p:cNvPr>
          <p:cNvCxnSpPr>
            <a:cxnSpLocks/>
            <a:stCxn id="62" idx="1"/>
            <a:endCxn id="62" idx="3"/>
          </p:cNvCxnSpPr>
          <p:nvPr/>
        </p:nvCxnSpPr>
        <p:spPr>
          <a:xfrm>
            <a:off x="4834419" y="2460428"/>
            <a:ext cx="95250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5E433622-85F7-4F78-8F66-CABE196DA498}"/>
              </a:ext>
            </a:extLst>
          </p:cNvPr>
          <p:cNvCxnSpPr>
            <a:cxnSpLocks/>
            <a:stCxn id="64" idx="1"/>
            <a:endCxn id="64" idx="3"/>
          </p:cNvCxnSpPr>
          <p:nvPr/>
        </p:nvCxnSpPr>
        <p:spPr>
          <a:xfrm>
            <a:off x="5891694" y="2460428"/>
            <a:ext cx="95250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99E92AE-E35C-413B-874B-C2CB90EA31E7}"/>
              </a:ext>
            </a:extLst>
          </p:cNvPr>
          <p:cNvCxnSpPr>
            <a:cxnSpLocks/>
            <a:stCxn id="66" idx="1"/>
            <a:endCxn id="66" idx="3"/>
          </p:cNvCxnSpPr>
          <p:nvPr/>
        </p:nvCxnSpPr>
        <p:spPr>
          <a:xfrm>
            <a:off x="6977544" y="2460428"/>
            <a:ext cx="1564276"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0E529F2-888F-4782-BF5D-AA7C0D83B8D9}"/>
              </a:ext>
            </a:extLst>
          </p:cNvPr>
          <p:cNvCxnSpPr>
            <a:cxnSpLocks/>
            <a:stCxn id="89" idx="1"/>
            <a:endCxn id="89" idx="3"/>
          </p:cNvCxnSpPr>
          <p:nvPr/>
        </p:nvCxnSpPr>
        <p:spPr>
          <a:xfrm>
            <a:off x="557694" y="5249487"/>
            <a:ext cx="130387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3C5F96A0-D812-42C7-8B5B-3774E8BCAFB9}"/>
              </a:ext>
            </a:extLst>
          </p:cNvPr>
          <p:cNvCxnSpPr>
            <a:cxnSpLocks/>
          </p:cNvCxnSpPr>
          <p:nvPr/>
        </p:nvCxnSpPr>
        <p:spPr>
          <a:xfrm flipV="1">
            <a:off x="571980" y="5571418"/>
            <a:ext cx="1280058" cy="513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3AD7CA40-A1C9-48EE-AD32-7DCDC9FDA44A}"/>
              </a:ext>
            </a:extLst>
          </p:cNvPr>
          <p:cNvCxnSpPr>
            <a:cxnSpLocks/>
          </p:cNvCxnSpPr>
          <p:nvPr/>
        </p:nvCxnSpPr>
        <p:spPr>
          <a:xfrm flipV="1">
            <a:off x="548167" y="4897350"/>
            <a:ext cx="1303871" cy="9666"/>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C0343E2-2572-43BA-8916-324A7FF0E6D5}"/>
              </a:ext>
            </a:extLst>
          </p:cNvPr>
          <p:cNvCxnSpPr>
            <a:cxnSpLocks/>
            <a:stCxn id="91" idx="1"/>
            <a:endCxn id="91" idx="3"/>
          </p:cNvCxnSpPr>
          <p:nvPr/>
        </p:nvCxnSpPr>
        <p:spPr>
          <a:xfrm>
            <a:off x="1995969" y="5239962"/>
            <a:ext cx="130387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806906ED-BD38-4BFF-B4DF-C301B788A557}"/>
              </a:ext>
            </a:extLst>
          </p:cNvPr>
          <p:cNvCxnSpPr>
            <a:cxnSpLocks/>
            <a:stCxn id="93" idx="1"/>
            <a:endCxn id="93" idx="3"/>
          </p:cNvCxnSpPr>
          <p:nvPr/>
        </p:nvCxnSpPr>
        <p:spPr>
          <a:xfrm>
            <a:off x="3415194" y="5239962"/>
            <a:ext cx="130387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DCA9F548-1973-43EF-AFB7-B37539047E1E}"/>
              </a:ext>
            </a:extLst>
          </p:cNvPr>
          <p:cNvCxnSpPr>
            <a:cxnSpLocks/>
          </p:cNvCxnSpPr>
          <p:nvPr/>
        </p:nvCxnSpPr>
        <p:spPr>
          <a:xfrm>
            <a:off x="4856470" y="4900770"/>
            <a:ext cx="939973"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5D96F9F4-C41B-4B87-A0F8-997127A9460A}"/>
              </a:ext>
            </a:extLst>
          </p:cNvPr>
          <p:cNvCxnSpPr>
            <a:cxnSpLocks/>
          </p:cNvCxnSpPr>
          <p:nvPr/>
        </p:nvCxnSpPr>
        <p:spPr>
          <a:xfrm>
            <a:off x="4856470" y="5239961"/>
            <a:ext cx="939973"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A10D1FA5-2ECA-4A53-ABB0-A4747B2252D8}"/>
              </a:ext>
            </a:extLst>
          </p:cNvPr>
          <p:cNvCxnSpPr>
            <a:cxnSpLocks/>
          </p:cNvCxnSpPr>
          <p:nvPr/>
        </p:nvCxnSpPr>
        <p:spPr>
          <a:xfrm>
            <a:off x="4843943" y="5574838"/>
            <a:ext cx="939973"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FD80070-6791-4720-A919-6E2C5BEF5AFE}"/>
              </a:ext>
            </a:extLst>
          </p:cNvPr>
          <p:cNvCxnSpPr>
            <a:cxnSpLocks/>
          </p:cNvCxnSpPr>
          <p:nvPr/>
        </p:nvCxnSpPr>
        <p:spPr>
          <a:xfrm>
            <a:off x="5923269" y="4899060"/>
            <a:ext cx="939973"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73114C3-3ACA-4700-BC09-740D835BA8A8}"/>
              </a:ext>
            </a:extLst>
          </p:cNvPr>
          <p:cNvCxnSpPr>
            <a:cxnSpLocks/>
          </p:cNvCxnSpPr>
          <p:nvPr/>
        </p:nvCxnSpPr>
        <p:spPr>
          <a:xfrm>
            <a:off x="5923269" y="5238251"/>
            <a:ext cx="939973"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B861458-5F90-40C4-AE92-616139BB3249}"/>
              </a:ext>
            </a:extLst>
          </p:cNvPr>
          <p:cNvCxnSpPr>
            <a:cxnSpLocks/>
          </p:cNvCxnSpPr>
          <p:nvPr/>
        </p:nvCxnSpPr>
        <p:spPr>
          <a:xfrm>
            <a:off x="5910742" y="5573128"/>
            <a:ext cx="939973"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DA24911-BD79-43F5-8E61-7B0860170D0E}"/>
              </a:ext>
            </a:extLst>
          </p:cNvPr>
          <p:cNvCxnSpPr>
            <a:cxnSpLocks/>
          </p:cNvCxnSpPr>
          <p:nvPr/>
        </p:nvCxnSpPr>
        <p:spPr>
          <a:xfrm>
            <a:off x="7007299" y="4897350"/>
            <a:ext cx="1512751" cy="9666"/>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1424A15-800B-42DB-967F-5E59C566D63D}"/>
              </a:ext>
            </a:extLst>
          </p:cNvPr>
          <p:cNvCxnSpPr>
            <a:cxnSpLocks/>
            <a:stCxn id="99" idx="1"/>
            <a:endCxn id="99" idx="3"/>
          </p:cNvCxnSpPr>
          <p:nvPr/>
        </p:nvCxnSpPr>
        <p:spPr>
          <a:xfrm>
            <a:off x="6977444" y="5239962"/>
            <a:ext cx="1564357"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39DE81C5-579A-4B71-907D-2C2AA35A8E9F}"/>
              </a:ext>
            </a:extLst>
          </p:cNvPr>
          <p:cNvCxnSpPr>
            <a:cxnSpLocks/>
          </p:cNvCxnSpPr>
          <p:nvPr/>
        </p:nvCxnSpPr>
        <p:spPr>
          <a:xfrm>
            <a:off x="6994772" y="5571418"/>
            <a:ext cx="1545264" cy="1375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148" name="Text Placeholder 5">
            <a:extLst>
              <a:ext uri="{FF2B5EF4-FFF2-40B4-BE49-F238E27FC236}">
                <a16:creationId xmlns:a16="http://schemas.microsoft.com/office/drawing/2014/main" id="{7BBD9CAA-A698-49FC-8315-5573FD2743BB}"/>
              </a:ext>
            </a:extLst>
          </p:cNvPr>
          <p:cNvSpPr txBox="1">
            <a:spLocks/>
          </p:cNvSpPr>
          <p:nvPr/>
        </p:nvSpPr>
        <p:spPr>
          <a:xfrm>
            <a:off x="626233" y="2131328"/>
            <a:ext cx="1107318"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30 – Vision Inc.</a:t>
            </a:r>
          </a:p>
        </p:txBody>
      </p:sp>
      <p:sp>
        <p:nvSpPr>
          <p:cNvPr id="149" name="Text Placeholder 5">
            <a:extLst>
              <a:ext uri="{FF2B5EF4-FFF2-40B4-BE49-F238E27FC236}">
                <a16:creationId xmlns:a16="http://schemas.microsoft.com/office/drawing/2014/main" id="{2498CE6A-EAD2-4BF6-9070-F2F46F8F3824}"/>
              </a:ext>
            </a:extLst>
          </p:cNvPr>
          <p:cNvSpPr txBox="1">
            <a:spLocks/>
          </p:cNvSpPr>
          <p:nvPr/>
        </p:nvSpPr>
        <p:spPr>
          <a:xfrm>
            <a:off x="626233" y="2562260"/>
            <a:ext cx="1107318" cy="322002"/>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50 – Vision Germany</a:t>
            </a:r>
          </a:p>
        </p:txBody>
      </p:sp>
      <p:sp>
        <p:nvSpPr>
          <p:cNvPr id="150" name="Text Placeholder 5">
            <a:extLst>
              <a:ext uri="{FF2B5EF4-FFF2-40B4-BE49-F238E27FC236}">
                <a16:creationId xmlns:a16="http://schemas.microsoft.com/office/drawing/2014/main" id="{9006BB22-2BDE-4792-8070-DA5C93306A40}"/>
              </a:ext>
            </a:extLst>
          </p:cNvPr>
          <p:cNvSpPr txBox="1">
            <a:spLocks/>
          </p:cNvSpPr>
          <p:nvPr/>
        </p:nvSpPr>
        <p:spPr>
          <a:xfrm>
            <a:off x="2143637" y="2158518"/>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701 – Expense</a:t>
            </a:r>
          </a:p>
        </p:txBody>
      </p:sp>
      <p:sp>
        <p:nvSpPr>
          <p:cNvPr id="151" name="Text Placeholder 5">
            <a:extLst>
              <a:ext uri="{FF2B5EF4-FFF2-40B4-BE49-F238E27FC236}">
                <a16:creationId xmlns:a16="http://schemas.microsoft.com/office/drawing/2014/main" id="{CC192C45-9E99-40B4-9D18-6607AF0C1D47}"/>
              </a:ext>
            </a:extLst>
          </p:cNvPr>
          <p:cNvSpPr txBox="1">
            <a:spLocks/>
          </p:cNvSpPr>
          <p:nvPr/>
        </p:nvSpPr>
        <p:spPr>
          <a:xfrm>
            <a:off x="2135182" y="2607344"/>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301 - Revenue</a:t>
            </a:r>
          </a:p>
        </p:txBody>
      </p:sp>
      <p:sp>
        <p:nvSpPr>
          <p:cNvPr id="152" name="Text Placeholder 5">
            <a:extLst>
              <a:ext uri="{FF2B5EF4-FFF2-40B4-BE49-F238E27FC236}">
                <a16:creationId xmlns:a16="http://schemas.microsoft.com/office/drawing/2014/main" id="{A439C77F-79E9-46F4-8969-761328C551ED}"/>
              </a:ext>
            </a:extLst>
          </p:cNvPr>
          <p:cNvSpPr txBox="1">
            <a:spLocks/>
          </p:cNvSpPr>
          <p:nvPr/>
        </p:nvSpPr>
        <p:spPr>
          <a:xfrm>
            <a:off x="3450637" y="2158518"/>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00 – Default</a:t>
            </a:r>
          </a:p>
        </p:txBody>
      </p:sp>
      <p:sp>
        <p:nvSpPr>
          <p:cNvPr id="153" name="Text Placeholder 5">
            <a:extLst>
              <a:ext uri="{FF2B5EF4-FFF2-40B4-BE49-F238E27FC236}">
                <a16:creationId xmlns:a16="http://schemas.microsoft.com/office/drawing/2014/main" id="{56192949-0329-407C-88AF-3BDD3F1D061A}"/>
              </a:ext>
            </a:extLst>
          </p:cNvPr>
          <p:cNvSpPr txBox="1">
            <a:spLocks/>
          </p:cNvSpPr>
          <p:nvPr/>
        </p:nvSpPr>
        <p:spPr>
          <a:xfrm>
            <a:off x="3448927" y="2588320"/>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00 – Default</a:t>
            </a:r>
          </a:p>
        </p:txBody>
      </p:sp>
      <p:sp>
        <p:nvSpPr>
          <p:cNvPr id="154" name="Text Placeholder 5">
            <a:extLst>
              <a:ext uri="{FF2B5EF4-FFF2-40B4-BE49-F238E27FC236}">
                <a16:creationId xmlns:a16="http://schemas.microsoft.com/office/drawing/2014/main" id="{639FEA8A-7EC8-450C-9A2B-0D71649B0DC6}"/>
              </a:ext>
            </a:extLst>
          </p:cNvPr>
          <p:cNvSpPr txBox="1">
            <a:spLocks/>
          </p:cNvSpPr>
          <p:nvPr/>
        </p:nvSpPr>
        <p:spPr>
          <a:xfrm>
            <a:off x="5034791" y="2156809"/>
            <a:ext cx="54557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a:lnSpc>
                <a:spcPct val="90000"/>
              </a:lnSpc>
              <a:buClr>
                <a:srgbClr val="4285F4"/>
              </a:buClr>
              <a:buSzPts val="1050"/>
              <a:buNone/>
              <a:defRPr/>
            </a:pPr>
            <a:r>
              <a:rPr lang="en-US" sz="900" dirty="0">
                <a:solidFill>
                  <a:schemeClr val="tx1"/>
                </a:solidFill>
                <a:sym typeface="Roboto"/>
              </a:rPr>
              <a:t>$ 100</a:t>
            </a:r>
          </a:p>
        </p:txBody>
      </p:sp>
      <p:sp>
        <p:nvSpPr>
          <p:cNvPr id="156" name="Text Placeholder 5">
            <a:extLst>
              <a:ext uri="{FF2B5EF4-FFF2-40B4-BE49-F238E27FC236}">
                <a16:creationId xmlns:a16="http://schemas.microsoft.com/office/drawing/2014/main" id="{C40245B2-868E-436F-8E4D-F78FC75C346E}"/>
              </a:ext>
            </a:extLst>
          </p:cNvPr>
          <p:cNvSpPr txBox="1">
            <a:spLocks/>
          </p:cNvSpPr>
          <p:nvPr/>
        </p:nvSpPr>
        <p:spPr>
          <a:xfrm>
            <a:off x="6091313" y="2555786"/>
            <a:ext cx="54557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a:lnSpc>
                <a:spcPct val="90000"/>
              </a:lnSpc>
              <a:buClr>
                <a:srgbClr val="4285F4"/>
              </a:buClr>
              <a:buSzPts val="1050"/>
              <a:buNone/>
              <a:defRPr/>
            </a:pPr>
            <a:r>
              <a:rPr lang="en-US" sz="900" dirty="0">
                <a:solidFill>
                  <a:schemeClr val="tx1"/>
                </a:solidFill>
                <a:sym typeface="Roboto"/>
              </a:rPr>
              <a:t>$ 100</a:t>
            </a:r>
          </a:p>
        </p:txBody>
      </p:sp>
      <p:sp>
        <p:nvSpPr>
          <p:cNvPr id="158" name="Text Placeholder 5">
            <a:extLst>
              <a:ext uri="{FF2B5EF4-FFF2-40B4-BE49-F238E27FC236}">
                <a16:creationId xmlns:a16="http://schemas.microsoft.com/office/drawing/2014/main" id="{2526EE44-C0C5-4875-BC3D-61753DE8650D}"/>
              </a:ext>
            </a:extLst>
          </p:cNvPr>
          <p:cNvSpPr txBox="1">
            <a:spLocks/>
          </p:cNvSpPr>
          <p:nvPr/>
        </p:nvSpPr>
        <p:spPr>
          <a:xfrm>
            <a:off x="7343163" y="2167082"/>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Original Line 1</a:t>
            </a:r>
          </a:p>
        </p:txBody>
      </p:sp>
      <p:sp>
        <p:nvSpPr>
          <p:cNvPr id="159" name="Text Placeholder 5">
            <a:extLst>
              <a:ext uri="{FF2B5EF4-FFF2-40B4-BE49-F238E27FC236}">
                <a16:creationId xmlns:a16="http://schemas.microsoft.com/office/drawing/2014/main" id="{5EB06839-B24A-46A2-A612-45CE57D8E03D}"/>
              </a:ext>
            </a:extLst>
          </p:cNvPr>
          <p:cNvSpPr txBox="1">
            <a:spLocks/>
          </p:cNvSpPr>
          <p:nvPr/>
        </p:nvSpPr>
        <p:spPr>
          <a:xfrm>
            <a:off x="7341453" y="2596884"/>
            <a:ext cx="1200366"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Original Line 2</a:t>
            </a:r>
          </a:p>
        </p:txBody>
      </p:sp>
      <p:sp>
        <p:nvSpPr>
          <p:cNvPr id="164" name="Text Placeholder 5">
            <a:extLst>
              <a:ext uri="{FF2B5EF4-FFF2-40B4-BE49-F238E27FC236}">
                <a16:creationId xmlns:a16="http://schemas.microsoft.com/office/drawing/2014/main" id="{8ADDB2F5-E110-48C6-9637-6D3EED247E8D}"/>
              </a:ext>
            </a:extLst>
          </p:cNvPr>
          <p:cNvSpPr txBox="1">
            <a:spLocks/>
          </p:cNvSpPr>
          <p:nvPr/>
        </p:nvSpPr>
        <p:spPr>
          <a:xfrm>
            <a:off x="2025521" y="4622604"/>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701 – Expense</a:t>
            </a:r>
          </a:p>
        </p:txBody>
      </p:sp>
      <p:sp>
        <p:nvSpPr>
          <p:cNvPr id="165" name="Text Placeholder 5">
            <a:extLst>
              <a:ext uri="{FF2B5EF4-FFF2-40B4-BE49-F238E27FC236}">
                <a16:creationId xmlns:a16="http://schemas.microsoft.com/office/drawing/2014/main" id="{B419F670-0532-4C93-83EA-DEB7EB3C6D3E}"/>
              </a:ext>
            </a:extLst>
          </p:cNvPr>
          <p:cNvSpPr txBox="1">
            <a:spLocks/>
          </p:cNvSpPr>
          <p:nvPr/>
        </p:nvSpPr>
        <p:spPr>
          <a:xfrm>
            <a:off x="2023811" y="4970214"/>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401 – IC Payables</a:t>
            </a:r>
          </a:p>
        </p:txBody>
      </p:sp>
      <p:sp>
        <p:nvSpPr>
          <p:cNvPr id="166" name="Text Placeholder 5">
            <a:extLst>
              <a:ext uri="{FF2B5EF4-FFF2-40B4-BE49-F238E27FC236}">
                <a16:creationId xmlns:a16="http://schemas.microsoft.com/office/drawing/2014/main" id="{CB5DA48F-C622-42AB-B375-DBEF8E1E9824}"/>
              </a:ext>
            </a:extLst>
          </p:cNvPr>
          <p:cNvSpPr txBox="1">
            <a:spLocks/>
          </p:cNvSpPr>
          <p:nvPr/>
        </p:nvSpPr>
        <p:spPr>
          <a:xfrm>
            <a:off x="2022101" y="5307549"/>
            <a:ext cx="1414391"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301 - Revenue </a:t>
            </a:r>
          </a:p>
        </p:txBody>
      </p:sp>
      <p:sp>
        <p:nvSpPr>
          <p:cNvPr id="167" name="Text Placeholder 5">
            <a:extLst>
              <a:ext uri="{FF2B5EF4-FFF2-40B4-BE49-F238E27FC236}">
                <a16:creationId xmlns:a16="http://schemas.microsoft.com/office/drawing/2014/main" id="{5FABD504-8F1E-427B-AE7D-68C122D0AC45}"/>
              </a:ext>
            </a:extLst>
          </p:cNvPr>
          <p:cNvSpPr txBox="1">
            <a:spLocks/>
          </p:cNvSpPr>
          <p:nvPr/>
        </p:nvSpPr>
        <p:spPr>
          <a:xfrm>
            <a:off x="2020391" y="5655159"/>
            <a:ext cx="1633464"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501 – IC Receivables</a:t>
            </a:r>
          </a:p>
        </p:txBody>
      </p:sp>
      <p:sp>
        <p:nvSpPr>
          <p:cNvPr id="168" name="Text Placeholder 5">
            <a:extLst>
              <a:ext uri="{FF2B5EF4-FFF2-40B4-BE49-F238E27FC236}">
                <a16:creationId xmlns:a16="http://schemas.microsoft.com/office/drawing/2014/main" id="{95839075-82E4-457A-82D1-035D4D942F5D}"/>
              </a:ext>
            </a:extLst>
          </p:cNvPr>
          <p:cNvSpPr txBox="1">
            <a:spLocks/>
          </p:cNvSpPr>
          <p:nvPr/>
        </p:nvSpPr>
        <p:spPr>
          <a:xfrm>
            <a:off x="3490023" y="4632876"/>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00 – Default</a:t>
            </a:r>
          </a:p>
        </p:txBody>
      </p:sp>
      <p:sp>
        <p:nvSpPr>
          <p:cNvPr id="169" name="Text Placeholder 5">
            <a:extLst>
              <a:ext uri="{FF2B5EF4-FFF2-40B4-BE49-F238E27FC236}">
                <a16:creationId xmlns:a16="http://schemas.microsoft.com/office/drawing/2014/main" id="{4003FD0D-A372-444B-AD91-F5DDC1A1404D}"/>
              </a:ext>
            </a:extLst>
          </p:cNvPr>
          <p:cNvSpPr txBox="1">
            <a:spLocks/>
          </p:cNvSpPr>
          <p:nvPr/>
        </p:nvSpPr>
        <p:spPr>
          <a:xfrm>
            <a:off x="3488313" y="4940888"/>
            <a:ext cx="1160965" cy="322002"/>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50 – Vision Germany</a:t>
            </a:r>
          </a:p>
        </p:txBody>
      </p:sp>
      <p:sp>
        <p:nvSpPr>
          <p:cNvPr id="172" name="Text Placeholder 5">
            <a:extLst>
              <a:ext uri="{FF2B5EF4-FFF2-40B4-BE49-F238E27FC236}">
                <a16:creationId xmlns:a16="http://schemas.microsoft.com/office/drawing/2014/main" id="{492D5286-C13C-4F1C-BED3-345BCA48CD14}"/>
              </a:ext>
            </a:extLst>
          </p:cNvPr>
          <p:cNvSpPr txBox="1">
            <a:spLocks/>
          </p:cNvSpPr>
          <p:nvPr/>
        </p:nvSpPr>
        <p:spPr>
          <a:xfrm>
            <a:off x="5045064" y="4610574"/>
            <a:ext cx="54557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a:lnSpc>
                <a:spcPct val="90000"/>
              </a:lnSpc>
              <a:buClr>
                <a:srgbClr val="4285F4"/>
              </a:buClr>
              <a:buSzPts val="1050"/>
              <a:buNone/>
              <a:defRPr/>
            </a:pPr>
            <a:r>
              <a:rPr lang="en-US" sz="900" dirty="0">
                <a:solidFill>
                  <a:schemeClr val="tx1"/>
                </a:solidFill>
                <a:sym typeface="Roboto"/>
              </a:rPr>
              <a:t>$ 100</a:t>
            </a:r>
          </a:p>
        </p:txBody>
      </p:sp>
      <p:sp>
        <p:nvSpPr>
          <p:cNvPr id="174" name="Text Placeholder 5">
            <a:extLst>
              <a:ext uri="{FF2B5EF4-FFF2-40B4-BE49-F238E27FC236}">
                <a16:creationId xmlns:a16="http://schemas.microsoft.com/office/drawing/2014/main" id="{2E9572A4-D2DF-4109-897F-E59DC5815519}"/>
              </a:ext>
            </a:extLst>
          </p:cNvPr>
          <p:cNvSpPr txBox="1">
            <a:spLocks/>
          </p:cNvSpPr>
          <p:nvPr/>
        </p:nvSpPr>
        <p:spPr>
          <a:xfrm>
            <a:off x="6091313" y="4959940"/>
            <a:ext cx="54557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a:lnSpc>
                <a:spcPct val="90000"/>
              </a:lnSpc>
              <a:buClr>
                <a:srgbClr val="4285F4"/>
              </a:buClr>
              <a:buSzPts val="1050"/>
              <a:buNone/>
              <a:defRPr/>
            </a:pPr>
            <a:r>
              <a:rPr lang="en-US" sz="900" dirty="0">
                <a:solidFill>
                  <a:schemeClr val="tx1"/>
                </a:solidFill>
                <a:sym typeface="Roboto"/>
              </a:rPr>
              <a:t>$ 100</a:t>
            </a:r>
          </a:p>
        </p:txBody>
      </p:sp>
      <p:sp>
        <p:nvSpPr>
          <p:cNvPr id="175" name="Text Placeholder 5">
            <a:extLst>
              <a:ext uri="{FF2B5EF4-FFF2-40B4-BE49-F238E27FC236}">
                <a16:creationId xmlns:a16="http://schemas.microsoft.com/office/drawing/2014/main" id="{C7A2D4FE-C0A5-453A-AFF7-442F02B4AE49}"/>
              </a:ext>
            </a:extLst>
          </p:cNvPr>
          <p:cNvSpPr txBox="1">
            <a:spLocks/>
          </p:cNvSpPr>
          <p:nvPr/>
        </p:nvSpPr>
        <p:spPr>
          <a:xfrm>
            <a:off x="5957629" y="5289093"/>
            <a:ext cx="795327" cy="322002"/>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a:lnSpc>
                <a:spcPct val="90000"/>
              </a:lnSpc>
              <a:buClr>
                <a:srgbClr val="4285F4"/>
              </a:buClr>
              <a:buSzPts val="1050"/>
              <a:buNone/>
              <a:defRPr/>
            </a:pPr>
            <a:r>
              <a:rPr lang="en-US" sz="900" dirty="0">
                <a:solidFill>
                  <a:schemeClr val="tx1"/>
                </a:solidFill>
                <a:sym typeface="Roboto"/>
              </a:rPr>
              <a:t>$ 100 (91.40 EUR)</a:t>
            </a:r>
          </a:p>
        </p:txBody>
      </p:sp>
      <p:sp>
        <p:nvSpPr>
          <p:cNvPr id="176" name="Text Placeholder 5">
            <a:extLst>
              <a:ext uri="{FF2B5EF4-FFF2-40B4-BE49-F238E27FC236}">
                <a16:creationId xmlns:a16="http://schemas.microsoft.com/office/drawing/2014/main" id="{BCB2D4EF-2306-4FDE-9205-1E76BDDEB25C}"/>
              </a:ext>
            </a:extLst>
          </p:cNvPr>
          <p:cNvSpPr txBox="1">
            <a:spLocks/>
          </p:cNvSpPr>
          <p:nvPr/>
        </p:nvSpPr>
        <p:spPr>
          <a:xfrm>
            <a:off x="4959294" y="5630900"/>
            <a:ext cx="803755" cy="322002"/>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ctr">
              <a:lnSpc>
                <a:spcPct val="90000"/>
              </a:lnSpc>
              <a:buClr>
                <a:srgbClr val="4285F4"/>
              </a:buClr>
              <a:buSzPts val="1050"/>
              <a:buNone/>
              <a:defRPr/>
            </a:pPr>
            <a:r>
              <a:rPr lang="en-US" sz="900" dirty="0">
                <a:solidFill>
                  <a:schemeClr val="tx1"/>
                </a:solidFill>
                <a:sym typeface="Roboto"/>
              </a:rPr>
              <a:t>$ 100 (91.40 EUR)</a:t>
            </a:r>
          </a:p>
        </p:txBody>
      </p:sp>
      <p:sp>
        <p:nvSpPr>
          <p:cNvPr id="177" name="Text Placeholder 5">
            <a:extLst>
              <a:ext uri="{FF2B5EF4-FFF2-40B4-BE49-F238E27FC236}">
                <a16:creationId xmlns:a16="http://schemas.microsoft.com/office/drawing/2014/main" id="{E5E81C7D-7A54-4CD1-AB3E-9916AB3F2B17}"/>
              </a:ext>
            </a:extLst>
          </p:cNvPr>
          <p:cNvSpPr txBox="1">
            <a:spLocks/>
          </p:cNvSpPr>
          <p:nvPr/>
        </p:nvSpPr>
        <p:spPr>
          <a:xfrm>
            <a:off x="7359085" y="4622603"/>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Original Line 1</a:t>
            </a:r>
          </a:p>
        </p:txBody>
      </p:sp>
      <p:sp>
        <p:nvSpPr>
          <p:cNvPr id="178" name="Text Placeholder 5">
            <a:extLst>
              <a:ext uri="{FF2B5EF4-FFF2-40B4-BE49-F238E27FC236}">
                <a16:creationId xmlns:a16="http://schemas.microsoft.com/office/drawing/2014/main" id="{3D4AFBB0-DA6F-4728-B86F-0E707EAA4325}"/>
              </a:ext>
            </a:extLst>
          </p:cNvPr>
          <p:cNvSpPr txBox="1">
            <a:spLocks/>
          </p:cNvSpPr>
          <p:nvPr/>
        </p:nvSpPr>
        <p:spPr>
          <a:xfrm>
            <a:off x="7343163" y="5309644"/>
            <a:ext cx="1160965"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Original Line 2</a:t>
            </a:r>
          </a:p>
        </p:txBody>
      </p:sp>
      <p:sp>
        <p:nvSpPr>
          <p:cNvPr id="179" name="Text Placeholder 5">
            <a:extLst>
              <a:ext uri="{FF2B5EF4-FFF2-40B4-BE49-F238E27FC236}">
                <a16:creationId xmlns:a16="http://schemas.microsoft.com/office/drawing/2014/main" id="{13BE0EB7-372E-4079-9E64-ACD515C8F5DD}"/>
              </a:ext>
            </a:extLst>
          </p:cNvPr>
          <p:cNvSpPr txBox="1">
            <a:spLocks/>
          </p:cNvSpPr>
          <p:nvPr/>
        </p:nvSpPr>
        <p:spPr>
          <a:xfrm>
            <a:off x="6967922" y="4965949"/>
            <a:ext cx="1981407"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System generated IC Line</a:t>
            </a:r>
          </a:p>
        </p:txBody>
      </p:sp>
      <p:sp>
        <p:nvSpPr>
          <p:cNvPr id="181" name="Text Placeholder 5">
            <a:extLst>
              <a:ext uri="{FF2B5EF4-FFF2-40B4-BE49-F238E27FC236}">
                <a16:creationId xmlns:a16="http://schemas.microsoft.com/office/drawing/2014/main" id="{2C48AB7E-FA10-4CEF-B8CA-90F9E77076B0}"/>
              </a:ext>
            </a:extLst>
          </p:cNvPr>
          <p:cNvSpPr txBox="1">
            <a:spLocks/>
          </p:cNvSpPr>
          <p:nvPr/>
        </p:nvSpPr>
        <p:spPr>
          <a:xfrm>
            <a:off x="6955937" y="5636335"/>
            <a:ext cx="1972993"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System generated IC Line</a:t>
            </a:r>
          </a:p>
        </p:txBody>
      </p:sp>
      <p:cxnSp>
        <p:nvCxnSpPr>
          <p:cNvPr id="193" name="Straight Connector 192">
            <a:extLst>
              <a:ext uri="{FF2B5EF4-FFF2-40B4-BE49-F238E27FC236}">
                <a16:creationId xmlns:a16="http://schemas.microsoft.com/office/drawing/2014/main" id="{A4B90A17-D3E5-4C8F-A60F-22A641722756}"/>
              </a:ext>
            </a:extLst>
          </p:cNvPr>
          <p:cNvCxnSpPr>
            <a:cxnSpLocks/>
          </p:cNvCxnSpPr>
          <p:nvPr/>
        </p:nvCxnSpPr>
        <p:spPr>
          <a:xfrm>
            <a:off x="493004" y="3741512"/>
            <a:ext cx="8127112" cy="0"/>
          </a:xfrm>
          <a:prstGeom prst="line">
            <a:avLst/>
          </a:prstGeom>
          <a:ln>
            <a:solidFill>
              <a:srgbClr val="B4B4B4"/>
            </a:solidFill>
            <a:prstDash val="dash"/>
          </a:ln>
        </p:spPr>
        <p:style>
          <a:lnRef idx="1">
            <a:schemeClr val="accent1"/>
          </a:lnRef>
          <a:fillRef idx="0">
            <a:schemeClr val="accent1"/>
          </a:fillRef>
          <a:effectRef idx="0">
            <a:schemeClr val="accent1"/>
          </a:effectRef>
          <a:fontRef idx="minor">
            <a:schemeClr val="tx1"/>
          </a:fontRef>
        </p:style>
      </p:cxnSp>
      <p:sp>
        <p:nvSpPr>
          <p:cNvPr id="194" name="Rectangle 193">
            <a:extLst>
              <a:ext uri="{FF2B5EF4-FFF2-40B4-BE49-F238E27FC236}">
                <a16:creationId xmlns:a16="http://schemas.microsoft.com/office/drawing/2014/main" id="{0B9E39BA-C81B-40D1-8CE6-A26018DE700A}"/>
              </a:ext>
            </a:extLst>
          </p:cNvPr>
          <p:cNvSpPr/>
          <p:nvPr/>
        </p:nvSpPr>
        <p:spPr>
          <a:xfrm>
            <a:off x="612580" y="849802"/>
            <a:ext cx="10510923" cy="461665"/>
          </a:xfrm>
          <a:prstGeom prst="rect">
            <a:avLst/>
          </a:prstGeom>
        </p:spPr>
        <p:txBody>
          <a:bodyPr wrap="square">
            <a:spAutoFit/>
          </a:bodyPr>
          <a:lstStyle/>
          <a:p>
            <a:r>
              <a:rPr lang="en-US" sz="1200" dirty="0"/>
              <a:t>This is an example of intercompany balancing where there are two Ledgers, which have two corresponding Legal Entities and two corresponding BSVs. The transaction is done between these two BSVs/LEs/Ledgers.</a:t>
            </a:r>
          </a:p>
        </p:txBody>
      </p:sp>
      <p:sp>
        <p:nvSpPr>
          <p:cNvPr id="199" name="Text Placeholder 5">
            <a:extLst>
              <a:ext uri="{FF2B5EF4-FFF2-40B4-BE49-F238E27FC236}">
                <a16:creationId xmlns:a16="http://schemas.microsoft.com/office/drawing/2014/main" id="{024B4B0F-78E7-47AB-9383-A0DFE0319949}"/>
              </a:ext>
            </a:extLst>
          </p:cNvPr>
          <p:cNvSpPr txBox="1">
            <a:spLocks/>
          </p:cNvSpPr>
          <p:nvPr/>
        </p:nvSpPr>
        <p:spPr>
          <a:xfrm>
            <a:off x="3475919" y="5263166"/>
            <a:ext cx="1161469"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00 – Default</a:t>
            </a:r>
          </a:p>
        </p:txBody>
      </p:sp>
      <p:sp>
        <p:nvSpPr>
          <p:cNvPr id="200" name="Text Placeholder 5">
            <a:extLst>
              <a:ext uri="{FF2B5EF4-FFF2-40B4-BE49-F238E27FC236}">
                <a16:creationId xmlns:a16="http://schemas.microsoft.com/office/drawing/2014/main" id="{E3F9EC10-4660-4F7F-9330-28AA282DF1A6}"/>
              </a:ext>
            </a:extLst>
          </p:cNvPr>
          <p:cNvSpPr txBox="1">
            <a:spLocks/>
          </p:cNvSpPr>
          <p:nvPr/>
        </p:nvSpPr>
        <p:spPr>
          <a:xfrm>
            <a:off x="3474209" y="5636335"/>
            <a:ext cx="1175069"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30 – Vision Inc.</a:t>
            </a:r>
          </a:p>
        </p:txBody>
      </p:sp>
      <p:sp>
        <p:nvSpPr>
          <p:cNvPr id="2" name="Rectangle 1">
            <a:extLst>
              <a:ext uri="{FF2B5EF4-FFF2-40B4-BE49-F238E27FC236}">
                <a16:creationId xmlns:a16="http://schemas.microsoft.com/office/drawing/2014/main" id="{1AC592CD-A3A1-4587-A624-0385C7B65B04}"/>
              </a:ext>
            </a:extLst>
          </p:cNvPr>
          <p:cNvSpPr/>
          <p:nvPr/>
        </p:nvSpPr>
        <p:spPr bwMode="gray">
          <a:xfrm>
            <a:off x="548168" y="1602777"/>
            <a:ext cx="1313396" cy="368352"/>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Company</a:t>
            </a:r>
          </a:p>
        </p:txBody>
      </p:sp>
      <p:sp>
        <p:nvSpPr>
          <p:cNvPr id="113" name="Rectangle 112">
            <a:extLst>
              <a:ext uri="{FF2B5EF4-FFF2-40B4-BE49-F238E27FC236}">
                <a16:creationId xmlns:a16="http://schemas.microsoft.com/office/drawing/2014/main" id="{0362DF50-4FF8-4167-81E0-FFDA40AA9715}"/>
              </a:ext>
            </a:extLst>
          </p:cNvPr>
          <p:cNvSpPr/>
          <p:nvPr/>
        </p:nvSpPr>
        <p:spPr bwMode="gray">
          <a:xfrm>
            <a:off x="1982900" y="1602777"/>
            <a:ext cx="1313396" cy="368352"/>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Account</a:t>
            </a:r>
          </a:p>
        </p:txBody>
      </p:sp>
      <p:sp>
        <p:nvSpPr>
          <p:cNvPr id="114" name="Rectangle 113">
            <a:extLst>
              <a:ext uri="{FF2B5EF4-FFF2-40B4-BE49-F238E27FC236}">
                <a16:creationId xmlns:a16="http://schemas.microsoft.com/office/drawing/2014/main" id="{3D3556D6-2BFD-4F1E-99B8-0FE446A4B22B}"/>
              </a:ext>
            </a:extLst>
          </p:cNvPr>
          <p:cNvSpPr/>
          <p:nvPr/>
        </p:nvSpPr>
        <p:spPr bwMode="gray">
          <a:xfrm>
            <a:off x="3405669" y="1602777"/>
            <a:ext cx="1313396" cy="368352"/>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Intercompany</a:t>
            </a:r>
          </a:p>
        </p:txBody>
      </p:sp>
      <p:sp>
        <p:nvSpPr>
          <p:cNvPr id="116" name="Rectangle 115">
            <a:extLst>
              <a:ext uri="{FF2B5EF4-FFF2-40B4-BE49-F238E27FC236}">
                <a16:creationId xmlns:a16="http://schemas.microsoft.com/office/drawing/2014/main" id="{8ED64550-14BA-4C62-8D6F-2D6BAAEE7DFE}"/>
              </a:ext>
            </a:extLst>
          </p:cNvPr>
          <p:cNvSpPr/>
          <p:nvPr/>
        </p:nvSpPr>
        <p:spPr bwMode="gray">
          <a:xfrm>
            <a:off x="4831417" y="1602777"/>
            <a:ext cx="952500" cy="368352"/>
          </a:xfrm>
          <a:prstGeom prst="rect">
            <a:avLst/>
          </a:prstGeom>
          <a:solidFill>
            <a:srgbClr val="ED8B00"/>
          </a:solidFill>
          <a:ln w="19050" algn="ctr">
            <a:solidFill>
              <a:srgbClr val="ED8B00"/>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Debit</a:t>
            </a:r>
          </a:p>
        </p:txBody>
      </p:sp>
      <p:sp>
        <p:nvSpPr>
          <p:cNvPr id="121" name="Rectangle 120">
            <a:extLst>
              <a:ext uri="{FF2B5EF4-FFF2-40B4-BE49-F238E27FC236}">
                <a16:creationId xmlns:a16="http://schemas.microsoft.com/office/drawing/2014/main" id="{96068530-58DD-4BAC-ADDE-0727382458A1}"/>
              </a:ext>
            </a:extLst>
          </p:cNvPr>
          <p:cNvSpPr/>
          <p:nvPr/>
        </p:nvSpPr>
        <p:spPr bwMode="gray">
          <a:xfrm>
            <a:off x="5885072" y="1602777"/>
            <a:ext cx="952501" cy="368352"/>
          </a:xfrm>
          <a:prstGeom prst="rect">
            <a:avLst/>
          </a:prstGeom>
          <a:solidFill>
            <a:srgbClr val="ED8B00"/>
          </a:solidFill>
          <a:ln w="19050" algn="ctr">
            <a:solidFill>
              <a:srgbClr val="ED8B00"/>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Credit</a:t>
            </a:r>
          </a:p>
        </p:txBody>
      </p:sp>
      <p:sp>
        <p:nvSpPr>
          <p:cNvPr id="125" name="Rectangle 124">
            <a:extLst>
              <a:ext uri="{FF2B5EF4-FFF2-40B4-BE49-F238E27FC236}">
                <a16:creationId xmlns:a16="http://schemas.microsoft.com/office/drawing/2014/main" id="{8A017803-4B69-46B4-BCB9-40568DDAA690}"/>
              </a:ext>
            </a:extLst>
          </p:cNvPr>
          <p:cNvSpPr/>
          <p:nvPr/>
        </p:nvSpPr>
        <p:spPr bwMode="gray">
          <a:xfrm>
            <a:off x="6967922" y="1602777"/>
            <a:ext cx="1572114" cy="368352"/>
          </a:xfrm>
          <a:prstGeom prst="rect">
            <a:avLst/>
          </a:prstGeom>
          <a:solidFill>
            <a:schemeClr val="bg1">
              <a:lumMod val="50000"/>
            </a:schemeClr>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Comments</a:t>
            </a:r>
          </a:p>
        </p:txBody>
      </p:sp>
      <p:sp>
        <p:nvSpPr>
          <p:cNvPr id="126" name="Rectangle 125">
            <a:extLst>
              <a:ext uri="{FF2B5EF4-FFF2-40B4-BE49-F238E27FC236}">
                <a16:creationId xmlns:a16="http://schemas.microsoft.com/office/drawing/2014/main" id="{19C848A9-D2B8-49E7-8E6C-96BA310AA1D5}"/>
              </a:ext>
            </a:extLst>
          </p:cNvPr>
          <p:cNvSpPr/>
          <p:nvPr/>
        </p:nvSpPr>
        <p:spPr bwMode="gray">
          <a:xfrm>
            <a:off x="548168" y="4135200"/>
            <a:ext cx="1303870" cy="368352"/>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Company</a:t>
            </a:r>
          </a:p>
        </p:txBody>
      </p:sp>
      <p:sp>
        <p:nvSpPr>
          <p:cNvPr id="127" name="Rectangle 126">
            <a:extLst>
              <a:ext uri="{FF2B5EF4-FFF2-40B4-BE49-F238E27FC236}">
                <a16:creationId xmlns:a16="http://schemas.microsoft.com/office/drawing/2014/main" id="{8B4DC47F-3C1E-4927-8E01-A6215DE572FE}"/>
              </a:ext>
            </a:extLst>
          </p:cNvPr>
          <p:cNvSpPr/>
          <p:nvPr/>
        </p:nvSpPr>
        <p:spPr bwMode="gray">
          <a:xfrm>
            <a:off x="1982900" y="4135200"/>
            <a:ext cx="1303870" cy="368352"/>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Account</a:t>
            </a:r>
          </a:p>
        </p:txBody>
      </p:sp>
      <p:sp>
        <p:nvSpPr>
          <p:cNvPr id="128" name="Rectangle 127">
            <a:extLst>
              <a:ext uri="{FF2B5EF4-FFF2-40B4-BE49-F238E27FC236}">
                <a16:creationId xmlns:a16="http://schemas.microsoft.com/office/drawing/2014/main" id="{C5F37BFC-61A1-4CCA-97E0-E174B10EF214}"/>
              </a:ext>
            </a:extLst>
          </p:cNvPr>
          <p:cNvSpPr/>
          <p:nvPr/>
        </p:nvSpPr>
        <p:spPr bwMode="gray">
          <a:xfrm>
            <a:off x="3405669" y="4135200"/>
            <a:ext cx="1303870" cy="368352"/>
          </a:xfrm>
          <a:prstGeom prst="rect">
            <a:avLst/>
          </a:prstGeom>
          <a:solidFill>
            <a:schemeClr val="accent3"/>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Intercompany</a:t>
            </a:r>
          </a:p>
        </p:txBody>
      </p:sp>
      <p:sp>
        <p:nvSpPr>
          <p:cNvPr id="129" name="Rectangle 128">
            <a:extLst>
              <a:ext uri="{FF2B5EF4-FFF2-40B4-BE49-F238E27FC236}">
                <a16:creationId xmlns:a16="http://schemas.microsoft.com/office/drawing/2014/main" id="{B4C15C99-70BB-47B2-90B5-0F74F499CABB}"/>
              </a:ext>
            </a:extLst>
          </p:cNvPr>
          <p:cNvSpPr/>
          <p:nvPr/>
        </p:nvSpPr>
        <p:spPr bwMode="gray">
          <a:xfrm>
            <a:off x="4831417" y="4135200"/>
            <a:ext cx="952500" cy="368352"/>
          </a:xfrm>
          <a:prstGeom prst="rect">
            <a:avLst/>
          </a:prstGeom>
          <a:solidFill>
            <a:srgbClr val="ED8B00"/>
          </a:solidFill>
          <a:ln w="19050" algn="ctr">
            <a:solidFill>
              <a:srgbClr val="ED8B00"/>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Debit</a:t>
            </a:r>
          </a:p>
        </p:txBody>
      </p:sp>
      <p:sp>
        <p:nvSpPr>
          <p:cNvPr id="131" name="Rectangle 130">
            <a:extLst>
              <a:ext uri="{FF2B5EF4-FFF2-40B4-BE49-F238E27FC236}">
                <a16:creationId xmlns:a16="http://schemas.microsoft.com/office/drawing/2014/main" id="{0523298D-1688-4DCF-8BD2-319E127DE708}"/>
              </a:ext>
            </a:extLst>
          </p:cNvPr>
          <p:cNvSpPr/>
          <p:nvPr/>
        </p:nvSpPr>
        <p:spPr bwMode="gray">
          <a:xfrm>
            <a:off x="5885072" y="4135200"/>
            <a:ext cx="952501" cy="368352"/>
          </a:xfrm>
          <a:prstGeom prst="rect">
            <a:avLst/>
          </a:prstGeom>
          <a:solidFill>
            <a:srgbClr val="ED8B00"/>
          </a:solidFill>
          <a:ln w="19050" algn="ctr">
            <a:solidFill>
              <a:srgbClr val="ED8B00"/>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Credit</a:t>
            </a:r>
          </a:p>
        </p:txBody>
      </p:sp>
      <p:sp>
        <p:nvSpPr>
          <p:cNvPr id="132" name="Rectangle 131">
            <a:extLst>
              <a:ext uri="{FF2B5EF4-FFF2-40B4-BE49-F238E27FC236}">
                <a16:creationId xmlns:a16="http://schemas.microsoft.com/office/drawing/2014/main" id="{BB747650-9FB4-4854-B5AC-E067B75BC93D}"/>
              </a:ext>
            </a:extLst>
          </p:cNvPr>
          <p:cNvSpPr/>
          <p:nvPr/>
        </p:nvSpPr>
        <p:spPr bwMode="gray">
          <a:xfrm>
            <a:off x="6967922" y="4135200"/>
            <a:ext cx="1572114" cy="368352"/>
          </a:xfrm>
          <a:prstGeom prst="rect">
            <a:avLst/>
          </a:prstGeom>
          <a:solidFill>
            <a:schemeClr val="bg1">
              <a:lumMod val="50000"/>
            </a:schemeClr>
          </a:solid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dirty="0">
                <a:solidFill>
                  <a:schemeClr val="bg1"/>
                </a:solidFill>
              </a:rPr>
              <a:t>Comments</a:t>
            </a:r>
          </a:p>
        </p:txBody>
      </p:sp>
      <p:sp>
        <p:nvSpPr>
          <p:cNvPr id="141" name="Text Placeholder 5">
            <a:extLst>
              <a:ext uri="{FF2B5EF4-FFF2-40B4-BE49-F238E27FC236}">
                <a16:creationId xmlns:a16="http://schemas.microsoft.com/office/drawing/2014/main" id="{56942905-5FD2-4DEC-AB99-995127B4AF1D}"/>
              </a:ext>
            </a:extLst>
          </p:cNvPr>
          <p:cNvSpPr txBox="1">
            <a:spLocks/>
          </p:cNvSpPr>
          <p:nvPr/>
        </p:nvSpPr>
        <p:spPr>
          <a:xfrm>
            <a:off x="655791" y="4645263"/>
            <a:ext cx="1107318"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30 – Vision Inc.</a:t>
            </a:r>
          </a:p>
        </p:txBody>
      </p:sp>
      <p:sp>
        <p:nvSpPr>
          <p:cNvPr id="142" name="Text Placeholder 5">
            <a:extLst>
              <a:ext uri="{FF2B5EF4-FFF2-40B4-BE49-F238E27FC236}">
                <a16:creationId xmlns:a16="http://schemas.microsoft.com/office/drawing/2014/main" id="{E48EB7AA-5FE1-4531-84A2-7E37029FCF73}"/>
              </a:ext>
            </a:extLst>
          </p:cNvPr>
          <p:cNvSpPr txBox="1">
            <a:spLocks/>
          </p:cNvSpPr>
          <p:nvPr/>
        </p:nvSpPr>
        <p:spPr>
          <a:xfrm>
            <a:off x="655791" y="5301266"/>
            <a:ext cx="1107318" cy="322002"/>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50 – Vision Germany</a:t>
            </a:r>
          </a:p>
        </p:txBody>
      </p:sp>
      <p:sp>
        <p:nvSpPr>
          <p:cNvPr id="143" name="Text Placeholder 5">
            <a:extLst>
              <a:ext uri="{FF2B5EF4-FFF2-40B4-BE49-F238E27FC236}">
                <a16:creationId xmlns:a16="http://schemas.microsoft.com/office/drawing/2014/main" id="{AE1D70F5-66E0-42A0-8885-AAC91D6C368A}"/>
              </a:ext>
            </a:extLst>
          </p:cNvPr>
          <p:cNvSpPr txBox="1">
            <a:spLocks/>
          </p:cNvSpPr>
          <p:nvPr/>
        </p:nvSpPr>
        <p:spPr>
          <a:xfrm>
            <a:off x="655791" y="4934375"/>
            <a:ext cx="1107318" cy="197353"/>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30 – Vision Inc.</a:t>
            </a:r>
          </a:p>
        </p:txBody>
      </p:sp>
      <p:sp>
        <p:nvSpPr>
          <p:cNvPr id="144" name="Text Placeholder 5">
            <a:extLst>
              <a:ext uri="{FF2B5EF4-FFF2-40B4-BE49-F238E27FC236}">
                <a16:creationId xmlns:a16="http://schemas.microsoft.com/office/drawing/2014/main" id="{70645433-698D-4EAA-A899-67DCF0F03ACE}"/>
              </a:ext>
            </a:extLst>
          </p:cNvPr>
          <p:cNvSpPr txBox="1">
            <a:spLocks/>
          </p:cNvSpPr>
          <p:nvPr/>
        </p:nvSpPr>
        <p:spPr>
          <a:xfrm>
            <a:off x="655791" y="5619312"/>
            <a:ext cx="1107318" cy="322002"/>
          </a:xfrm>
          <a:prstGeom prst="rect">
            <a:avLst/>
          </a:prstGeom>
        </p:spPr>
        <p:txBody>
          <a:bodyPr wrap="square" lIns="36000" tIns="36000" rIns="36000" bIns="36000">
            <a:spAutoFit/>
          </a:bodyPr>
          <a:lstStyle>
            <a:lvl1pPr marL="0" indent="0" algn="l" defTabSz="957263" rtl="0" eaLnBrk="1" fontAlgn="base" hangingPunct="1">
              <a:lnSpc>
                <a:spcPct val="100000"/>
              </a:lnSpc>
              <a:spcBef>
                <a:spcPts val="400"/>
              </a:spcBef>
              <a:spcAft>
                <a:spcPts val="0"/>
              </a:spcAft>
              <a:buFont typeface="Arial" charset="0"/>
              <a:defRPr lang="en-US" sz="1400" kern="1200">
                <a:solidFill>
                  <a:schemeClr val="tx2"/>
                </a:solidFill>
                <a:latin typeface="+mn-lt"/>
                <a:ea typeface="+mn-ea"/>
                <a:cs typeface="+mn-cs"/>
              </a:defRPr>
            </a:lvl1pPr>
            <a:lvl2pPr marL="180000" indent="-180000" algn="l" defTabSz="957263" rtl="0" eaLnBrk="1" fontAlgn="base" hangingPunct="1">
              <a:lnSpc>
                <a:spcPct val="100000"/>
              </a:lnSpc>
              <a:spcBef>
                <a:spcPts val="400"/>
              </a:spcBef>
              <a:spcAft>
                <a:spcPts val="0"/>
              </a:spcAft>
              <a:buFont typeface="Arial" charset="0"/>
              <a:buChar char="•"/>
              <a:defRPr lang="en-US" sz="1400" kern="1200">
                <a:solidFill>
                  <a:schemeClr val="tx2"/>
                </a:solidFill>
                <a:latin typeface="+mn-lt"/>
                <a:ea typeface="+mj-ea"/>
                <a:cs typeface="+mj-cs"/>
              </a:defRPr>
            </a:lvl2pPr>
            <a:lvl3pPr marL="36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3pPr>
            <a:lvl4pPr marL="540000" indent="-180000" algn="l" defTabSz="957263" rtl="0" eaLnBrk="1" fontAlgn="base" hangingPunct="1">
              <a:lnSpc>
                <a:spcPct val="100000"/>
              </a:lnSpc>
              <a:spcBef>
                <a:spcPts val="400"/>
              </a:spcBef>
              <a:spcAft>
                <a:spcPts val="0"/>
              </a:spcAft>
              <a:buFont typeface="Arial" charset="0"/>
              <a:buChar char="•"/>
              <a:defRPr lang="en-US" sz="1200" kern="1200">
                <a:solidFill>
                  <a:schemeClr val="tx2"/>
                </a:solidFill>
                <a:latin typeface="+mn-lt"/>
                <a:ea typeface="+mj-ea"/>
                <a:cs typeface="+mj-cs"/>
              </a:defRPr>
            </a:lvl4pPr>
            <a:lvl5pPr marL="720000" indent="-179388" algn="l" defTabSz="957263" rtl="0" eaLnBrk="1" fontAlgn="base" hangingPunct="1">
              <a:lnSpc>
                <a:spcPct val="100000"/>
              </a:lnSpc>
              <a:spcBef>
                <a:spcPts val="400"/>
              </a:spcBef>
              <a:spcAft>
                <a:spcPts val="0"/>
              </a:spcAft>
              <a:buFont typeface="Arial" charset="0"/>
              <a:buChar char="‒"/>
              <a:defRPr lang="en-GB" sz="1200" kern="1200">
                <a:solidFill>
                  <a:schemeClr val="tx2"/>
                </a:solidFill>
                <a:latin typeface="+mn-lt"/>
                <a:ea typeface="+mj-ea"/>
                <a:cs typeface="+mj-cs"/>
              </a:defRPr>
            </a:lvl5pPr>
            <a:lvl6pPr marL="900000" indent="-180000" algn="l" defTabSz="859512" rtl="0" eaLnBrk="1" latinLnBrk="0" hangingPunct="1">
              <a:lnSpc>
                <a:spcPct val="100000"/>
              </a:lnSpc>
              <a:spcBef>
                <a:spcPts val="400"/>
              </a:spcBef>
              <a:spcAft>
                <a:spcPts val="0"/>
              </a:spcAft>
              <a:buFont typeface="Arial" pitchFamily="34" charset="0"/>
              <a:buChar char="•"/>
              <a:defRPr sz="1200" kern="1200" baseline="0">
                <a:solidFill>
                  <a:schemeClr val="accent1"/>
                </a:solidFill>
                <a:latin typeface="+mn-lt"/>
                <a:ea typeface="+mn-ea"/>
                <a:cs typeface="+mn-cs"/>
              </a:defRPr>
            </a:lvl6pPr>
            <a:lvl7pPr marL="108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7pPr>
            <a:lvl8pPr marL="126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8pPr>
            <a:lvl9pPr marL="1440000" indent="-180000" algn="l" defTabSz="859512" rtl="0" eaLnBrk="1" latinLnBrk="0" hangingPunct="1">
              <a:lnSpc>
                <a:spcPct val="100000"/>
              </a:lnSpc>
              <a:spcBef>
                <a:spcPts val="400"/>
              </a:spcBef>
              <a:spcAft>
                <a:spcPts val="0"/>
              </a:spcAft>
              <a:buFont typeface="Arial" pitchFamily="34" charset="0"/>
              <a:buChar char="‒"/>
              <a:defRPr sz="1200" kern="1200">
                <a:solidFill>
                  <a:schemeClr val="accent1"/>
                </a:solidFill>
                <a:latin typeface="+mn-lt"/>
                <a:ea typeface="+mn-ea"/>
                <a:cs typeface="+mn-cs"/>
              </a:defRPr>
            </a:lvl9pPr>
          </a:lstStyle>
          <a:p>
            <a:pPr marL="0" lvl="1" indent="0" algn="just">
              <a:lnSpc>
                <a:spcPct val="90000"/>
              </a:lnSpc>
              <a:buClr>
                <a:srgbClr val="4285F4"/>
              </a:buClr>
              <a:buSzPts val="1050"/>
              <a:buNone/>
              <a:defRPr/>
            </a:pPr>
            <a:r>
              <a:rPr lang="en-US" sz="900" dirty="0">
                <a:solidFill>
                  <a:schemeClr val="tx1"/>
                </a:solidFill>
                <a:sym typeface="Roboto"/>
              </a:rPr>
              <a:t>50 – Vision Germany</a:t>
            </a:r>
          </a:p>
        </p:txBody>
      </p:sp>
      <p:cxnSp>
        <p:nvCxnSpPr>
          <p:cNvPr id="145" name="Straight Connector 144">
            <a:extLst>
              <a:ext uri="{FF2B5EF4-FFF2-40B4-BE49-F238E27FC236}">
                <a16:creationId xmlns:a16="http://schemas.microsoft.com/office/drawing/2014/main" id="{BC16C8F8-677F-4D7D-93A5-69A90FCF5463}"/>
              </a:ext>
            </a:extLst>
          </p:cNvPr>
          <p:cNvCxnSpPr>
            <a:cxnSpLocks/>
          </p:cNvCxnSpPr>
          <p:nvPr/>
        </p:nvCxnSpPr>
        <p:spPr>
          <a:xfrm>
            <a:off x="3415194" y="4907016"/>
            <a:ext cx="130387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5415470D-F465-4102-A44B-33011BA41CE6}"/>
              </a:ext>
            </a:extLst>
          </p:cNvPr>
          <p:cNvCxnSpPr>
            <a:cxnSpLocks/>
          </p:cNvCxnSpPr>
          <p:nvPr/>
        </p:nvCxnSpPr>
        <p:spPr>
          <a:xfrm>
            <a:off x="3415194" y="5571418"/>
            <a:ext cx="130387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67F8369C-1206-493A-B604-EC84D3FDDAE5}"/>
              </a:ext>
            </a:extLst>
          </p:cNvPr>
          <p:cNvCxnSpPr>
            <a:cxnSpLocks/>
          </p:cNvCxnSpPr>
          <p:nvPr/>
        </p:nvCxnSpPr>
        <p:spPr>
          <a:xfrm>
            <a:off x="2000732" y="4897350"/>
            <a:ext cx="130387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1361C1B3-7287-4FCD-87F4-EC5D038A2E1F}"/>
              </a:ext>
            </a:extLst>
          </p:cNvPr>
          <p:cNvCxnSpPr>
            <a:cxnSpLocks/>
          </p:cNvCxnSpPr>
          <p:nvPr/>
        </p:nvCxnSpPr>
        <p:spPr>
          <a:xfrm>
            <a:off x="2020391" y="5571418"/>
            <a:ext cx="1303870" cy="0"/>
          </a:xfrm>
          <a:prstGeom prst="line">
            <a:avLst/>
          </a:prstGeom>
          <a:ln w="3175">
            <a:solidFill>
              <a:schemeClr val="bg1">
                <a:lumMod val="65000"/>
              </a:schemeClr>
            </a:solidFill>
            <a:prstDash val="lgDash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BEB167D-E4CE-47DD-9F0F-A84E1DE48F1C}"/>
              </a:ext>
            </a:extLst>
          </p:cNvPr>
          <p:cNvCxnSpPr/>
          <p:nvPr/>
        </p:nvCxnSpPr>
        <p:spPr>
          <a:xfrm>
            <a:off x="8782050" y="1476375"/>
            <a:ext cx="0" cy="483388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A7D31AF8-76C4-4840-8531-9D929911612F}"/>
              </a:ext>
            </a:extLst>
          </p:cNvPr>
          <p:cNvSpPr txBox="1"/>
          <p:nvPr/>
        </p:nvSpPr>
        <p:spPr bwMode="gray">
          <a:xfrm>
            <a:off x="9437937" y="1759127"/>
            <a:ext cx="1726742" cy="334101"/>
          </a:xfrm>
          <a:prstGeom prst="rect">
            <a:avLst/>
          </a:prstGeom>
        </p:spPr>
        <p:txBody>
          <a:bodyPr wrap="square" lIns="0" rIns="0" rtlCol="0" anchor="b" anchorCtr="0">
            <a:normAutofit/>
          </a:bodyPr>
          <a:lstStyle/>
          <a:p>
            <a:pPr>
              <a:lnSpc>
                <a:spcPts val="900"/>
              </a:lnSpc>
            </a:pPr>
            <a:r>
              <a:rPr lang="en-US" sz="1300" dirty="0">
                <a:solidFill>
                  <a:schemeClr val="tx1"/>
                </a:solidFill>
              </a:rPr>
              <a:t>Enterprise Structure</a:t>
            </a:r>
          </a:p>
        </p:txBody>
      </p:sp>
      <p:sp>
        <p:nvSpPr>
          <p:cNvPr id="157" name="Left Brace 156">
            <a:extLst>
              <a:ext uri="{FF2B5EF4-FFF2-40B4-BE49-F238E27FC236}">
                <a16:creationId xmlns:a16="http://schemas.microsoft.com/office/drawing/2014/main" id="{FBE361B2-9D28-4521-A049-7A62C2FF050C}"/>
              </a:ext>
            </a:extLst>
          </p:cNvPr>
          <p:cNvSpPr/>
          <p:nvPr/>
        </p:nvSpPr>
        <p:spPr>
          <a:xfrm>
            <a:off x="332437" y="4557656"/>
            <a:ext cx="232082" cy="704591"/>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p>
        </p:txBody>
      </p:sp>
      <p:sp>
        <p:nvSpPr>
          <p:cNvPr id="160" name="Left Brace 159">
            <a:extLst>
              <a:ext uri="{FF2B5EF4-FFF2-40B4-BE49-F238E27FC236}">
                <a16:creationId xmlns:a16="http://schemas.microsoft.com/office/drawing/2014/main" id="{29E6D388-3C9F-49A5-9053-3A626DC321F3}"/>
              </a:ext>
            </a:extLst>
          </p:cNvPr>
          <p:cNvSpPr/>
          <p:nvPr/>
        </p:nvSpPr>
        <p:spPr>
          <a:xfrm>
            <a:off x="340510" y="5254928"/>
            <a:ext cx="231410" cy="704591"/>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900"/>
          </a:p>
        </p:txBody>
      </p:sp>
      <p:sp>
        <p:nvSpPr>
          <p:cNvPr id="161" name="TextBox 160">
            <a:extLst>
              <a:ext uri="{FF2B5EF4-FFF2-40B4-BE49-F238E27FC236}">
                <a16:creationId xmlns:a16="http://schemas.microsoft.com/office/drawing/2014/main" id="{890F4F00-E081-4250-B524-F4D9337C5E95}"/>
              </a:ext>
            </a:extLst>
          </p:cNvPr>
          <p:cNvSpPr txBox="1"/>
          <p:nvPr/>
        </p:nvSpPr>
        <p:spPr bwMode="gray">
          <a:xfrm>
            <a:off x="113055" y="4406613"/>
            <a:ext cx="250233" cy="962017"/>
          </a:xfrm>
          <a:prstGeom prst="rect">
            <a:avLst/>
          </a:prstGeom>
        </p:spPr>
        <p:txBody>
          <a:bodyPr vert="vert270" wrap="square" lIns="0" rIns="0" rtlCol="0" anchor="b" anchorCtr="0">
            <a:noAutofit/>
          </a:bodyPr>
          <a:lstStyle/>
          <a:p>
            <a:pPr algn="ctr">
              <a:lnSpc>
                <a:spcPts val="900"/>
              </a:lnSpc>
            </a:pPr>
            <a:r>
              <a:rPr lang="en-US" sz="900" dirty="0">
                <a:solidFill>
                  <a:schemeClr val="tx1"/>
                </a:solidFill>
              </a:rPr>
              <a:t>Journal 1</a:t>
            </a:r>
          </a:p>
          <a:p>
            <a:pPr algn="ctr">
              <a:lnSpc>
                <a:spcPts val="900"/>
              </a:lnSpc>
            </a:pPr>
            <a:r>
              <a:rPr lang="en-US" sz="700" dirty="0"/>
              <a:t>In USA Primary USD</a:t>
            </a:r>
            <a:endParaRPr lang="en-US" sz="700" dirty="0">
              <a:solidFill>
                <a:schemeClr val="tx1"/>
              </a:solidFill>
            </a:endParaRPr>
          </a:p>
        </p:txBody>
      </p:sp>
      <p:sp>
        <p:nvSpPr>
          <p:cNvPr id="162" name="TextBox 161">
            <a:extLst>
              <a:ext uri="{FF2B5EF4-FFF2-40B4-BE49-F238E27FC236}">
                <a16:creationId xmlns:a16="http://schemas.microsoft.com/office/drawing/2014/main" id="{B64D4076-8A83-4A0D-B148-438D40EFE79C}"/>
              </a:ext>
            </a:extLst>
          </p:cNvPr>
          <p:cNvSpPr txBox="1"/>
          <p:nvPr/>
        </p:nvSpPr>
        <p:spPr bwMode="gray">
          <a:xfrm>
            <a:off x="151542" y="5238251"/>
            <a:ext cx="211746" cy="835229"/>
          </a:xfrm>
          <a:prstGeom prst="rect">
            <a:avLst/>
          </a:prstGeom>
        </p:spPr>
        <p:txBody>
          <a:bodyPr vert="vert270" wrap="square" lIns="0" rIns="0" rtlCol="0" anchor="b" anchorCtr="0">
            <a:noAutofit/>
          </a:bodyPr>
          <a:lstStyle/>
          <a:p>
            <a:pPr algn="ctr">
              <a:lnSpc>
                <a:spcPts val="900"/>
              </a:lnSpc>
            </a:pPr>
            <a:r>
              <a:rPr lang="en-US" sz="900" dirty="0">
                <a:solidFill>
                  <a:schemeClr val="tx1"/>
                </a:solidFill>
              </a:rPr>
              <a:t>Journal 2</a:t>
            </a:r>
          </a:p>
          <a:p>
            <a:pPr algn="ctr">
              <a:lnSpc>
                <a:spcPts val="900"/>
              </a:lnSpc>
            </a:pPr>
            <a:r>
              <a:rPr lang="en-US" sz="700" dirty="0"/>
              <a:t>In Germany Primary EUR</a:t>
            </a:r>
            <a:endParaRPr lang="en-US" sz="700" dirty="0">
              <a:solidFill>
                <a:schemeClr val="tx1"/>
              </a:solidFill>
            </a:endParaRPr>
          </a:p>
        </p:txBody>
      </p:sp>
      <p:sp>
        <p:nvSpPr>
          <p:cNvPr id="163" name="Rectangle 162">
            <a:extLst>
              <a:ext uri="{FF2B5EF4-FFF2-40B4-BE49-F238E27FC236}">
                <a16:creationId xmlns:a16="http://schemas.microsoft.com/office/drawing/2014/main" id="{8201451D-5DCB-467C-9AE5-7546B9685D69}"/>
              </a:ext>
            </a:extLst>
          </p:cNvPr>
          <p:cNvSpPr/>
          <p:nvPr/>
        </p:nvSpPr>
        <p:spPr bwMode="gray">
          <a:xfrm>
            <a:off x="8985031" y="2505709"/>
            <a:ext cx="1135465" cy="247430"/>
          </a:xfrm>
          <a:prstGeom prst="rect">
            <a:avLst/>
          </a:prstGeom>
          <a:solidFill>
            <a:srgbClr val="841B87"/>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1100" dirty="0">
                <a:solidFill>
                  <a:schemeClr val="bg1"/>
                </a:solidFill>
              </a:rPr>
              <a:t>Ledger</a:t>
            </a:r>
          </a:p>
        </p:txBody>
      </p:sp>
      <p:sp>
        <p:nvSpPr>
          <p:cNvPr id="170" name="Rectangle 169">
            <a:extLst>
              <a:ext uri="{FF2B5EF4-FFF2-40B4-BE49-F238E27FC236}">
                <a16:creationId xmlns:a16="http://schemas.microsoft.com/office/drawing/2014/main" id="{02581B95-C483-492A-948E-00ED3C2D8B77}"/>
              </a:ext>
            </a:extLst>
          </p:cNvPr>
          <p:cNvSpPr/>
          <p:nvPr/>
        </p:nvSpPr>
        <p:spPr bwMode="gray">
          <a:xfrm>
            <a:off x="10820967" y="4334378"/>
            <a:ext cx="1146247" cy="271553"/>
          </a:xfrm>
          <a:prstGeom prst="rect">
            <a:avLst/>
          </a:prstGeom>
          <a:solidFill>
            <a:srgbClr val="841B87"/>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bg1"/>
                </a:solidFill>
              </a:rPr>
              <a:t>BSV 5</a:t>
            </a:r>
          </a:p>
        </p:txBody>
      </p:sp>
      <p:sp>
        <p:nvSpPr>
          <p:cNvPr id="171" name="Rectangle 170">
            <a:extLst>
              <a:ext uri="{FF2B5EF4-FFF2-40B4-BE49-F238E27FC236}">
                <a16:creationId xmlns:a16="http://schemas.microsoft.com/office/drawing/2014/main" id="{E635C2D7-22AE-4449-97F4-9841258EE994}"/>
              </a:ext>
            </a:extLst>
          </p:cNvPr>
          <p:cNvSpPr/>
          <p:nvPr/>
        </p:nvSpPr>
        <p:spPr bwMode="gray">
          <a:xfrm>
            <a:off x="8979377" y="4357335"/>
            <a:ext cx="1137121" cy="236667"/>
          </a:xfrm>
          <a:prstGeom prst="rect">
            <a:avLst/>
          </a:prstGeom>
          <a:solidFill>
            <a:srgbClr val="841B87"/>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bg1"/>
                </a:solidFill>
              </a:rPr>
              <a:t>BSV 3</a:t>
            </a:r>
          </a:p>
        </p:txBody>
      </p:sp>
      <p:sp>
        <p:nvSpPr>
          <p:cNvPr id="173" name="Rectangle 172">
            <a:extLst>
              <a:ext uri="{FF2B5EF4-FFF2-40B4-BE49-F238E27FC236}">
                <a16:creationId xmlns:a16="http://schemas.microsoft.com/office/drawing/2014/main" id="{4E2DB407-EF11-440E-8C9C-EF499519CFD8}"/>
              </a:ext>
            </a:extLst>
          </p:cNvPr>
          <p:cNvSpPr/>
          <p:nvPr/>
        </p:nvSpPr>
        <p:spPr bwMode="gray">
          <a:xfrm>
            <a:off x="8985031" y="3340380"/>
            <a:ext cx="1137121" cy="191195"/>
          </a:xfrm>
          <a:prstGeom prst="rect">
            <a:avLst/>
          </a:prstGeom>
          <a:solidFill>
            <a:srgbClr val="841B87"/>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1100" dirty="0">
                <a:solidFill>
                  <a:schemeClr val="bg1"/>
                </a:solidFill>
              </a:rPr>
              <a:t>Legal Entity</a:t>
            </a:r>
          </a:p>
        </p:txBody>
      </p:sp>
      <p:sp>
        <p:nvSpPr>
          <p:cNvPr id="180" name="Rectangle 179">
            <a:extLst>
              <a:ext uri="{FF2B5EF4-FFF2-40B4-BE49-F238E27FC236}">
                <a16:creationId xmlns:a16="http://schemas.microsoft.com/office/drawing/2014/main" id="{7CEEBD31-1B20-4F22-8B84-618DC9AD1962}"/>
              </a:ext>
            </a:extLst>
          </p:cNvPr>
          <p:cNvSpPr/>
          <p:nvPr/>
        </p:nvSpPr>
        <p:spPr bwMode="gray">
          <a:xfrm>
            <a:off x="8985031" y="3531575"/>
            <a:ext cx="1135465" cy="288385"/>
          </a:xfrm>
          <a:prstGeom prst="rect">
            <a:avLst/>
          </a:prstGeom>
          <a:solidFill>
            <a:schemeClr val="bg1"/>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Vision Inc.</a:t>
            </a:r>
            <a:endParaRPr lang="en-US" sz="1100" dirty="0">
              <a:solidFill>
                <a:schemeClr val="bg1"/>
              </a:solidFill>
            </a:endParaRPr>
          </a:p>
        </p:txBody>
      </p:sp>
      <p:sp>
        <p:nvSpPr>
          <p:cNvPr id="182" name="Rectangle 181">
            <a:extLst>
              <a:ext uri="{FF2B5EF4-FFF2-40B4-BE49-F238E27FC236}">
                <a16:creationId xmlns:a16="http://schemas.microsoft.com/office/drawing/2014/main" id="{6FFE4868-F32A-4882-B3CF-D2BE8635106D}"/>
              </a:ext>
            </a:extLst>
          </p:cNvPr>
          <p:cNvSpPr/>
          <p:nvPr/>
        </p:nvSpPr>
        <p:spPr bwMode="gray">
          <a:xfrm>
            <a:off x="8985031" y="2753128"/>
            <a:ext cx="1135465" cy="358330"/>
          </a:xfrm>
          <a:prstGeom prst="rect">
            <a:avLst/>
          </a:prstGeom>
          <a:solidFill>
            <a:schemeClr val="bg1"/>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USA Primary Ledger</a:t>
            </a:r>
          </a:p>
        </p:txBody>
      </p:sp>
      <p:sp>
        <p:nvSpPr>
          <p:cNvPr id="195" name="Rectangle 194">
            <a:extLst>
              <a:ext uri="{FF2B5EF4-FFF2-40B4-BE49-F238E27FC236}">
                <a16:creationId xmlns:a16="http://schemas.microsoft.com/office/drawing/2014/main" id="{645B35C6-E2BB-431A-B77C-2D75955ECC25}"/>
              </a:ext>
            </a:extLst>
          </p:cNvPr>
          <p:cNvSpPr/>
          <p:nvPr/>
        </p:nvSpPr>
        <p:spPr bwMode="gray">
          <a:xfrm>
            <a:off x="8979377" y="4605949"/>
            <a:ext cx="1137121" cy="236667"/>
          </a:xfrm>
          <a:prstGeom prst="rect">
            <a:avLst/>
          </a:prstGeom>
          <a:solidFill>
            <a:schemeClr val="bg1"/>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30</a:t>
            </a:r>
          </a:p>
        </p:txBody>
      </p:sp>
      <p:sp>
        <p:nvSpPr>
          <p:cNvPr id="197" name="Rectangle 196">
            <a:extLst>
              <a:ext uri="{FF2B5EF4-FFF2-40B4-BE49-F238E27FC236}">
                <a16:creationId xmlns:a16="http://schemas.microsoft.com/office/drawing/2014/main" id="{CF8E42F9-3C22-4170-BFE4-D04EBAA4B9E9}"/>
              </a:ext>
            </a:extLst>
          </p:cNvPr>
          <p:cNvSpPr/>
          <p:nvPr/>
        </p:nvSpPr>
        <p:spPr bwMode="gray">
          <a:xfrm>
            <a:off x="10825743" y="4625747"/>
            <a:ext cx="1137121" cy="236667"/>
          </a:xfrm>
          <a:prstGeom prst="rect">
            <a:avLst/>
          </a:prstGeom>
          <a:solidFill>
            <a:schemeClr val="bg1"/>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50</a:t>
            </a:r>
          </a:p>
        </p:txBody>
      </p:sp>
      <p:sp>
        <p:nvSpPr>
          <p:cNvPr id="198" name="Rectangle 197">
            <a:extLst>
              <a:ext uri="{FF2B5EF4-FFF2-40B4-BE49-F238E27FC236}">
                <a16:creationId xmlns:a16="http://schemas.microsoft.com/office/drawing/2014/main" id="{2064C7E8-DB78-47A5-B78D-371590E8EF9D}"/>
              </a:ext>
            </a:extLst>
          </p:cNvPr>
          <p:cNvSpPr/>
          <p:nvPr/>
        </p:nvSpPr>
        <p:spPr bwMode="gray">
          <a:xfrm>
            <a:off x="10831397" y="3339182"/>
            <a:ext cx="1137121" cy="191195"/>
          </a:xfrm>
          <a:prstGeom prst="rect">
            <a:avLst/>
          </a:prstGeom>
          <a:solidFill>
            <a:srgbClr val="841B87"/>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1100" dirty="0">
                <a:solidFill>
                  <a:schemeClr val="bg1"/>
                </a:solidFill>
              </a:rPr>
              <a:t>Legal Entity</a:t>
            </a:r>
          </a:p>
        </p:txBody>
      </p:sp>
      <p:sp>
        <p:nvSpPr>
          <p:cNvPr id="201" name="Rectangle 200">
            <a:extLst>
              <a:ext uri="{FF2B5EF4-FFF2-40B4-BE49-F238E27FC236}">
                <a16:creationId xmlns:a16="http://schemas.microsoft.com/office/drawing/2014/main" id="{5914BCE7-B96F-4A80-BB55-6D598C4C44B5}"/>
              </a:ext>
            </a:extLst>
          </p:cNvPr>
          <p:cNvSpPr/>
          <p:nvPr/>
        </p:nvSpPr>
        <p:spPr bwMode="gray">
          <a:xfrm>
            <a:off x="10838227" y="3530361"/>
            <a:ext cx="1135465" cy="288385"/>
          </a:xfrm>
          <a:prstGeom prst="rect">
            <a:avLst/>
          </a:prstGeom>
          <a:solidFill>
            <a:schemeClr val="bg1"/>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Vision Germany</a:t>
            </a:r>
            <a:endParaRPr lang="en-US" sz="1100" dirty="0">
              <a:solidFill>
                <a:schemeClr val="bg1"/>
              </a:solidFill>
            </a:endParaRPr>
          </a:p>
        </p:txBody>
      </p:sp>
      <p:sp>
        <p:nvSpPr>
          <p:cNvPr id="204" name="Rectangle 203">
            <a:extLst>
              <a:ext uri="{FF2B5EF4-FFF2-40B4-BE49-F238E27FC236}">
                <a16:creationId xmlns:a16="http://schemas.microsoft.com/office/drawing/2014/main" id="{12C2D79F-8375-45F0-8F3E-A8DC99046289}"/>
              </a:ext>
            </a:extLst>
          </p:cNvPr>
          <p:cNvSpPr/>
          <p:nvPr/>
        </p:nvSpPr>
        <p:spPr bwMode="gray">
          <a:xfrm>
            <a:off x="10843412" y="2505709"/>
            <a:ext cx="1135465" cy="247430"/>
          </a:xfrm>
          <a:prstGeom prst="rect">
            <a:avLst/>
          </a:prstGeom>
          <a:solidFill>
            <a:srgbClr val="841B87"/>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1100" dirty="0">
                <a:solidFill>
                  <a:schemeClr val="bg1"/>
                </a:solidFill>
              </a:rPr>
              <a:t>Ledger</a:t>
            </a:r>
          </a:p>
        </p:txBody>
      </p:sp>
      <p:sp>
        <p:nvSpPr>
          <p:cNvPr id="205" name="Rectangle 204">
            <a:extLst>
              <a:ext uri="{FF2B5EF4-FFF2-40B4-BE49-F238E27FC236}">
                <a16:creationId xmlns:a16="http://schemas.microsoft.com/office/drawing/2014/main" id="{D1F2BA9F-B79E-4223-AF75-8F322F3222F2}"/>
              </a:ext>
            </a:extLst>
          </p:cNvPr>
          <p:cNvSpPr/>
          <p:nvPr/>
        </p:nvSpPr>
        <p:spPr bwMode="gray">
          <a:xfrm>
            <a:off x="10843229" y="2753128"/>
            <a:ext cx="1135465" cy="358330"/>
          </a:xfrm>
          <a:prstGeom prst="rect">
            <a:avLst/>
          </a:prstGeom>
          <a:solidFill>
            <a:schemeClr val="bg1"/>
          </a:solidFill>
          <a:ln>
            <a:solidFill>
              <a:srgbClr val="841B87"/>
            </a:solidFill>
          </a:ln>
        </p:spPr>
        <p:style>
          <a:lnRef idx="2">
            <a:schemeClr val="accent1">
              <a:shade val="50000"/>
            </a:schemeClr>
          </a:lnRef>
          <a:fillRef idx="1">
            <a:schemeClr val="accent1"/>
          </a:fillRef>
          <a:effectRef idx="0">
            <a:schemeClr val="accent1"/>
          </a:effectRef>
          <a:fontRef idx="minor">
            <a:schemeClr val="lt1"/>
          </a:fontRef>
        </p:style>
        <p:txBody>
          <a:bodyPr lIns="75625" tIns="75625" rIns="75625" bIns="75625" rtlCol="0" anchor="ctr" anchorCtr="0"/>
          <a:lstStyle/>
          <a:p>
            <a:pPr algn="ctr"/>
            <a:r>
              <a:rPr lang="en-US" sz="900" dirty="0">
                <a:solidFill>
                  <a:schemeClr val="tx1"/>
                </a:solidFill>
              </a:rPr>
              <a:t>Germany Primary Ledger</a:t>
            </a:r>
          </a:p>
        </p:txBody>
      </p:sp>
      <p:cxnSp>
        <p:nvCxnSpPr>
          <p:cNvPr id="206" name="Straight Arrow Connector 205">
            <a:extLst>
              <a:ext uri="{FF2B5EF4-FFF2-40B4-BE49-F238E27FC236}">
                <a16:creationId xmlns:a16="http://schemas.microsoft.com/office/drawing/2014/main" id="{59F6848A-779D-47E0-88A3-E663C782B0AC}"/>
              </a:ext>
            </a:extLst>
          </p:cNvPr>
          <p:cNvCxnSpPr>
            <a:stCxn id="182" idx="2"/>
            <a:endCxn id="173" idx="0"/>
          </p:cNvCxnSpPr>
          <p:nvPr/>
        </p:nvCxnSpPr>
        <p:spPr>
          <a:xfrm>
            <a:off x="9552764" y="3111458"/>
            <a:ext cx="828" cy="22892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Straight Arrow Connector 206">
            <a:extLst>
              <a:ext uri="{FF2B5EF4-FFF2-40B4-BE49-F238E27FC236}">
                <a16:creationId xmlns:a16="http://schemas.microsoft.com/office/drawing/2014/main" id="{726CCC59-A4AF-40D7-B62A-E4ECF22E4878}"/>
              </a:ext>
            </a:extLst>
          </p:cNvPr>
          <p:cNvCxnSpPr>
            <a:cxnSpLocks/>
            <a:stCxn id="205" idx="2"/>
            <a:endCxn id="198" idx="0"/>
          </p:cNvCxnSpPr>
          <p:nvPr/>
        </p:nvCxnSpPr>
        <p:spPr>
          <a:xfrm flipH="1">
            <a:off x="11399958" y="3111458"/>
            <a:ext cx="11004" cy="22772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A54818FC-050F-47DE-9680-E05833A52A03}"/>
              </a:ext>
            </a:extLst>
          </p:cNvPr>
          <p:cNvCxnSpPr>
            <a:cxnSpLocks/>
            <a:stCxn id="180" idx="2"/>
            <a:endCxn id="171" idx="0"/>
          </p:cNvCxnSpPr>
          <p:nvPr/>
        </p:nvCxnSpPr>
        <p:spPr>
          <a:xfrm flipH="1">
            <a:off x="9547938" y="3819960"/>
            <a:ext cx="4826" cy="53737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5FDDEDD4-4744-4268-89AD-4E71D0425B19}"/>
              </a:ext>
            </a:extLst>
          </p:cNvPr>
          <p:cNvCxnSpPr>
            <a:cxnSpLocks/>
            <a:stCxn id="201" idx="2"/>
            <a:endCxn id="170" idx="0"/>
          </p:cNvCxnSpPr>
          <p:nvPr/>
        </p:nvCxnSpPr>
        <p:spPr>
          <a:xfrm flipH="1">
            <a:off x="11394091" y="3818746"/>
            <a:ext cx="11869" cy="51563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7348983"/>
      </p:ext>
    </p:extLst>
  </p:cSld>
  <p:clrMapOvr>
    <a:overrideClrMapping bg1="lt1" tx1="dk1" bg2="lt2" tx2="dk2" accent1="accent1" accent2="accent2" accent3="accent3" accent4="accent4" accent5="accent5" accent6="accent6" hlink="hlink" folHlink="folHlink"/>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BC3010AE-AABD-438C-9282-FDE757921787}"/>
              </a:ext>
            </a:extLst>
          </p:cNvPr>
          <p:cNvSpPr>
            <a:spLocks noGrp="1"/>
          </p:cNvSpPr>
          <p:nvPr>
            <p:ph type="title"/>
          </p:nvPr>
        </p:nvSpPr>
        <p:spPr>
          <a:xfrm>
            <a:off x="469900" y="372107"/>
            <a:ext cx="6753860" cy="368938"/>
          </a:xfrm>
        </p:spPr>
        <p:txBody>
          <a:bodyPr vert="horz" lIns="0" tIns="0" rIns="0" bIns="0" rtlCol="0" anchor="t" anchorCtr="0">
            <a:noAutofit/>
          </a:bodyPr>
          <a:lstStyle/>
          <a:p>
            <a:r>
              <a:rPr lang="en-US" sz="3000" b="1" dirty="0"/>
              <a:t>Intercompany Balancing Rules</a:t>
            </a:r>
          </a:p>
        </p:txBody>
      </p:sp>
      <p:sp>
        <p:nvSpPr>
          <p:cNvPr id="3" name="Rectangle 2">
            <a:extLst>
              <a:ext uri="{FF2B5EF4-FFF2-40B4-BE49-F238E27FC236}">
                <a16:creationId xmlns:a16="http://schemas.microsoft.com/office/drawing/2014/main" id="{D34BEAE1-9D04-4C3A-8581-5360E70E5BF0}"/>
              </a:ext>
            </a:extLst>
          </p:cNvPr>
          <p:cNvSpPr/>
          <p:nvPr/>
        </p:nvSpPr>
        <p:spPr bwMode="gray">
          <a:xfrm>
            <a:off x="9418320" y="863600"/>
            <a:ext cx="2631440" cy="4131677"/>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0" name="TextBox 39">
            <a:extLst>
              <a:ext uri="{FF2B5EF4-FFF2-40B4-BE49-F238E27FC236}">
                <a16:creationId xmlns:a16="http://schemas.microsoft.com/office/drawing/2014/main" id="{8DBF83F9-08C0-424E-8201-A592E11BD169}"/>
              </a:ext>
            </a:extLst>
          </p:cNvPr>
          <p:cNvSpPr txBox="1"/>
          <p:nvPr/>
        </p:nvSpPr>
        <p:spPr bwMode="gray">
          <a:xfrm>
            <a:off x="9814560" y="1215223"/>
            <a:ext cx="2214880" cy="3934229"/>
          </a:xfrm>
          <a:prstGeom prst="rect">
            <a:avLst/>
          </a:prstGeom>
        </p:spPr>
        <p:txBody>
          <a:bodyPr wrap="square" lIns="0" rIns="0" rtlCol="0" anchor="t" anchorCtr="0">
            <a:noAutofit/>
          </a:bodyPr>
          <a:lstStyle/>
          <a:p>
            <a:pPr marL="228600" indent="-228600">
              <a:buAutoNum type="arabicPeriod"/>
            </a:pPr>
            <a:endParaRPr lang="en-US" sz="1200" dirty="0"/>
          </a:p>
        </p:txBody>
      </p:sp>
      <p:sp>
        <p:nvSpPr>
          <p:cNvPr id="30" name="Cylinder 29">
            <a:extLst>
              <a:ext uri="{FF2B5EF4-FFF2-40B4-BE49-F238E27FC236}">
                <a16:creationId xmlns:a16="http://schemas.microsoft.com/office/drawing/2014/main" id="{078DE474-52F2-4F9E-AC72-1DB3C05F43E6}"/>
              </a:ext>
            </a:extLst>
          </p:cNvPr>
          <p:cNvSpPr/>
          <p:nvPr/>
        </p:nvSpPr>
        <p:spPr bwMode="gray">
          <a:xfrm>
            <a:off x="742950" y="5218449"/>
            <a:ext cx="1800225" cy="1233785"/>
          </a:xfrm>
          <a:prstGeom prst="can">
            <a:avLst/>
          </a:prstGeom>
          <a:solidFill>
            <a:srgbClr val="75787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dirty="0">
                <a:solidFill>
                  <a:srgbClr val="D0D0CE"/>
                </a:solidFill>
              </a:rPr>
              <a:t>Primary Balancing Segment Rules</a:t>
            </a:r>
          </a:p>
        </p:txBody>
      </p:sp>
      <p:sp>
        <p:nvSpPr>
          <p:cNvPr id="31" name="Oval 30">
            <a:extLst>
              <a:ext uri="{FF2B5EF4-FFF2-40B4-BE49-F238E27FC236}">
                <a16:creationId xmlns:a16="http://schemas.microsoft.com/office/drawing/2014/main" id="{D3BC9B09-1F76-4533-84A3-B34EB891FCE3}"/>
              </a:ext>
            </a:extLst>
          </p:cNvPr>
          <p:cNvSpPr/>
          <p:nvPr/>
        </p:nvSpPr>
        <p:spPr bwMode="gray">
          <a:xfrm>
            <a:off x="742949" y="2551430"/>
            <a:ext cx="1800225" cy="654050"/>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dirty="0">
                <a:solidFill>
                  <a:schemeClr val="bg1"/>
                </a:solidFill>
                <a:latin typeface="Calibri" panose="020F0502020204030204" pitchFamily="34" charset="0"/>
                <a:cs typeface="Calibri" panose="020F0502020204030204" pitchFamily="34" charset="0"/>
              </a:rPr>
              <a:t>From Primary BSV </a:t>
            </a:r>
          </a:p>
          <a:p>
            <a:pPr algn="ctr">
              <a:lnSpc>
                <a:spcPct val="106000"/>
              </a:lnSpc>
              <a:buFont typeface="Wingdings 2" pitchFamily="18" charset="2"/>
              <a:buNone/>
            </a:pPr>
            <a:r>
              <a:rPr lang="en-US" sz="1100" b="1" dirty="0">
                <a:solidFill>
                  <a:schemeClr val="bg1"/>
                </a:solidFill>
                <a:latin typeface="Calibri" panose="020F0502020204030204" pitchFamily="34" charset="0"/>
                <a:cs typeface="Calibri" panose="020F0502020204030204" pitchFamily="34" charset="0"/>
              </a:rPr>
              <a:t>To Primary BSV</a:t>
            </a:r>
          </a:p>
        </p:txBody>
      </p:sp>
      <p:sp>
        <p:nvSpPr>
          <p:cNvPr id="33" name="Oval 32">
            <a:extLst>
              <a:ext uri="{FF2B5EF4-FFF2-40B4-BE49-F238E27FC236}">
                <a16:creationId xmlns:a16="http://schemas.microsoft.com/office/drawing/2014/main" id="{43A617C9-CA8E-49C0-BBB5-E2729EF48764}"/>
              </a:ext>
            </a:extLst>
          </p:cNvPr>
          <p:cNvSpPr/>
          <p:nvPr/>
        </p:nvSpPr>
        <p:spPr bwMode="gray">
          <a:xfrm>
            <a:off x="742947" y="3435370"/>
            <a:ext cx="1800225" cy="651490"/>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dirty="0">
                <a:solidFill>
                  <a:schemeClr val="bg1"/>
                </a:solidFill>
                <a:latin typeface="Calibri" panose="020F0502020204030204" pitchFamily="34" charset="0"/>
                <a:cs typeface="Calibri" panose="020F0502020204030204" pitchFamily="34" charset="0"/>
              </a:rPr>
              <a:t>From Legal Entity </a:t>
            </a:r>
          </a:p>
          <a:p>
            <a:pPr algn="ctr">
              <a:lnSpc>
                <a:spcPct val="106000"/>
              </a:lnSpc>
              <a:buFont typeface="Wingdings 2" pitchFamily="18" charset="2"/>
              <a:buNone/>
            </a:pPr>
            <a:r>
              <a:rPr lang="en-US" sz="1100" b="1" dirty="0">
                <a:solidFill>
                  <a:schemeClr val="bg1"/>
                </a:solidFill>
                <a:latin typeface="Calibri" panose="020F0502020204030204" pitchFamily="34" charset="0"/>
                <a:cs typeface="Calibri" panose="020F0502020204030204" pitchFamily="34" charset="0"/>
              </a:rPr>
              <a:t>To Legal Entity</a:t>
            </a:r>
          </a:p>
        </p:txBody>
      </p:sp>
      <p:sp>
        <p:nvSpPr>
          <p:cNvPr id="36" name="Oval 35">
            <a:extLst>
              <a:ext uri="{FF2B5EF4-FFF2-40B4-BE49-F238E27FC236}">
                <a16:creationId xmlns:a16="http://schemas.microsoft.com/office/drawing/2014/main" id="{330E34FD-E33F-459D-9583-0219816BFF8C}"/>
              </a:ext>
            </a:extLst>
          </p:cNvPr>
          <p:cNvSpPr/>
          <p:nvPr/>
        </p:nvSpPr>
        <p:spPr bwMode="gray">
          <a:xfrm>
            <a:off x="742947" y="4316750"/>
            <a:ext cx="1800225" cy="651490"/>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dirty="0">
                <a:solidFill>
                  <a:schemeClr val="bg1"/>
                </a:solidFill>
                <a:latin typeface="Calibri" panose="020F0502020204030204" pitchFamily="34" charset="0"/>
                <a:cs typeface="Calibri" panose="020F0502020204030204" pitchFamily="34" charset="0"/>
              </a:rPr>
              <a:t>Ledger Level Rule</a:t>
            </a:r>
          </a:p>
        </p:txBody>
      </p:sp>
      <p:sp>
        <p:nvSpPr>
          <p:cNvPr id="37" name="Cylinder 36">
            <a:extLst>
              <a:ext uri="{FF2B5EF4-FFF2-40B4-BE49-F238E27FC236}">
                <a16:creationId xmlns:a16="http://schemas.microsoft.com/office/drawing/2014/main" id="{156A0C27-7A3C-4FBB-BB24-2BA6C588ACC6}"/>
              </a:ext>
            </a:extLst>
          </p:cNvPr>
          <p:cNvSpPr/>
          <p:nvPr/>
        </p:nvSpPr>
        <p:spPr bwMode="gray">
          <a:xfrm>
            <a:off x="3416464" y="5455920"/>
            <a:ext cx="1800225" cy="999490"/>
          </a:xfrm>
          <a:prstGeom prst="can">
            <a:avLst/>
          </a:prstGeom>
          <a:solidFill>
            <a:srgbClr val="75787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300" b="1" dirty="0">
                <a:solidFill>
                  <a:srgbClr val="D0D0CE"/>
                </a:solidFill>
              </a:rPr>
              <a:t>Legal Entity Rules</a:t>
            </a:r>
          </a:p>
        </p:txBody>
      </p:sp>
      <p:sp>
        <p:nvSpPr>
          <p:cNvPr id="38" name="Oval 37">
            <a:extLst>
              <a:ext uri="{FF2B5EF4-FFF2-40B4-BE49-F238E27FC236}">
                <a16:creationId xmlns:a16="http://schemas.microsoft.com/office/drawing/2014/main" id="{D891A963-CAD8-4D7C-ACD2-3AA74B375D8A}"/>
              </a:ext>
            </a:extLst>
          </p:cNvPr>
          <p:cNvSpPr/>
          <p:nvPr/>
        </p:nvSpPr>
        <p:spPr bwMode="gray">
          <a:xfrm>
            <a:off x="3400866" y="3641937"/>
            <a:ext cx="1815152" cy="651490"/>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dirty="0">
                <a:solidFill>
                  <a:schemeClr val="bg1"/>
                </a:solidFill>
                <a:latin typeface="Calibri" panose="020F0502020204030204" pitchFamily="34" charset="0"/>
                <a:cs typeface="Calibri" panose="020F0502020204030204" pitchFamily="34" charset="0"/>
              </a:rPr>
              <a:t>From Legal Entity </a:t>
            </a:r>
          </a:p>
          <a:p>
            <a:pPr algn="ctr">
              <a:lnSpc>
                <a:spcPct val="106000"/>
              </a:lnSpc>
              <a:buFont typeface="Wingdings 2" pitchFamily="18" charset="2"/>
              <a:buNone/>
            </a:pPr>
            <a:r>
              <a:rPr lang="en-US" sz="1100" b="1" dirty="0">
                <a:solidFill>
                  <a:schemeClr val="bg1"/>
                </a:solidFill>
                <a:latin typeface="Calibri" panose="020F0502020204030204" pitchFamily="34" charset="0"/>
                <a:cs typeface="Calibri" panose="020F0502020204030204" pitchFamily="34" charset="0"/>
              </a:rPr>
              <a:t>To Legal Entity</a:t>
            </a:r>
          </a:p>
        </p:txBody>
      </p:sp>
      <p:sp>
        <p:nvSpPr>
          <p:cNvPr id="39" name="Oval 38">
            <a:extLst>
              <a:ext uri="{FF2B5EF4-FFF2-40B4-BE49-F238E27FC236}">
                <a16:creationId xmlns:a16="http://schemas.microsoft.com/office/drawing/2014/main" id="{2369CFDE-7E4B-4AA9-AA80-7332AFD1ADAA}"/>
              </a:ext>
            </a:extLst>
          </p:cNvPr>
          <p:cNvSpPr/>
          <p:nvPr/>
        </p:nvSpPr>
        <p:spPr bwMode="gray">
          <a:xfrm>
            <a:off x="3415793" y="4551218"/>
            <a:ext cx="1800225" cy="646911"/>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dirty="0">
                <a:solidFill>
                  <a:schemeClr val="bg1"/>
                </a:solidFill>
                <a:latin typeface="Calibri" panose="020F0502020204030204" pitchFamily="34" charset="0"/>
                <a:cs typeface="Calibri" panose="020F0502020204030204" pitchFamily="34" charset="0"/>
              </a:rPr>
              <a:t>Ledger Level Rule</a:t>
            </a:r>
          </a:p>
        </p:txBody>
      </p:sp>
      <p:sp>
        <p:nvSpPr>
          <p:cNvPr id="41" name="Cylinder 40">
            <a:extLst>
              <a:ext uri="{FF2B5EF4-FFF2-40B4-BE49-F238E27FC236}">
                <a16:creationId xmlns:a16="http://schemas.microsoft.com/office/drawing/2014/main" id="{610C96B1-CD1C-42DD-8718-82A7C7A6CF35}"/>
              </a:ext>
            </a:extLst>
          </p:cNvPr>
          <p:cNvSpPr/>
          <p:nvPr/>
        </p:nvSpPr>
        <p:spPr bwMode="gray">
          <a:xfrm>
            <a:off x="6131557" y="5645947"/>
            <a:ext cx="1800225" cy="806288"/>
          </a:xfrm>
          <a:prstGeom prst="can">
            <a:avLst/>
          </a:prstGeom>
          <a:solidFill>
            <a:srgbClr val="75787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dirty="0">
                <a:solidFill>
                  <a:srgbClr val="D0D0CE"/>
                </a:solidFill>
              </a:rPr>
              <a:t>Ledger</a:t>
            </a:r>
          </a:p>
          <a:p>
            <a:pPr algn="ctr">
              <a:lnSpc>
                <a:spcPct val="106000"/>
              </a:lnSpc>
              <a:buFont typeface="Wingdings 2" pitchFamily="18" charset="2"/>
              <a:buNone/>
            </a:pPr>
            <a:r>
              <a:rPr lang="en-US" sz="1200" b="1" dirty="0">
                <a:solidFill>
                  <a:srgbClr val="D0D0CE"/>
                </a:solidFill>
              </a:rPr>
              <a:t>Rule</a:t>
            </a:r>
          </a:p>
        </p:txBody>
      </p:sp>
      <p:sp>
        <p:nvSpPr>
          <p:cNvPr id="43" name="Oval 42">
            <a:extLst>
              <a:ext uri="{FF2B5EF4-FFF2-40B4-BE49-F238E27FC236}">
                <a16:creationId xmlns:a16="http://schemas.microsoft.com/office/drawing/2014/main" id="{54289261-0BA1-4F41-92C2-6872C880BF92}"/>
              </a:ext>
            </a:extLst>
          </p:cNvPr>
          <p:cNvSpPr/>
          <p:nvPr/>
        </p:nvSpPr>
        <p:spPr bwMode="gray">
          <a:xfrm>
            <a:off x="6131557" y="4786833"/>
            <a:ext cx="1800225" cy="648970"/>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50" b="1" dirty="0">
                <a:solidFill>
                  <a:schemeClr val="bg1"/>
                </a:solidFill>
                <a:latin typeface="Calibri" panose="020F0502020204030204" pitchFamily="34" charset="0"/>
                <a:cs typeface="Calibri" panose="020F0502020204030204" pitchFamily="34" charset="0"/>
              </a:rPr>
              <a:t>Ledger Level Rule</a:t>
            </a:r>
          </a:p>
        </p:txBody>
      </p:sp>
      <p:sp>
        <p:nvSpPr>
          <p:cNvPr id="44" name="Cylinder 43">
            <a:extLst>
              <a:ext uri="{FF2B5EF4-FFF2-40B4-BE49-F238E27FC236}">
                <a16:creationId xmlns:a16="http://schemas.microsoft.com/office/drawing/2014/main" id="{AE25ADD5-12AF-43B9-98D1-F6C3616CD149}"/>
              </a:ext>
            </a:extLst>
          </p:cNvPr>
          <p:cNvSpPr/>
          <p:nvPr/>
        </p:nvSpPr>
        <p:spPr bwMode="gray">
          <a:xfrm>
            <a:off x="8805539" y="5856137"/>
            <a:ext cx="1800225" cy="596098"/>
          </a:xfrm>
          <a:prstGeom prst="can">
            <a:avLst/>
          </a:prstGeom>
          <a:solidFill>
            <a:srgbClr val="75787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dirty="0">
                <a:solidFill>
                  <a:srgbClr val="D0D0CE"/>
                </a:solidFill>
              </a:rPr>
              <a:t>Chart of Accounts Rule</a:t>
            </a:r>
          </a:p>
        </p:txBody>
      </p:sp>
      <p:sp>
        <p:nvSpPr>
          <p:cNvPr id="45" name="Arrow: Notched Right 44">
            <a:extLst>
              <a:ext uri="{FF2B5EF4-FFF2-40B4-BE49-F238E27FC236}">
                <a16:creationId xmlns:a16="http://schemas.microsoft.com/office/drawing/2014/main" id="{810F30D5-AB8E-4A49-B84B-FE6D828C930E}"/>
              </a:ext>
            </a:extLst>
          </p:cNvPr>
          <p:cNvSpPr/>
          <p:nvPr/>
        </p:nvSpPr>
        <p:spPr bwMode="gray">
          <a:xfrm>
            <a:off x="2616514" y="5843905"/>
            <a:ext cx="689743" cy="213360"/>
          </a:xfrm>
          <a:prstGeom prst="notchedRightArrow">
            <a:avLst/>
          </a:prstGeom>
          <a:solidFill>
            <a:srgbClr val="97999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8" name="TextBox 47">
            <a:extLst>
              <a:ext uri="{FF2B5EF4-FFF2-40B4-BE49-F238E27FC236}">
                <a16:creationId xmlns:a16="http://schemas.microsoft.com/office/drawing/2014/main" id="{8BE1D39A-7917-4E10-8AF9-6CE29BF4FFE1}"/>
              </a:ext>
            </a:extLst>
          </p:cNvPr>
          <p:cNvSpPr txBox="1"/>
          <p:nvPr/>
        </p:nvSpPr>
        <p:spPr bwMode="gray">
          <a:xfrm>
            <a:off x="2514280" y="5605780"/>
            <a:ext cx="897258" cy="628650"/>
          </a:xfrm>
          <a:prstGeom prst="rect">
            <a:avLst/>
          </a:prstGeom>
        </p:spPr>
        <p:txBody>
          <a:bodyPr wrap="square" lIns="0" rIns="0" rtlCol="0" anchor="b" anchorCtr="0">
            <a:noAutofit/>
          </a:bodyPr>
          <a:lstStyle/>
          <a:p>
            <a:pPr algn="ctr">
              <a:lnSpc>
                <a:spcPts val="900"/>
              </a:lnSpc>
            </a:pPr>
            <a:r>
              <a:rPr lang="en-US" sz="1000" dirty="0">
                <a:solidFill>
                  <a:schemeClr val="tx1"/>
                </a:solidFill>
                <a:latin typeface="Calibri" panose="020F0502020204030204" pitchFamily="34" charset="0"/>
                <a:cs typeface="Calibri" panose="020F0502020204030204" pitchFamily="34" charset="0"/>
              </a:rPr>
              <a:t>If None Go To</a:t>
            </a:r>
          </a:p>
          <a:p>
            <a:pPr algn="ctr">
              <a:lnSpc>
                <a:spcPts val="900"/>
              </a:lnSpc>
            </a:pPr>
            <a:endParaRPr lang="en-US" sz="1000" dirty="0">
              <a:latin typeface="Calibri" panose="020F0502020204030204" pitchFamily="34" charset="0"/>
              <a:cs typeface="Calibri" panose="020F0502020204030204" pitchFamily="34" charset="0"/>
            </a:endParaRPr>
          </a:p>
          <a:p>
            <a:pPr algn="ctr">
              <a:lnSpc>
                <a:spcPts val="900"/>
              </a:lnSpc>
            </a:pPr>
            <a:endParaRPr lang="en-US" sz="1000" dirty="0">
              <a:latin typeface="Calibri" panose="020F0502020204030204" pitchFamily="34" charset="0"/>
              <a:cs typeface="Calibri" panose="020F0502020204030204" pitchFamily="34" charset="0"/>
            </a:endParaRPr>
          </a:p>
          <a:p>
            <a:pPr algn="ctr">
              <a:lnSpc>
                <a:spcPts val="900"/>
              </a:lnSpc>
            </a:pPr>
            <a:r>
              <a:rPr lang="en-US" sz="1000" dirty="0">
                <a:solidFill>
                  <a:schemeClr val="tx1"/>
                </a:solidFill>
                <a:latin typeface="Calibri" panose="020F0502020204030204" pitchFamily="34" charset="0"/>
                <a:cs typeface="Calibri" panose="020F0502020204030204" pitchFamily="34" charset="0"/>
              </a:rPr>
              <a:t> Next Level</a:t>
            </a:r>
          </a:p>
        </p:txBody>
      </p:sp>
      <p:pic>
        <p:nvPicPr>
          <p:cNvPr id="8" name="Graphic 7" descr="Scales of justice">
            <a:extLst>
              <a:ext uri="{FF2B5EF4-FFF2-40B4-BE49-F238E27FC236}">
                <a16:creationId xmlns:a16="http://schemas.microsoft.com/office/drawing/2014/main" id="{367F7FF5-6CDE-42B0-A555-738C9D683A3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46455" y="1609725"/>
            <a:ext cx="1024094" cy="1024094"/>
          </a:xfrm>
          <a:prstGeom prst="rect">
            <a:avLst/>
          </a:prstGeom>
        </p:spPr>
      </p:pic>
      <p:sp>
        <p:nvSpPr>
          <p:cNvPr id="13" name="Oval 12">
            <a:extLst>
              <a:ext uri="{FF2B5EF4-FFF2-40B4-BE49-F238E27FC236}">
                <a16:creationId xmlns:a16="http://schemas.microsoft.com/office/drawing/2014/main" id="{AEFF63F8-92AB-4035-A5A3-C445C3BA5CE9}"/>
              </a:ext>
            </a:extLst>
          </p:cNvPr>
          <p:cNvSpPr/>
          <p:nvPr/>
        </p:nvSpPr>
        <p:spPr bwMode="gray">
          <a:xfrm>
            <a:off x="5104929" y="1671427"/>
            <a:ext cx="1509074" cy="1228254"/>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dirty="0">
                <a:solidFill>
                  <a:schemeClr val="bg1"/>
                </a:solidFill>
              </a:rPr>
              <a:t>GL/SL Journal </a:t>
            </a:r>
            <a:r>
              <a:rPr lang="en-US" sz="900" b="1" dirty="0">
                <a:solidFill>
                  <a:schemeClr val="bg1"/>
                </a:solidFill>
              </a:rPr>
              <a:t>(Unbalanced)</a:t>
            </a:r>
            <a:endParaRPr lang="en-US" sz="1100" b="1" dirty="0">
              <a:solidFill>
                <a:schemeClr val="bg1"/>
              </a:solidFill>
            </a:endParaRPr>
          </a:p>
        </p:txBody>
      </p:sp>
      <p:sp>
        <p:nvSpPr>
          <p:cNvPr id="59" name="Oval 58">
            <a:extLst>
              <a:ext uri="{FF2B5EF4-FFF2-40B4-BE49-F238E27FC236}">
                <a16:creationId xmlns:a16="http://schemas.microsoft.com/office/drawing/2014/main" id="{75AF15A5-3201-496B-8326-97A431C35984}"/>
              </a:ext>
            </a:extLst>
          </p:cNvPr>
          <p:cNvSpPr/>
          <p:nvPr/>
        </p:nvSpPr>
        <p:spPr bwMode="gray">
          <a:xfrm>
            <a:off x="7606826" y="3571955"/>
            <a:ext cx="1509074" cy="1228254"/>
          </a:xfrm>
          <a:prstGeom prst="ellipse">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dirty="0">
                <a:solidFill>
                  <a:schemeClr val="bg1"/>
                </a:solidFill>
              </a:rPr>
              <a:t>GL/SL Journal </a:t>
            </a:r>
            <a:r>
              <a:rPr lang="en-US" sz="900" b="1" dirty="0">
                <a:solidFill>
                  <a:schemeClr val="bg1"/>
                </a:solidFill>
              </a:rPr>
              <a:t>(Balanced)</a:t>
            </a:r>
            <a:endParaRPr lang="en-US" sz="1100" b="1" dirty="0">
              <a:solidFill>
                <a:schemeClr val="bg1"/>
              </a:solidFill>
            </a:endParaRPr>
          </a:p>
        </p:txBody>
      </p:sp>
      <p:sp>
        <p:nvSpPr>
          <p:cNvPr id="14" name="Right Triangle 13">
            <a:extLst>
              <a:ext uri="{FF2B5EF4-FFF2-40B4-BE49-F238E27FC236}">
                <a16:creationId xmlns:a16="http://schemas.microsoft.com/office/drawing/2014/main" id="{53AC2F99-803A-4E53-80A1-603E2E3E001C}"/>
              </a:ext>
            </a:extLst>
          </p:cNvPr>
          <p:cNvSpPr/>
          <p:nvPr/>
        </p:nvSpPr>
        <p:spPr bwMode="gray">
          <a:xfrm>
            <a:off x="645972" y="1849120"/>
            <a:ext cx="11515547" cy="4653280"/>
          </a:xfrm>
          <a:prstGeom prst="rtTriangle">
            <a:avLst/>
          </a:prstGeom>
          <a:noFill/>
          <a:ln w="19050" algn="ctr">
            <a:solidFill>
              <a:schemeClr val="bg1">
                <a:lumMod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0" name="Rectangle 59">
            <a:extLst>
              <a:ext uri="{FF2B5EF4-FFF2-40B4-BE49-F238E27FC236}">
                <a16:creationId xmlns:a16="http://schemas.microsoft.com/office/drawing/2014/main" id="{2C02CCBD-E3E1-4D33-BB0E-6CA839BD9917}"/>
              </a:ext>
            </a:extLst>
          </p:cNvPr>
          <p:cNvSpPr/>
          <p:nvPr/>
        </p:nvSpPr>
        <p:spPr>
          <a:xfrm>
            <a:off x="7706547" y="2530349"/>
            <a:ext cx="1350772" cy="369332"/>
          </a:xfrm>
          <a:prstGeom prst="rect">
            <a:avLst/>
          </a:prstGeom>
        </p:spPr>
        <p:txBody>
          <a:bodyPr wrap="square">
            <a:spAutoFit/>
          </a:bodyPr>
          <a:lstStyle/>
          <a:p>
            <a:pPr algn="ctr"/>
            <a:r>
              <a:rPr lang="en-US" sz="900" dirty="0"/>
              <a:t>Intercompany Balancing Rules</a:t>
            </a:r>
          </a:p>
        </p:txBody>
      </p:sp>
      <p:sp>
        <p:nvSpPr>
          <p:cNvPr id="15" name="Arrow: Right 14">
            <a:extLst>
              <a:ext uri="{FF2B5EF4-FFF2-40B4-BE49-F238E27FC236}">
                <a16:creationId xmlns:a16="http://schemas.microsoft.com/office/drawing/2014/main" id="{7EBF255B-2729-4FBB-9FA3-097CA73681E4}"/>
              </a:ext>
            </a:extLst>
          </p:cNvPr>
          <p:cNvSpPr/>
          <p:nvPr/>
        </p:nvSpPr>
        <p:spPr bwMode="gray">
          <a:xfrm>
            <a:off x="6918961" y="2070972"/>
            <a:ext cx="609600" cy="265827"/>
          </a:xfrm>
          <a:prstGeom prst="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1" name="Arrow: Right 60">
            <a:extLst>
              <a:ext uri="{FF2B5EF4-FFF2-40B4-BE49-F238E27FC236}">
                <a16:creationId xmlns:a16="http://schemas.microsoft.com/office/drawing/2014/main" id="{D4CCC10D-8299-4D4C-924D-E4806D35C0C4}"/>
              </a:ext>
            </a:extLst>
          </p:cNvPr>
          <p:cNvSpPr/>
          <p:nvPr/>
        </p:nvSpPr>
        <p:spPr bwMode="gray">
          <a:xfrm rot="5400000">
            <a:off x="8099885" y="3122760"/>
            <a:ext cx="536107" cy="278595"/>
          </a:xfrm>
          <a:prstGeom prst="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6" name="Rectangle 15">
            <a:extLst>
              <a:ext uri="{FF2B5EF4-FFF2-40B4-BE49-F238E27FC236}">
                <a16:creationId xmlns:a16="http://schemas.microsoft.com/office/drawing/2014/main" id="{D6CDB133-07C5-4716-856B-08664C6506EC}"/>
              </a:ext>
            </a:extLst>
          </p:cNvPr>
          <p:cNvSpPr/>
          <p:nvPr/>
        </p:nvSpPr>
        <p:spPr bwMode="gray">
          <a:xfrm>
            <a:off x="7706547" y="1609725"/>
            <a:ext cx="1350772" cy="1334749"/>
          </a:xfrm>
          <a:prstGeom prst="rect">
            <a:avLst/>
          </a:prstGeom>
          <a:noFill/>
          <a:ln w="19050" algn="ctr">
            <a:solidFill>
              <a:schemeClr val="bg1">
                <a:lumMod val="50000"/>
              </a:schemeClr>
            </a:solidFill>
            <a:prstDash val="dashDot"/>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50" name="Arrow: Notched Right 49">
            <a:extLst>
              <a:ext uri="{FF2B5EF4-FFF2-40B4-BE49-F238E27FC236}">
                <a16:creationId xmlns:a16="http://schemas.microsoft.com/office/drawing/2014/main" id="{8D9C79E6-D2D1-4D42-B969-855AB5E6AA11}"/>
              </a:ext>
            </a:extLst>
          </p:cNvPr>
          <p:cNvSpPr/>
          <p:nvPr/>
        </p:nvSpPr>
        <p:spPr bwMode="gray">
          <a:xfrm>
            <a:off x="5299823" y="5969186"/>
            <a:ext cx="689743" cy="213360"/>
          </a:xfrm>
          <a:prstGeom prst="notchedRightArrow">
            <a:avLst/>
          </a:prstGeom>
          <a:solidFill>
            <a:srgbClr val="97999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51" name="TextBox 50">
            <a:extLst>
              <a:ext uri="{FF2B5EF4-FFF2-40B4-BE49-F238E27FC236}">
                <a16:creationId xmlns:a16="http://schemas.microsoft.com/office/drawing/2014/main" id="{78B2E15B-5DA2-4881-B9EA-A6706D43F337}"/>
              </a:ext>
            </a:extLst>
          </p:cNvPr>
          <p:cNvSpPr txBox="1"/>
          <p:nvPr/>
        </p:nvSpPr>
        <p:spPr bwMode="gray">
          <a:xfrm>
            <a:off x="5197589" y="5731061"/>
            <a:ext cx="897258" cy="628650"/>
          </a:xfrm>
          <a:prstGeom prst="rect">
            <a:avLst/>
          </a:prstGeom>
        </p:spPr>
        <p:txBody>
          <a:bodyPr wrap="square" lIns="0" rIns="0" rtlCol="0" anchor="b" anchorCtr="0">
            <a:noAutofit/>
          </a:bodyPr>
          <a:lstStyle/>
          <a:p>
            <a:pPr algn="ctr">
              <a:lnSpc>
                <a:spcPts val="900"/>
              </a:lnSpc>
            </a:pPr>
            <a:r>
              <a:rPr lang="en-US" sz="1000" dirty="0">
                <a:solidFill>
                  <a:schemeClr val="tx1"/>
                </a:solidFill>
                <a:latin typeface="Calibri" panose="020F0502020204030204" pitchFamily="34" charset="0"/>
                <a:cs typeface="Calibri" panose="020F0502020204030204" pitchFamily="34" charset="0"/>
              </a:rPr>
              <a:t>If None Go To</a:t>
            </a:r>
          </a:p>
          <a:p>
            <a:pPr algn="ctr">
              <a:lnSpc>
                <a:spcPts val="900"/>
              </a:lnSpc>
            </a:pPr>
            <a:endParaRPr lang="en-US" sz="1000" dirty="0">
              <a:latin typeface="Calibri" panose="020F0502020204030204" pitchFamily="34" charset="0"/>
              <a:cs typeface="Calibri" panose="020F0502020204030204" pitchFamily="34" charset="0"/>
            </a:endParaRPr>
          </a:p>
          <a:p>
            <a:pPr algn="ctr">
              <a:lnSpc>
                <a:spcPts val="900"/>
              </a:lnSpc>
            </a:pPr>
            <a:endParaRPr lang="en-US" sz="1000" dirty="0">
              <a:latin typeface="Calibri" panose="020F0502020204030204" pitchFamily="34" charset="0"/>
              <a:cs typeface="Calibri" panose="020F0502020204030204" pitchFamily="34" charset="0"/>
            </a:endParaRPr>
          </a:p>
          <a:p>
            <a:pPr algn="ctr">
              <a:lnSpc>
                <a:spcPts val="900"/>
              </a:lnSpc>
            </a:pPr>
            <a:r>
              <a:rPr lang="en-US" sz="1000" dirty="0">
                <a:solidFill>
                  <a:schemeClr val="tx1"/>
                </a:solidFill>
                <a:latin typeface="Calibri" panose="020F0502020204030204" pitchFamily="34" charset="0"/>
                <a:cs typeface="Calibri" panose="020F0502020204030204" pitchFamily="34" charset="0"/>
              </a:rPr>
              <a:t> Next Level</a:t>
            </a:r>
          </a:p>
        </p:txBody>
      </p:sp>
      <p:sp>
        <p:nvSpPr>
          <p:cNvPr id="53" name="Arrow: Notched Right 52">
            <a:extLst>
              <a:ext uri="{FF2B5EF4-FFF2-40B4-BE49-F238E27FC236}">
                <a16:creationId xmlns:a16="http://schemas.microsoft.com/office/drawing/2014/main" id="{A44B7196-B63A-4D59-B9DD-AEA9C215C0FE}"/>
              </a:ext>
            </a:extLst>
          </p:cNvPr>
          <p:cNvSpPr/>
          <p:nvPr/>
        </p:nvSpPr>
        <p:spPr bwMode="gray">
          <a:xfrm>
            <a:off x="8010515" y="6042210"/>
            <a:ext cx="689743" cy="213360"/>
          </a:xfrm>
          <a:prstGeom prst="notchedRightArrow">
            <a:avLst/>
          </a:prstGeom>
          <a:solidFill>
            <a:srgbClr val="97999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54" name="TextBox 53">
            <a:extLst>
              <a:ext uri="{FF2B5EF4-FFF2-40B4-BE49-F238E27FC236}">
                <a16:creationId xmlns:a16="http://schemas.microsoft.com/office/drawing/2014/main" id="{D0E143C5-1FCB-43B0-ABF6-2D6A511EAB75}"/>
              </a:ext>
            </a:extLst>
          </p:cNvPr>
          <p:cNvSpPr txBox="1"/>
          <p:nvPr/>
        </p:nvSpPr>
        <p:spPr bwMode="gray">
          <a:xfrm>
            <a:off x="7908281" y="5804085"/>
            <a:ext cx="897258" cy="628650"/>
          </a:xfrm>
          <a:prstGeom prst="rect">
            <a:avLst/>
          </a:prstGeom>
        </p:spPr>
        <p:txBody>
          <a:bodyPr wrap="square" lIns="0" rIns="0" rtlCol="0" anchor="b" anchorCtr="0">
            <a:noAutofit/>
          </a:bodyPr>
          <a:lstStyle/>
          <a:p>
            <a:pPr algn="ctr">
              <a:lnSpc>
                <a:spcPts val="900"/>
              </a:lnSpc>
            </a:pPr>
            <a:r>
              <a:rPr lang="en-US" sz="1000" dirty="0">
                <a:solidFill>
                  <a:schemeClr val="tx1"/>
                </a:solidFill>
                <a:latin typeface="Calibri" panose="020F0502020204030204" pitchFamily="34" charset="0"/>
                <a:cs typeface="Calibri" panose="020F0502020204030204" pitchFamily="34" charset="0"/>
              </a:rPr>
              <a:t>If None Go To</a:t>
            </a:r>
          </a:p>
          <a:p>
            <a:pPr algn="ctr">
              <a:lnSpc>
                <a:spcPts val="900"/>
              </a:lnSpc>
            </a:pPr>
            <a:endParaRPr lang="en-US" sz="1000" dirty="0">
              <a:latin typeface="Calibri" panose="020F0502020204030204" pitchFamily="34" charset="0"/>
              <a:cs typeface="Calibri" panose="020F0502020204030204" pitchFamily="34" charset="0"/>
            </a:endParaRPr>
          </a:p>
          <a:p>
            <a:pPr algn="ctr">
              <a:lnSpc>
                <a:spcPts val="900"/>
              </a:lnSpc>
            </a:pPr>
            <a:endParaRPr lang="en-US" sz="1000" dirty="0">
              <a:latin typeface="Calibri" panose="020F0502020204030204" pitchFamily="34" charset="0"/>
              <a:cs typeface="Calibri" panose="020F0502020204030204" pitchFamily="34" charset="0"/>
            </a:endParaRPr>
          </a:p>
          <a:p>
            <a:pPr algn="ctr">
              <a:lnSpc>
                <a:spcPts val="900"/>
              </a:lnSpc>
            </a:pPr>
            <a:r>
              <a:rPr lang="en-US" sz="1000" dirty="0">
                <a:solidFill>
                  <a:schemeClr val="tx1"/>
                </a:solidFill>
                <a:latin typeface="Calibri" panose="020F0502020204030204" pitchFamily="34" charset="0"/>
                <a:cs typeface="Calibri" panose="020F0502020204030204" pitchFamily="34" charset="0"/>
              </a:rPr>
              <a:t> Next Level</a:t>
            </a:r>
          </a:p>
        </p:txBody>
      </p:sp>
      <p:sp>
        <p:nvSpPr>
          <p:cNvPr id="2" name="TextBox 1">
            <a:extLst>
              <a:ext uri="{FF2B5EF4-FFF2-40B4-BE49-F238E27FC236}">
                <a16:creationId xmlns:a16="http://schemas.microsoft.com/office/drawing/2014/main" id="{B2F398AC-0F06-45EB-999B-C26FCFA45038}"/>
              </a:ext>
            </a:extLst>
          </p:cNvPr>
          <p:cNvSpPr txBox="1"/>
          <p:nvPr/>
        </p:nvSpPr>
        <p:spPr bwMode="gray">
          <a:xfrm>
            <a:off x="469900" y="741045"/>
            <a:ext cx="8775700" cy="506114"/>
          </a:xfrm>
          <a:prstGeom prst="rect">
            <a:avLst/>
          </a:prstGeom>
        </p:spPr>
        <p:txBody>
          <a:bodyPr wrap="square" lIns="0" rIns="0" rtlCol="0" anchor="b" anchorCtr="0">
            <a:normAutofit/>
          </a:bodyPr>
          <a:lstStyle/>
          <a:p>
            <a:pPr>
              <a:lnSpc>
                <a:spcPts val="900"/>
              </a:lnSpc>
            </a:pPr>
            <a:endParaRPr lang="en-US" sz="1300" b="1" dirty="0">
              <a:solidFill>
                <a:schemeClr val="tx1"/>
              </a:solidFill>
            </a:endParaRPr>
          </a:p>
        </p:txBody>
      </p:sp>
      <p:sp>
        <p:nvSpPr>
          <p:cNvPr id="35" name="Rectangle 34">
            <a:extLst>
              <a:ext uri="{FF2B5EF4-FFF2-40B4-BE49-F238E27FC236}">
                <a16:creationId xmlns:a16="http://schemas.microsoft.com/office/drawing/2014/main" id="{75E5D368-9C20-46E4-8281-1020F0F8E707}"/>
              </a:ext>
            </a:extLst>
          </p:cNvPr>
          <p:cNvSpPr/>
          <p:nvPr/>
        </p:nvSpPr>
        <p:spPr>
          <a:xfrm>
            <a:off x="437923" y="952542"/>
            <a:ext cx="8740468" cy="461665"/>
          </a:xfrm>
          <a:prstGeom prst="rect">
            <a:avLst/>
          </a:prstGeom>
        </p:spPr>
        <p:txBody>
          <a:bodyPr wrap="square">
            <a:spAutoFit/>
          </a:bodyPr>
          <a:lstStyle/>
          <a:p>
            <a:r>
              <a:rPr lang="en-US" sz="1200" dirty="0"/>
              <a:t>Oracle Financial Cloud Intercompany Balancing functionality supports all 3 types of transactions – Intracompany, Same Ledger Intercompany and Cross Ledger Intercompany.</a:t>
            </a:r>
          </a:p>
        </p:txBody>
      </p:sp>
      <p:sp>
        <p:nvSpPr>
          <p:cNvPr id="42" name="TextBox 41">
            <a:extLst>
              <a:ext uri="{FF2B5EF4-FFF2-40B4-BE49-F238E27FC236}">
                <a16:creationId xmlns:a16="http://schemas.microsoft.com/office/drawing/2014/main" id="{1E12E0DB-EBB0-4B1D-A8A8-F8385C70B610}"/>
              </a:ext>
            </a:extLst>
          </p:cNvPr>
          <p:cNvSpPr txBox="1"/>
          <p:nvPr/>
        </p:nvSpPr>
        <p:spPr bwMode="gray">
          <a:xfrm>
            <a:off x="9585325" y="1821013"/>
            <a:ext cx="2214880" cy="3031657"/>
          </a:xfrm>
          <a:prstGeom prst="rect">
            <a:avLst/>
          </a:prstGeom>
          <a:solidFill>
            <a:schemeClr val="bg1">
              <a:lumMod val="95000"/>
            </a:schemeClr>
          </a:solidFill>
        </p:spPr>
        <p:txBody>
          <a:bodyPr wrap="square" lIns="0" rIns="0" rtlCol="0" anchor="t" anchorCtr="0">
            <a:noAutofit/>
          </a:bodyPr>
          <a:lstStyle/>
          <a:p>
            <a:endParaRPr lang="en-US" sz="1200" dirty="0"/>
          </a:p>
          <a:p>
            <a:pPr marL="228600" indent="-228600">
              <a:buAutoNum type="arabicPeriod"/>
            </a:pPr>
            <a:r>
              <a:rPr lang="en-US" sz="1200" dirty="0"/>
              <a:t>Intercompany balancing rules are shared across subledgers e.g. Financials, PPM, and SCM </a:t>
            </a:r>
          </a:p>
          <a:p>
            <a:pPr marL="228600" indent="-228600">
              <a:buFont typeface="+mj-lt"/>
              <a:buAutoNum type="arabicPeriod"/>
            </a:pPr>
            <a:endParaRPr lang="en-US" sz="1200" dirty="0"/>
          </a:p>
          <a:p>
            <a:pPr marL="228600" indent="-228600">
              <a:buAutoNum type="arabicPeriod"/>
            </a:pPr>
            <a:r>
              <a:rPr lang="en-US" sz="1200" dirty="0"/>
              <a:t>Intercompany balancing rules can be defined at different levels: COA, ledger, legal entity, BSV </a:t>
            </a:r>
          </a:p>
          <a:p>
            <a:pPr marL="228600" indent="-228600">
              <a:buAutoNum type="arabicPeriod"/>
            </a:pPr>
            <a:endParaRPr lang="en-US" sz="1200" dirty="0"/>
          </a:p>
          <a:p>
            <a:pPr marL="228600" indent="-228600">
              <a:buAutoNum type="arabicPeriod"/>
            </a:pPr>
            <a:r>
              <a:rPr lang="en-US" sz="1200" dirty="0"/>
              <a:t>Balancing is performed during General Ledger Posting or Subledger Accounting</a:t>
            </a:r>
          </a:p>
          <a:p>
            <a:endParaRPr lang="en-US" sz="1200" dirty="0"/>
          </a:p>
          <a:p>
            <a:pPr marL="228600" indent="-228600">
              <a:buAutoNum type="arabicPeriod"/>
            </a:pPr>
            <a:endParaRPr lang="en-US" sz="1200" dirty="0"/>
          </a:p>
        </p:txBody>
      </p:sp>
      <p:sp>
        <p:nvSpPr>
          <p:cNvPr id="4" name="TextBox 3">
            <a:extLst>
              <a:ext uri="{FF2B5EF4-FFF2-40B4-BE49-F238E27FC236}">
                <a16:creationId xmlns:a16="http://schemas.microsoft.com/office/drawing/2014/main" id="{4F0AFFB5-2AB6-4105-8C34-4B7CAE1EFF24}"/>
              </a:ext>
            </a:extLst>
          </p:cNvPr>
          <p:cNvSpPr txBox="1"/>
          <p:nvPr/>
        </p:nvSpPr>
        <p:spPr bwMode="gray">
          <a:xfrm>
            <a:off x="1066800" y="6502400"/>
            <a:ext cx="8493760" cy="387331"/>
          </a:xfrm>
          <a:prstGeom prst="rect">
            <a:avLst/>
          </a:prstGeom>
        </p:spPr>
        <p:txBody>
          <a:bodyPr wrap="square" lIns="0" rIns="0" rtlCol="0" anchor="b" anchorCtr="0">
            <a:normAutofit/>
          </a:bodyPr>
          <a:lstStyle/>
          <a:p>
            <a:pPr>
              <a:lnSpc>
                <a:spcPts val="900"/>
              </a:lnSpc>
            </a:pPr>
            <a:r>
              <a:rPr lang="en-US" sz="1200" dirty="0"/>
              <a:t>Intercompany will evaluate the rules in the above order.</a:t>
            </a:r>
          </a:p>
          <a:p>
            <a:pPr>
              <a:lnSpc>
                <a:spcPts val="900"/>
              </a:lnSpc>
            </a:pPr>
            <a:endParaRPr lang="en-US" sz="1300" b="1" dirty="0">
              <a:solidFill>
                <a:schemeClr val="tx1"/>
              </a:solidFill>
            </a:endParaRPr>
          </a:p>
        </p:txBody>
      </p:sp>
      <p:cxnSp>
        <p:nvCxnSpPr>
          <p:cNvPr id="7" name="Straight Arrow Connector 6">
            <a:extLst>
              <a:ext uri="{FF2B5EF4-FFF2-40B4-BE49-F238E27FC236}">
                <a16:creationId xmlns:a16="http://schemas.microsoft.com/office/drawing/2014/main" id="{2E5B56DD-213C-4B2B-AE4B-1578B3D00298}"/>
              </a:ext>
            </a:extLst>
          </p:cNvPr>
          <p:cNvCxnSpPr>
            <a:cxnSpLocks/>
          </p:cNvCxnSpPr>
          <p:nvPr/>
        </p:nvCxnSpPr>
        <p:spPr>
          <a:xfrm flipV="1">
            <a:off x="6403746" y="2954634"/>
            <a:ext cx="1302801" cy="1231286"/>
          </a:xfrm>
          <a:prstGeom prst="straightConnector1">
            <a:avLst/>
          </a:prstGeom>
          <a:ln>
            <a:solidFill>
              <a:schemeClr val="bg1">
                <a:lumMod val="50000"/>
              </a:schemeClr>
            </a:solidFill>
            <a:prstDash val="dashDot"/>
            <a:tailEnd type="triangle"/>
          </a:ln>
        </p:spPr>
        <p:style>
          <a:lnRef idx="1">
            <a:schemeClr val="accent1"/>
          </a:lnRef>
          <a:fillRef idx="0">
            <a:schemeClr val="accent1"/>
          </a:fillRef>
          <a:effectRef idx="0">
            <a:schemeClr val="accent1"/>
          </a:effectRef>
          <a:fontRef idx="minor">
            <a:schemeClr val="tx1"/>
          </a:fontRef>
        </p:style>
      </p:cxnSp>
      <p:pic>
        <p:nvPicPr>
          <p:cNvPr id="6" name="Graphic 5" descr="Lightbulb and gear">
            <a:extLst>
              <a:ext uri="{FF2B5EF4-FFF2-40B4-BE49-F238E27FC236}">
                <a16:creationId xmlns:a16="http://schemas.microsoft.com/office/drawing/2014/main" id="{A38B29C5-1EC9-4435-B3A4-4128B225381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363815" y="1482406"/>
            <a:ext cx="424325" cy="462320"/>
          </a:xfrm>
          <a:prstGeom prst="rect">
            <a:avLst/>
          </a:prstGeom>
        </p:spPr>
      </p:pic>
    </p:spTree>
    <p:extLst>
      <p:ext uri="{BB962C8B-B14F-4D97-AF65-F5344CB8AC3E}">
        <p14:creationId xmlns:p14="http://schemas.microsoft.com/office/powerpoint/2010/main" val="2868605555"/>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01650" y="659021"/>
            <a:ext cx="11188700" cy="938423"/>
          </a:xfrm>
        </p:spPr>
        <p:txBody>
          <a:bodyPr/>
          <a:lstStyle/>
          <a:p>
            <a:r>
              <a:rPr lang="en-US" sz="3000" b="1" noProof="0"/>
              <a:t>Agenda</a:t>
            </a:r>
          </a:p>
        </p:txBody>
      </p:sp>
      <p:graphicFrame>
        <p:nvGraphicFramePr>
          <p:cNvPr id="7" name="Table 3">
            <a:extLst>
              <a:ext uri="{FF2B5EF4-FFF2-40B4-BE49-F238E27FC236}">
                <a16:creationId xmlns:a16="http://schemas.microsoft.com/office/drawing/2014/main" id="{195F3CE5-712D-4FE9-88E6-D841252AFFB5}"/>
              </a:ext>
            </a:extLst>
          </p:cNvPr>
          <p:cNvGraphicFramePr>
            <a:graphicFrameLocks noGrp="1"/>
          </p:cNvGraphicFramePr>
          <p:nvPr>
            <p:extLst>
              <p:ext uri="{D42A27DB-BD31-4B8C-83A1-F6EECF244321}">
                <p14:modId xmlns:p14="http://schemas.microsoft.com/office/powerpoint/2010/main" val="2828309275"/>
              </p:ext>
            </p:extLst>
          </p:nvPr>
        </p:nvGraphicFramePr>
        <p:xfrm>
          <a:off x="501650" y="1947196"/>
          <a:ext cx="7084401" cy="2784076"/>
        </p:xfrm>
        <a:graphic>
          <a:graphicData uri="http://schemas.openxmlformats.org/drawingml/2006/table">
            <a:tbl>
              <a:tblPr firstRow="1" bandRow="1">
                <a:tableStyleId>{5C22544A-7EE6-4342-B048-85BDC9FD1C3A}</a:tableStyleId>
              </a:tblPr>
              <a:tblGrid>
                <a:gridCol w="7084401">
                  <a:extLst>
                    <a:ext uri="{9D8B030D-6E8A-4147-A177-3AD203B41FA5}">
                      <a16:colId xmlns:a16="http://schemas.microsoft.com/office/drawing/2014/main" val="141815357"/>
                    </a:ext>
                  </a:extLst>
                </a:gridCol>
              </a:tblGrid>
              <a:tr h="547853">
                <a:tc>
                  <a:txBody>
                    <a:bodyPr/>
                    <a:lstStyle/>
                    <a:p>
                      <a:r>
                        <a:rPr lang="en-US" sz="1800" b="1">
                          <a:solidFill>
                            <a:schemeClr val="tx1"/>
                          </a:solidFill>
                          <a:latin typeface="+mn-lt"/>
                        </a:rPr>
                        <a:t>1.0</a:t>
                      </a:r>
                      <a:r>
                        <a:rPr lang="en-US" sz="1800" b="0">
                          <a:solidFill>
                            <a:schemeClr val="tx1"/>
                          </a:solidFill>
                          <a:latin typeface="+mn-lt"/>
                        </a:rPr>
                        <a:t> Introduction Assessment Objective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1095040"/>
                  </a:ext>
                </a:extLst>
              </a:tr>
              <a:tr h="547853">
                <a:tc>
                  <a:txBody>
                    <a:bodyPr/>
                    <a:lstStyle/>
                    <a:p>
                      <a:r>
                        <a:rPr lang="en-US" sz="1800" b="1">
                          <a:solidFill>
                            <a:schemeClr val="tx1"/>
                          </a:solidFill>
                          <a:latin typeface="+mn-lt"/>
                        </a:rPr>
                        <a:t>2.0</a:t>
                      </a:r>
                      <a:r>
                        <a:rPr lang="en-US" sz="1800" b="0">
                          <a:solidFill>
                            <a:schemeClr val="tx1"/>
                          </a:solidFill>
                          <a:latin typeface="+mn-lt"/>
                        </a:rPr>
                        <a:t>  Capability Deep Dive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2366498"/>
                  </a:ext>
                </a:extLst>
              </a:tr>
              <a:tr h="592664">
                <a:tc>
                  <a:txBody>
                    <a:bodyPr/>
                    <a:lstStyle/>
                    <a:p>
                      <a:r>
                        <a:rPr lang="en-US" sz="1800" b="1">
                          <a:solidFill>
                            <a:schemeClr val="tx1"/>
                          </a:solidFill>
                          <a:latin typeface="+mn-lt"/>
                        </a:rPr>
                        <a:t>3.0</a:t>
                      </a:r>
                      <a:r>
                        <a:rPr lang="en-US" sz="1800" b="0">
                          <a:solidFill>
                            <a:schemeClr val="tx1"/>
                          </a:solidFill>
                          <a:latin typeface="+mn-lt"/>
                        </a:rPr>
                        <a:t> Key Design Decisions</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6954212"/>
                  </a:ext>
                </a:extLst>
              </a:tr>
              <a:tr h="547853">
                <a:tc>
                  <a:txBody>
                    <a:bodyPr/>
                    <a:lstStyle/>
                    <a:p>
                      <a:r>
                        <a:rPr lang="en-US" sz="1800" b="1" dirty="0">
                          <a:solidFill>
                            <a:schemeClr val="tx1"/>
                          </a:solidFill>
                          <a:latin typeface="+mn-lt"/>
                        </a:rPr>
                        <a:t>4.0 </a:t>
                      </a:r>
                      <a:r>
                        <a:rPr lang="en-US" sz="1800" b="0" kern="1200" dirty="0">
                          <a:solidFill>
                            <a:schemeClr val="tx1"/>
                          </a:solidFill>
                          <a:latin typeface="+mn-lt"/>
                          <a:ea typeface="+mn-ea"/>
                          <a:cs typeface="+mn-cs"/>
                        </a:rPr>
                        <a:t>Integrations &amp; Conversion</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9445114"/>
                  </a:ext>
                </a:extLst>
              </a:tr>
              <a:tr h="547853">
                <a:tc>
                  <a:txBody>
                    <a:bodyPr/>
                    <a:lstStyle/>
                    <a:p>
                      <a:r>
                        <a:rPr lang="en-US" sz="1800" b="1" dirty="0">
                          <a:solidFill>
                            <a:schemeClr val="tx1"/>
                          </a:solidFill>
                          <a:latin typeface="+mn-lt"/>
                        </a:rPr>
                        <a:t>5.0 </a:t>
                      </a:r>
                      <a:r>
                        <a:rPr lang="en-US" sz="1800" b="0" kern="1200" dirty="0">
                          <a:solidFill>
                            <a:schemeClr val="tx1"/>
                          </a:solidFill>
                          <a:latin typeface="+mn-lt"/>
                          <a:ea typeface="+mn-ea"/>
                          <a:cs typeface="+mn-cs"/>
                        </a:rPr>
                        <a:t>Review Actions – (question responses)</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454770"/>
                  </a:ext>
                </a:extLst>
              </a:tr>
            </a:tbl>
          </a:graphicData>
        </a:graphic>
      </p:graphicFrame>
    </p:spTree>
    <p:extLst>
      <p:ext uri="{BB962C8B-B14F-4D97-AF65-F5344CB8AC3E}">
        <p14:creationId xmlns:p14="http://schemas.microsoft.com/office/powerpoint/2010/main" val="366512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7C04E72-D50F-4843-8265-A6B1A162BAC6}"/>
              </a:ext>
            </a:extLst>
          </p:cNvPr>
          <p:cNvGraphicFramePr>
            <a:graphicFrameLocks noGrp="1"/>
          </p:cNvGraphicFramePr>
          <p:nvPr>
            <p:extLst>
              <p:ext uri="{D42A27DB-BD31-4B8C-83A1-F6EECF244321}">
                <p14:modId xmlns:p14="http://schemas.microsoft.com/office/powerpoint/2010/main" val="896308621"/>
              </p:ext>
            </p:extLst>
          </p:nvPr>
        </p:nvGraphicFramePr>
        <p:xfrm>
          <a:off x="830130" y="2115239"/>
          <a:ext cx="10531740" cy="3342522"/>
        </p:xfrm>
        <a:graphic>
          <a:graphicData uri="http://schemas.openxmlformats.org/drawingml/2006/table">
            <a:tbl>
              <a:tblPr/>
              <a:tblGrid>
                <a:gridCol w="2996204">
                  <a:extLst>
                    <a:ext uri="{9D8B030D-6E8A-4147-A177-3AD203B41FA5}">
                      <a16:colId xmlns:a16="http://schemas.microsoft.com/office/drawing/2014/main" val="2665055454"/>
                    </a:ext>
                  </a:extLst>
                </a:gridCol>
                <a:gridCol w="5089793">
                  <a:extLst>
                    <a:ext uri="{9D8B030D-6E8A-4147-A177-3AD203B41FA5}">
                      <a16:colId xmlns:a16="http://schemas.microsoft.com/office/drawing/2014/main" val="3929506896"/>
                    </a:ext>
                  </a:extLst>
                </a:gridCol>
                <a:gridCol w="2445743">
                  <a:extLst>
                    <a:ext uri="{9D8B030D-6E8A-4147-A177-3AD203B41FA5}">
                      <a16:colId xmlns:a16="http://schemas.microsoft.com/office/drawing/2014/main" val="3466044982"/>
                    </a:ext>
                  </a:extLst>
                </a:gridCol>
              </a:tblGrid>
              <a:tr h="403805">
                <a:tc>
                  <a:txBody>
                    <a:bodyPr/>
                    <a:lstStyle/>
                    <a:p>
                      <a:pPr algn="ctr"/>
                      <a:r>
                        <a:rPr lang="en-US" sz="1400" b="1" dirty="0"/>
                        <a:t>Function/Feature</a:t>
                      </a:r>
                    </a:p>
                  </a:txBody>
                  <a:tcPr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dirty="0"/>
                        <a:t>Question/Consideration</a:t>
                      </a:r>
                    </a:p>
                  </a:txBody>
                  <a:tcPr anchor="ctr">
                    <a:lnL w="6350" cap="flat" cmpd="sng" algn="ctr">
                      <a:solidFill>
                        <a:schemeClr val="bg1"/>
                      </a:solid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dirty="0"/>
                        <a:t>Response</a:t>
                      </a:r>
                    </a:p>
                  </a:txBody>
                  <a:tcPr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008222"/>
                  </a:ext>
                </a:extLst>
              </a:tr>
              <a:tr h="396316">
                <a:tc>
                  <a:txBody>
                    <a:bodyPr/>
                    <a:lstStyle/>
                    <a:p>
                      <a:pPr algn="ctr"/>
                      <a:r>
                        <a:rPr lang="en-US" sz="1400" b="1" kern="1200" dirty="0"/>
                        <a:t>Perform Intercompany Transactions</a:t>
                      </a:r>
                      <a:endParaRPr lang="en-US" sz="1400" b="1" dirty="0"/>
                    </a:p>
                  </a:txBody>
                  <a:tcPr anchor="ctr">
                    <a:lnL w="12700" cmpd="sng">
                      <a:noFill/>
                      <a:prstDash val="solid"/>
                    </a:lnL>
                    <a:lnR w="12700" cmpd="sng">
                      <a:noFill/>
                      <a:prstDash val="soli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algn="l">
                        <a:lnSpc>
                          <a:spcPct val="150000"/>
                        </a:lnSpc>
                        <a:buFont typeface="+mj-lt"/>
                        <a:buAutoNum type="arabicPeriod"/>
                      </a:pPr>
                      <a:r>
                        <a:rPr lang="en-US" sz="1400" dirty="0">
                          <a:solidFill>
                            <a:srgbClr val="000000"/>
                          </a:solidFill>
                          <a:ea typeface="ＭＳ Ｐゴシック" pitchFamily="34" charset="-128"/>
                          <a:cs typeface="Calibri" panose="020F0502020204030204" pitchFamily="34" charset="0"/>
                        </a:rPr>
                        <a:t>What all are key business scenarios for Intercompany transactions?</a:t>
                      </a:r>
                    </a:p>
                    <a:p>
                      <a:pPr marL="228600" indent="-228600" algn="l">
                        <a:lnSpc>
                          <a:spcPct val="150000"/>
                        </a:lnSpc>
                        <a:buFont typeface="+mj-lt"/>
                        <a:buAutoNum type="arabicPeriod"/>
                      </a:pPr>
                      <a:r>
                        <a:rPr lang="en-US" sz="1400" dirty="0">
                          <a:solidFill>
                            <a:srgbClr val="000000"/>
                          </a:solidFill>
                          <a:ea typeface="ＭＳ Ｐゴシック" pitchFamily="34" charset="-128"/>
                          <a:cs typeface="Calibri" panose="020F0502020204030204" pitchFamily="34" charset="0"/>
                        </a:rPr>
                        <a:t>How do you process Intercompany transactions across different legal entities?</a:t>
                      </a:r>
                    </a:p>
                    <a:p>
                      <a:pPr marL="228600" indent="-228600" algn="l">
                        <a:lnSpc>
                          <a:spcPct val="150000"/>
                        </a:lnSpc>
                        <a:buFont typeface="+mj-lt"/>
                        <a:buAutoNum type="arabicPeriod"/>
                      </a:pPr>
                      <a:r>
                        <a:rPr lang="en-US" sz="1400" dirty="0">
                          <a:solidFill>
                            <a:srgbClr val="000000"/>
                          </a:solidFill>
                          <a:ea typeface="ＭＳ Ｐゴシック" pitchFamily="34" charset="-128"/>
                          <a:cs typeface="Calibri" panose="020F0502020204030204" pitchFamily="34" charset="0"/>
                        </a:rPr>
                        <a:t>What challenges do you face with your current Intercompany process?</a:t>
                      </a:r>
                    </a:p>
                    <a:p>
                      <a:pPr marL="228600" indent="-228600" algn="l">
                        <a:lnSpc>
                          <a:spcPct val="150000"/>
                        </a:lnSpc>
                        <a:buFont typeface="+mj-lt"/>
                        <a:buAutoNum type="arabicPeriod"/>
                      </a:pPr>
                      <a:r>
                        <a:rPr lang="en-US" sz="1400" dirty="0">
                          <a:cs typeface="Arial"/>
                        </a:rPr>
                        <a:t>Do you have many-to-many intercompany journals scenario? </a:t>
                      </a:r>
                    </a:p>
                    <a:p>
                      <a:pPr marL="228600" indent="-228600" algn="l">
                        <a:lnSpc>
                          <a:spcPct val="150000"/>
                        </a:lnSpc>
                        <a:buFont typeface="+mj-lt"/>
                        <a:buAutoNum type="arabicPeriod"/>
                      </a:pPr>
                      <a:r>
                        <a:rPr lang="en-US" sz="1400" dirty="0">
                          <a:solidFill>
                            <a:srgbClr val="000000"/>
                          </a:solidFill>
                          <a:ea typeface="ＭＳ Ｐゴシック" pitchFamily="34" charset="-128"/>
                          <a:cs typeface="Arial"/>
                        </a:rPr>
                        <a:t>How many intercompany payables and receivables accounts do you currently use in your Chart?</a:t>
                      </a:r>
                    </a:p>
                  </a:txBody>
                  <a:tcPr>
                    <a:lnL w="12700" cmpd="sng">
                      <a:noFill/>
                      <a:prstDash val="solid"/>
                    </a:lnL>
                    <a:lnR w="12700" cmpd="sng">
                      <a:noFill/>
                      <a:prstDash val="soli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just">
                        <a:lnSpc>
                          <a:spcPct val="150000"/>
                        </a:lnSpc>
                        <a:buFont typeface="+mj-lt"/>
                        <a:buNone/>
                      </a:pPr>
                      <a:endParaRPr lang="en-US" sz="1400" dirty="0">
                        <a:solidFill>
                          <a:srgbClr val="000000"/>
                        </a:solidFill>
                        <a:ea typeface="ＭＳ Ｐゴシック" pitchFamily="34" charset="-128"/>
                        <a:cs typeface="Calibri" panose="020F0502020204030204" pitchFamily="34" charset="0"/>
                      </a:endParaRPr>
                    </a:p>
                  </a:txBody>
                  <a:tcPr>
                    <a:lnL w="12700" cmpd="sng">
                      <a:noFill/>
                      <a:prstDash val="solid"/>
                    </a:lnL>
                    <a:lnR w="12700" cmpd="sng">
                      <a:noFill/>
                      <a:prstDash val="solid"/>
                    </a:lnR>
                    <a:lnT w="12700" cap="flat" cmpd="sng" algn="ctr">
                      <a:solidFill>
                        <a:schemeClr val="tx1">
                          <a:lumMod val="65000"/>
                          <a:lumOff val="35000"/>
                        </a:schemeClr>
                      </a:solidFill>
                      <a:prstDash val="solid"/>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64389249"/>
                  </a:ext>
                </a:extLst>
              </a:tr>
            </a:tbl>
          </a:graphicData>
        </a:graphic>
      </p:graphicFrame>
      <p:sp>
        <p:nvSpPr>
          <p:cNvPr id="5" name="Title 4">
            <a:extLst>
              <a:ext uri="{FF2B5EF4-FFF2-40B4-BE49-F238E27FC236}">
                <a16:creationId xmlns:a16="http://schemas.microsoft.com/office/drawing/2014/main" id="{E5789304-5CBE-43B5-9690-7692600A1969}"/>
              </a:ext>
            </a:extLst>
          </p:cNvPr>
          <p:cNvSpPr txBox="1">
            <a:spLocks/>
          </p:cNvSpPr>
          <p:nvPr/>
        </p:nvSpPr>
        <p:spPr bwMode="gray">
          <a:xfrm>
            <a:off x="501650" y="306308"/>
            <a:ext cx="12623248" cy="450012"/>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r>
              <a:rPr lang="en-US" sz="3000" b="1" dirty="0">
                <a:cs typeface="Arial" panose="020B0604020202020204" pitchFamily="34" charset="0"/>
              </a:rPr>
              <a:t>Perform Intercompany Transactions– Design Considerations</a:t>
            </a:r>
          </a:p>
        </p:txBody>
      </p:sp>
      <p:sp>
        <p:nvSpPr>
          <p:cNvPr id="7" name="Text Placeholder 1">
            <a:extLst>
              <a:ext uri="{FF2B5EF4-FFF2-40B4-BE49-F238E27FC236}">
                <a16:creationId xmlns:a16="http://schemas.microsoft.com/office/drawing/2014/main" id="{97424932-BD68-4CB9-BC3D-D1FAE1E897FA}"/>
              </a:ext>
            </a:extLst>
          </p:cNvPr>
          <p:cNvSpPr>
            <a:spLocks noGrp="1"/>
          </p:cNvSpPr>
          <p:nvPr>
            <p:ph type="body" sz="quarter" idx="13"/>
          </p:nvPr>
        </p:nvSpPr>
        <p:spPr>
          <a:xfrm>
            <a:off x="469900" y="877143"/>
            <a:ext cx="11252200" cy="553998"/>
          </a:xfrm>
        </p:spPr>
        <p:txBody>
          <a:bodyPr wrap="square">
            <a:spAutoFit/>
          </a:bodyPr>
          <a:lstStyle/>
          <a:p>
            <a:r>
              <a:rPr lang="en-US" dirty="0">
                <a:solidFill>
                  <a:srgbClr val="333333"/>
                </a:solidFill>
                <a:latin typeface="+mj-lt"/>
                <a:cs typeface="Arial" panose="020B0604020202020204" pitchFamily="34" charset="0"/>
              </a:rPr>
              <a:t>Responses to following questions will provide key insights into your current process and facilitate decision making about the Business Units</a:t>
            </a:r>
          </a:p>
        </p:txBody>
      </p:sp>
    </p:spTree>
    <p:extLst>
      <p:ext uri="{BB962C8B-B14F-4D97-AF65-F5344CB8AC3E}">
        <p14:creationId xmlns:p14="http://schemas.microsoft.com/office/powerpoint/2010/main" val="182587562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69900" y="1968772"/>
            <a:ext cx="10418233" cy="680995"/>
          </a:xfrm>
        </p:spPr>
        <p:txBody>
          <a:bodyPr/>
          <a:lstStyle/>
          <a:p>
            <a:r>
              <a:rPr lang="en-US"/>
              <a:t>Record To Report (RTR)</a:t>
            </a:r>
          </a:p>
        </p:txBody>
      </p:sp>
      <p:sp>
        <p:nvSpPr>
          <p:cNvPr id="9" name="Text Placeholder 2">
            <a:extLst>
              <a:ext uri="{FF2B5EF4-FFF2-40B4-BE49-F238E27FC236}">
                <a16:creationId xmlns:a16="http://schemas.microsoft.com/office/drawing/2014/main" id="{DBCED7C7-5B3B-7B43-A6F4-7CACFA411D75}"/>
              </a:ext>
            </a:extLst>
          </p:cNvPr>
          <p:cNvSpPr>
            <a:spLocks noGrp="1"/>
          </p:cNvSpPr>
          <p:nvPr>
            <p:ph type="body" idx="1"/>
          </p:nvPr>
        </p:nvSpPr>
        <p:spPr>
          <a:xfrm>
            <a:off x="469899" y="2672699"/>
            <a:ext cx="10418233" cy="680995"/>
          </a:xfrm>
        </p:spPr>
        <p:txBody>
          <a:bodyPr/>
          <a:lstStyle/>
          <a:p>
            <a:r>
              <a:rPr lang="en-US" b="1" dirty="0">
                <a:solidFill>
                  <a:schemeClr val="tx1"/>
                </a:solidFill>
              </a:rPr>
              <a:t>RECONCILE INTERCOMPANY ACCOUNTS</a:t>
            </a:r>
          </a:p>
        </p:txBody>
      </p:sp>
    </p:spTree>
    <p:extLst>
      <p:ext uri="{BB962C8B-B14F-4D97-AF65-F5344CB8AC3E}">
        <p14:creationId xmlns:p14="http://schemas.microsoft.com/office/powerpoint/2010/main" val="256187726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D18AFD-F572-4DE3-8231-EA32C378CE32}"/>
              </a:ext>
            </a:extLst>
          </p:cNvPr>
          <p:cNvPicPr>
            <a:picLocks noChangeAspect="1"/>
          </p:cNvPicPr>
          <p:nvPr/>
        </p:nvPicPr>
        <p:blipFill>
          <a:blip r:embed="rId2"/>
          <a:stretch>
            <a:fillRect/>
          </a:stretch>
        </p:blipFill>
        <p:spPr>
          <a:xfrm>
            <a:off x="547254" y="3097983"/>
            <a:ext cx="10099964" cy="2330173"/>
          </a:xfrm>
          <a:prstGeom prst="rect">
            <a:avLst/>
          </a:prstGeom>
        </p:spPr>
      </p:pic>
      <p:sp>
        <p:nvSpPr>
          <p:cNvPr id="7" name="Rectangle 6">
            <a:extLst>
              <a:ext uri="{FF2B5EF4-FFF2-40B4-BE49-F238E27FC236}">
                <a16:creationId xmlns:a16="http://schemas.microsoft.com/office/drawing/2014/main" id="{5C19E3A9-7380-4048-BB91-09D7D762E547}"/>
              </a:ext>
            </a:extLst>
          </p:cNvPr>
          <p:cNvSpPr/>
          <p:nvPr/>
        </p:nvSpPr>
        <p:spPr>
          <a:xfrm>
            <a:off x="131618" y="163951"/>
            <a:ext cx="11832700" cy="824629"/>
          </a:xfrm>
          <a:prstGeom prst="rect">
            <a:avLst/>
          </a:prstGeom>
        </p:spPr>
        <p:txBody>
          <a:bodyPr vert="horz" lIns="0" tIns="0" rIns="0" bIns="0" rtlCol="0" anchor="t" anchorCtr="0">
            <a:noAutofit/>
          </a:bodyPr>
          <a:lstStyle/>
          <a:p>
            <a:pPr>
              <a:spcBef>
                <a:spcPct val="0"/>
              </a:spcBef>
            </a:pPr>
            <a:endParaRPr lang="en-US" sz="3000" b="1">
              <a:solidFill>
                <a:schemeClr val="tx1"/>
              </a:solidFill>
              <a:latin typeface="+mj-lt"/>
              <a:ea typeface="+mj-ea"/>
              <a:cs typeface="Arial" panose="020B0604020202020204" pitchFamily="34" charset="0"/>
            </a:endParaRPr>
          </a:p>
        </p:txBody>
      </p:sp>
      <p:sp>
        <p:nvSpPr>
          <p:cNvPr id="11" name="Title 1">
            <a:extLst>
              <a:ext uri="{FF2B5EF4-FFF2-40B4-BE49-F238E27FC236}">
                <a16:creationId xmlns:a16="http://schemas.microsoft.com/office/drawing/2014/main" id="{50403A9F-A1BE-46E0-A444-33A881B8203A}"/>
              </a:ext>
            </a:extLst>
          </p:cNvPr>
          <p:cNvSpPr txBox="1">
            <a:spLocks/>
          </p:cNvSpPr>
          <p:nvPr/>
        </p:nvSpPr>
        <p:spPr>
          <a:xfrm>
            <a:off x="131618" y="163951"/>
            <a:ext cx="10515600" cy="8540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 b="1" dirty="0"/>
              <a:t>Intercompany Reconciliation</a:t>
            </a:r>
          </a:p>
        </p:txBody>
      </p:sp>
      <p:sp>
        <p:nvSpPr>
          <p:cNvPr id="8" name="TextBox 7">
            <a:extLst>
              <a:ext uri="{FF2B5EF4-FFF2-40B4-BE49-F238E27FC236}">
                <a16:creationId xmlns:a16="http://schemas.microsoft.com/office/drawing/2014/main" id="{33084685-C419-40A5-BBEC-CA838C8C465F}"/>
              </a:ext>
            </a:extLst>
          </p:cNvPr>
          <p:cNvSpPr txBox="1"/>
          <p:nvPr/>
        </p:nvSpPr>
        <p:spPr>
          <a:xfrm>
            <a:off x="-32383" y="2285053"/>
            <a:ext cx="10650223" cy="738664"/>
          </a:xfrm>
          <a:prstGeom prst="rect">
            <a:avLst/>
          </a:prstGeom>
          <a:noFill/>
        </p:spPr>
        <p:txBody>
          <a:bodyPr wrap="square">
            <a:spAutoFit/>
          </a:bodyPr>
          <a:lstStyle/>
          <a:p>
            <a:pPr algn="l"/>
            <a:r>
              <a:rPr lang="en-US" sz="1400" b="0" i="0" dirty="0">
                <a:solidFill>
                  <a:srgbClr val="1A1816"/>
                </a:solidFill>
                <a:effectLst/>
              </a:rPr>
              <a:t>	</a:t>
            </a:r>
          </a:p>
          <a:p>
            <a:pPr marL="742950" lvl="1" indent="-285750">
              <a:buFont typeface="Wingdings" panose="05000000000000000000" pitchFamily="2" charset="2"/>
              <a:buChar char="§"/>
            </a:pPr>
            <a:r>
              <a:rPr lang="en-US" sz="1400" b="0" i="0" dirty="0">
                <a:solidFill>
                  <a:srgbClr val="1A1816"/>
                </a:solidFill>
                <a:effectLst/>
              </a:rPr>
              <a:t>Intercompany receivables and intercompany payables lines generated by the intercompany balancing feature.</a:t>
            </a:r>
          </a:p>
          <a:p>
            <a:pPr marL="742950" lvl="1" indent="-285750">
              <a:buFont typeface="Wingdings" panose="05000000000000000000" pitchFamily="2" charset="2"/>
              <a:buChar char="§"/>
            </a:pPr>
            <a:r>
              <a:rPr lang="en-US" sz="1400" b="0" i="0" dirty="0">
                <a:solidFill>
                  <a:srgbClr val="1A1816"/>
                </a:solidFill>
                <a:effectLst/>
              </a:rPr>
              <a:t>Intercompany receivables and intercompany payables lines generated for </a:t>
            </a:r>
            <a:r>
              <a:rPr lang="en-US" sz="1400" dirty="0">
                <a:solidFill>
                  <a:srgbClr val="1A1816"/>
                </a:solidFill>
              </a:rPr>
              <a:t>the</a:t>
            </a:r>
            <a:r>
              <a:rPr lang="en-US" sz="1400" b="0" i="0" dirty="0">
                <a:solidFill>
                  <a:srgbClr val="1A1816"/>
                </a:solidFill>
                <a:effectLst/>
              </a:rPr>
              <a:t> provider and receiver of each intercompany transaction.</a:t>
            </a:r>
          </a:p>
        </p:txBody>
      </p:sp>
      <p:sp>
        <p:nvSpPr>
          <p:cNvPr id="12" name="TextBox 11">
            <a:extLst>
              <a:ext uri="{FF2B5EF4-FFF2-40B4-BE49-F238E27FC236}">
                <a16:creationId xmlns:a16="http://schemas.microsoft.com/office/drawing/2014/main" id="{9D9E01DB-0877-4D3E-BDE2-CDD040D7CB8D}"/>
              </a:ext>
            </a:extLst>
          </p:cNvPr>
          <p:cNvSpPr txBox="1"/>
          <p:nvPr/>
        </p:nvSpPr>
        <p:spPr>
          <a:xfrm>
            <a:off x="352539" y="5103674"/>
            <a:ext cx="10515600" cy="1169551"/>
          </a:xfrm>
          <a:prstGeom prst="rect">
            <a:avLst/>
          </a:prstGeom>
          <a:noFill/>
        </p:spPr>
        <p:txBody>
          <a:bodyPr wrap="square">
            <a:spAutoFit/>
          </a:bodyPr>
          <a:lstStyle/>
          <a:p>
            <a:pPr algn="l"/>
            <a:r>
              <a:rPr lang="en-US" sz="1400" b="0" i="0" dirty="0">
                <a:solidFill>
                  <a:srgbClr val="1A1816"/>
                </a:solidFill>
                <a:effectLst/>
              </a:rPr>
              <a:t>These aren't included on the intercompany reconciliation reports:</a:t>
            </a:r>
          </a:p>
          <a:p>
            <a:pPr algn="l"/>
            <a:endParaRPr lang="en-US" sz="1400" dirty="0">
              <a:solidFill>
                <a:srgbClr val="1A1816"/>
              </a:solidFill>
            </a:endParaRPr>
          </a:p>
          <a:p>
            <a:pPr marL="742950" lvl="1" indent="-285750">
              <a:buFont typeface="Wingdings" panose="05000000000000000000" pitchFamily="2" charset="2"/>
              <a:buChar char="§"/>
            </a:pPr>
            <a:r>
              <a:rPr lang="en-US" sz="1400" dirty="0">
                <a:solidFill>
                  <a:srgbClr val="1A1816"/>
                </a:solidFill>
              </a:rPr>
              <a:t>Ledger balancing lines generated when the primary balancing segment value is in balance but either the second balancing segment or the third balancing segment is out of balance</a:t>
            </a:r>
          </a:p>
          <a:p>
            <a:pPr marL="742950" lvl="1" indent="-285750">
              <a:buFont typeface="Wingdings" panose="05000000000000000000" pitchFamily="2" charset="2"/>
              <a:buChar char="§"/>
            </a:pPr>
            <a:r>
              <a:rPr lang="en-US" sz="1400" dirty="0">
                <a:solidFill>
                  <a:srgbClr val="1A1816"/>
                </a:solidFill>
              </a:rPr>
              <a:t>Clearing company balancing lines</a:t>
            </a:r>
          </a:p>
        </p:txBody>
      </p:sp>
      <p:sp>
        <p:nvSpPr>
          <p:cNvPr id="9" name="TextBox 8">
            <a:extLst>
              <a:ext uri="{FF2B5EF4-FFF2-40B4-BE49-F238E27FC236}">
                <a16:creationId xmlns:a16="http://schemas.microsoft.com/office/drawing/2014/main" id="{05414734-56BF-4F29-B925-31502BD0983B}"/>
              </a:ext>
            </a:extLst>
          </p:cNvPr>
          <p:cNvSpPr txBox="1"/>
          <p:nvPr/>
        </p:nvSpPr>
        <p:spPr>
          <a:xfrm>
            <a:off x="272124" y="887338"/>
            <a:ext cx="11262535" cy="646331"/>
          </a:xfrm>
          <a:prstGeom prst="rect">
            <a:avLst/>
          </a:prstGeom>
          <a:noFill/>
        </p:spPr>
        <p:txBody>
          <a:bodyPr wrap="square">
            <a:spAutoFit/>
          </a:bodyPr>
          <a:lstStyle/>
          <a:p>
            <a:pPr algn="l"/>
            <a:r>
              <a:rPr lang="en-US" b="0" i="0" dirty="0">
                <a:solidFill>
                  <a:srgbClr val="1A1816"/>
                </a:solidFill>
                <a:effectLst/>
              </a:rPr>
              <a:t>We can use </a:t>
            </a:r>
            <a:r>
              <a:rPr lang="en-US" b="1" i="0" dirty="0">
                <a:solidFill>
                  <a:srgbClr val="1A1816"/>
                </a:solidFill>
                <a:effectLst/>
              </a:rPr>
              <a:t>Intercompany Reconciliation </a:t>
            </a:r>
            <a:r>
              <a:rPr lang="en-US" b="1" dirty="0">
                <a:solidFill>
                  <a:srgbClr val="1A1816"/>
                </a:solidFill>
              </a:rPr>
              <a:t>R</a:t>
            </a:r>
            <a:r>
              <a:rPr lang="en-US" b="1" i="0" dirty="0">
                <a:solidFill>
                  <a:srgbClr val="1A1816"/>
                </a:solidFill>
                <a:effectLst/>
              </a:rPr>
              <a:t>eports </a:t>
            </a:r>
            <a:r>
              <a:rPr lang="en-US" b="0" i="0" dirty="0">
                <a:solidFill>
                  <a:srgbClr val="1A1816"/>
                </a:solidFill>
                <a:effectLst/>
              </a:rPr>
              <a:t>to assist you with reconciling your intercompany receivables and intercompany payables accounts and identifying differences.</a:t>
            </a:r>
          </a:p>
        </p:txBody>
      </p:sp>
      <p:sp>
        <p:nvSpPr>
          <p:cNvPr id="13" name="TextBox 12">
            <a:extLst>
              <a:ext uri="{FF2B5EF4-FFF2-40B4-BE49-F238E27FC236}">
                <a16:creationId xmlns:a16="http://schemas.microsoft.com/office/drawing/2014/main" id="{BE4D7034-8480-4576-86B6-CE00B9BFA618}"/>
              </a:ext>
            </a:extLst>
          </p:cNvPr>
          <p:cNvSpPr txBox="1"/>
          <p:nvPr/>
        </p:nvSpPr>
        <p:spPr>
          <a:xfrm>
            <a:off x="217916" y="1667877"/>
            <a:ext cx="11316743" cy="646331"/>
          </a:xfrm>
          <a:prstGeom prst="rect">
            <a:avLst/>
          </a:prstGeom>
          <a:noFill/>
        </p:spPr>
        <p:txBody>
          <a:bodyPr wrap="square">
            <a:spAutoFit/>
          </a:bodyPr>
          <a:lstStyle/>
          <a:p>
            <a:pPr algn="l"/>
            <a:r>
              <a:rPr lang="en-US" sz="1800" b="0" i="0" dirty="0">
                <a:solidFill>
                  <a:srgbClr val="1A1816"/>
                </a:solidFill>
                <a:effectLst/>
              </a:rPr>
              <a:t>The goal of the reports is to identify either the receiver side or provider side of a transaction that are posted to the intercompany receivables or intercompany payables account.</a:t>
            </a:r>
          </a:p>
        </p:txBody>
      </p:sp>
    </p:spTree>
    <p:extLst>
      <p:ext uri="{BB962C8B-B14F-4D97-AF65-F5344CB8AC3E}">
        <p14:creationId xmlns:p14="http://schemas.microsoft.com/office/powerpoint/2010/main" val="1344768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7D7BC-B360-4BF7-AE60-214120C07866}"/>
              </a:ext>
            </a:extLst>
          </p:cNvPr>
          <p:cNvSpPr>
            <a:spLocks noGrp="1"/>
          </p:cNvSpPr>
          <p:nvPr>
            <p:ph type="title"/>
          </p:nvPr>
        </p:nvSpPr>
        <p:spPr/>
        <p:txBody>
          <a:bodyPr/>
          <a:lstStyle/>
          <a:p>
            <a:r>
              <a:rPr lang="en-US" dirty="0"/>
              <a:t>EPM – Accounts Reconciliations (ARC)</a:t>
            </a:r>
          </a:p>
        </p:txBody>
      </p:sp>
    </p:spTree>
    <p:extLst>
      <p:ext uri="{BB962C8B-B14F-4D97-AF65-F5344CB8AC3E}">
        <p14:creationId xmlns:p14="http://schemas.microsoft.com/office/powerpoint/2010/main" val="20396170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45">
            <a:extLst>
              <a:ext uri="{FF2B5EF4-FFF2-40B4-BE49-F238E27FC236}">
                <a16:creationId xmlns:a16="http://schemas.microsoft.com/office/drawing/2014/main" id="{DD51562E-7D8C-439A-A213-DEAA277283EB}"/>
              </a:ext>
            </a:extLst>
          </p:cNvPr>
          <p:cNvSpPr/>
          <p:nvPr/>
        </p:nvSpPr>
        <p:spPr bwMode="gray">
          <a:xfrm>
            <a:off x="839981" y="1787540"/>
            <a:ext cx="3464768" cy="427079"/>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rgbClr val="75787B"/>
            </a:solidFill>
            <a:miter lim="800000"/>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787B"/>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3071A7A9-CF18-44E8-B6D5-59EB6CADACD8}"/>
              </a:ext>
            </a:extLst>
          </p:cNvPr>
          <p:cNvSpPr/>
          <p:nvPr/>
        </p:nvSpPr>
        <p:spPr>
          <a:xfrm>
            <a:off x="839981" y="1846607"/>
            <a:ext cx="2942358" cy="1723549"/>
          </a:xfrm>
          <a:prstGeom prst="rect">
            <a:avLst/>
          </a:prstGeom>
          <a:noFill/>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US" sz="1400" dirty="0">
                <a:sym typeface="Arial"/>
              </a:rPr>
              <a:t>Transparency into balance sheet risks and increased reliability of financial data </a:t>
            </a:r>
          </a:p>
          <a:p>
            <a:pPr>
              <a:buClr>
                <a:srgbClr val="000000"/>
              </a:buClr>
            </a:pPr>
            <a:r>
              <a:rPr lang="en-US" sz="1400" dirty="0">
                <a:sym typeface="Arial"/>
              </a:rPr>
              <a:t>Integrated audit trail and timely availability of financial risks/exposure</a:t>
            </a:r>
          </a:p>
          <a:p>
            <a:pPr>
              <a:buClr>
                <a:srgbClr val="000000"/>
              </a:buClr>
            </a:pPr>
            <a:r>
              <a:rPr lang="en-US" sz="1400" dirty="0">
                <a:sym typeface="Arial"/>
              </a:rPr>
              <a:t>Automated data interfaces capabilities from multiple ERP’s allowing transparency to balance sheet activity across all accounts</a:t>
            </a:r>
          </a:p>
        </p:txBody>
      </p:sp>
      <p:sp>
        <p:nvSpPr>
          <p:cNvPr id="14" name="Rectangle 13">
            <a:extLst>
              <a:ext uri="{FF2B5EF4-FFF2-40B4-BE49-F238E27FC236}">
                <a16:creationId xmlns:a16="http://schemas.microsoft.com/office/drawing/2014/main" id="{E6F3FAD5-1462-4CB8-8E02-F61E909B74DA}"/>
              </a:ext>
            </a:extLst>
          </p:cNvPr>
          <p:cNvSpPr/>
          <p:nvPr/>
        </p:nvSpPr>
        <p:spPr>
          <a:xfrm>
            <a:off x="821803" y="1565727"/>
            <a:ext cx="1828800" cy="184666"/>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Controls</a:t>
            </a:r>
          </a:p>
        </p:txBody>
      </p:sp>
      <p:sp>
        <p:nvSpPr>
          <p:cNvPr id="16" name="Freeform 60">
            <a:extLst>
              <a:ext uri="{FF2B5EF4-FFF2-40B4-BE49-F238E27FC236}">
                <a16:creationId xmlns:a16="http://schemas.microsoft.com/office/drawing/2014/main" id="{8F35D985-6882-41BA-B6FA-559734678D82}"/>
              </a:ext>
            </a:extLst>
          </p:cNvPr>
          <p:cNvSpPr/>
          <p:nvPr/>
        </p:nvSpPr>
        <p:spPr bwMode="gray">
          <a:xfrm flipH="1">
            <a:off x="7308241" y="1925345"/>
            <a:ext cx="3302540" cy="459148"/>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rgbClr val="75787B"/>
            </a:solidFill>
            <a:miter lim="800000"/>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787B"/>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3A11DC63-D0A7-495F-9F9B-0B18DBA017C5}"/>
              </a:ext>
            </a:extLst>
          </p:cNvPr>
          <p:cNvSpPr/>
          <p:nvPr/>
        </p:nvSpPr>
        <p:spPr>
          <a:xfrm>
            <a:off x="8162939" y="1973306"/>
            <a:ext cx="3101996" cy="1292662"/>
          </a:xfrm>
          <a:prstGeom prst="rect">
            <a:avLst/>
          </a:prstGeom>
          <a:noFill/>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US" sz="1400" dirty="0"/>
              <a:t>20 prebuilt reconciliation formats available based on leading practice</a:t>
            </a:r>
          </a:p>
          <a:p>
            <a:pPr>
              <a:buClr>
                <a:srgbClr val="000000"/>
              </a:buClr>
            </a:pPr>
            <a:r>
              <a:rPr lang="en-US" sz="1400" dirty="0"/>
              <a:t>Rules based thresholds for automatic certification and risk assessment, reducing effort and increasing confidence in the numbers </a:t>
            </a:r>
          </a:p>
        </p:txBody>
      </p:sp>
      <p:sp>
        <p:nvSpPr>
          <p:cNvPr id="18" name="Rectangle 17">
            <a:extLst>
              <a:ext uri="{FF2B5EF4-FFF2-40B4-BE49-F238E27FC236}">
                <a16:creationId xmlns:a16="http://schemas.microsoft.com/office/drawing/2014/main" id="{71BDC812-DDA1-4358-B0E4-CA8D54B1F88A}"/>
              </a:ext>
            </a:extLst>
          </p:cNvPr>
          <p:cNvSpPr/>
          <p:nvPr/>
        </p:nvSpPr>
        <p:spPr>
          <a:xfrm>
            <a:off x="7891404" y="1689910"/>
            <a:ext cx="2963504" cy="184666"/>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Standardized</a:t>
            </a:r>
            <a:r>
              <a:rPr kumimoji="0" lang="en-US" sz="1200" b="1" i="0" u="none" strike="noStrike" kern="1200" cap="none" spc="0" normalizeH="0" baseline="0" noProof="0" dirty="0">
                <a:ln>
                  <a:noFill/>
                </a:ln>
                <a:effectLst/>
                <a:uLnTx/>
                <a:uFillTx/>
              </a:rPr>
              <a:t> Reconciliations</a:t>
            </a:r>
            <a:endParaRPr kumimoji="0" lang="en-US" sz="1050" b="0" i="0" u="none" strike="noStrike" kern="1200" cap="none" spc="0" normalizeH="0" baseline="0" noProof="0" dirty="0">
              <a:ln>
                <a:noFill/>
              </a:ln>
              <a:effectLst/>
              <a:uLnTx/>
              <a:uFillTx/>
            </a:endParaRPr>
          </a:p>
        </p:txBody>
      </p:sp>
      <p:sp>
        <p:nvSpPr>
          <p:cNvPr id="19" name="Freeform 63">
            <a:extLst>
              <a:ext uri="{FF2B5EF4-FFF2-40B4-BE49-F238E27FC236}">
                <a16:creationId xmlns:a16="http://schemas.microsoft.com/office/drawing/2014/main" id="{A588F2D8-2560-48B6-BE81-233B649A3E81}"/>
              </a:ext>
            </a:extLst>
          </p:cNvPr>
          <p:cNvSpPr/>
          <p:nvPr/>
        </p:nvSpPr>
        <p:spPr bwMode="gray">
          <a:xfrm flipV="1">
            <a:off x="839981" y="4120354"/>
            <a:ext cx="3102659" cy="506036"/>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rgbClr val="75787B"/>
            </a:solidFill>
            <a:miter lim="800000"/>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787B"/>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CBF60C0F-28F1-4893-884D-B2A9662CC460}"/>
              </a:ext>
            </a:extLst>
          </p:cNvPr>
          <p:cNvSpPr/>
          <p:nvPr/>
        </p:nvSpPr>
        <p:spPr>
          <a:xfrm>
            <a:off x="821803" y="4412555"/>
            <a:ext cx="1828800" cy="184666"/>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Enhanced Reporting</a:t>
            </a:r>
          </a:p>
        </p:txBody>
      </p:sp>
      <p:sp>
        <p:nvSpPr>
          <p:cNvPr id="21" name="Freeform 66">
            <a:extLst>
              <a:ext uri="{FF2B5EF4-FFF2-40B4-BE49-F238E27FC236}">
                <a16:creationId xmlns:a16="http://schemas.microsoft.com/office/drawing/2014/main" id="{86A289BA-F01E-4932-9EC8-917797217C21}"/>
              </a:ext>
            </a:extLst>
          </p:cNvPr>
          <p:cNvSpPr/>
          <p:nvPr/>
        </p:nvSpPr>
        <p:spPr bwMode="gray">
          <a:xfrm flipH="1" flipV="1">
            <a:off x="7319588" y="4689280"/>
            <a:ext cx="2587708" cy="440684"/>
          </a:xfrm>
          <a:custGeom>
            <a:avLst/>
            <a:gdLst>
              <a:gd name="connsiteX0" fmla="*/ 2127564 w 2127564"/>
              <a:gd name="connsiteY0" fmla="*/ 217283 h 217283"/>
              <a:gd name="connsiteX1" fmla="*/ 1765425 w 2127564"/>
              <a:gd name="connsiteY1" fmla="*/ 0 h 217283"/>
              <a:gd name="connsiteX2" fmla="*/ 0 w 2127564"/>
              <a:gd name="connsiteY2" fmla="*/ 0 h 217283"/>
            </a:gdLst>
            <a:ahLst/>
            <a:cxnLst>
              <a:cxn ang="0">
                <a:pos x="connsiteX0" y="connsiteY0"/>
              </a:cxn>
              <a:cxn ang="0">
                <a:pos x="connsiteX1" y="connsiteY1"/>
              </a:cxn>
              <a:cxn ang="0">
                <a:pos x="connsiteX2" y="connsiteY2"/>
              </a:cxn>
            </a:cxnLst>
            <a:rect l="l" t="t" r="r" b="b"/>
            <a:pathLst>
              <a:path w="2127564" h="217283">
                <a:moveTo>
                  <a:pt x="2127564" y="217283"/>
                </a:moveTo>
                <a:lnTo>
                  <a:pt x="1765425" y="0"/>
                </a:lnTo>
                <a:lnTo>
                  <a:pt x="0" y="0"/>
                </a:lnTo>
              </a:path>
            </a:pathLst>
          </a:custGeom>
          <a:noFill/>
          <a:ln w="9525" algn="ctr">
            <a:solidFill>
              <a:srgbClr val="75787B"/>
            </a:solidFill>
            <a:miter lim="800000"/>
            <a:headEnd/>
            <a:tailE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75787B"/>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29738EE2-BBC3-4754-A06C-EF75648124FF}"/>
              </a:ext>
            </a:extLst>
          </p:cNvPr>
          <p:cNvSpPr/>
          <p:nvPr/>
        </p:nvSpPr>
        <p:spPr>
          <a:xfrm>
            <a:off x="7891404" y="4912805"/>
            <a:ext cx="1828800" cy="184666"/>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dirty="0"/>
              <a:t>Security</a:t>
            </a:r>
          </a:p>
        </p:txBody>
      </p:sp>
      <p:sp>
        <p:nvSpPr>
          <p:cNvPr id="23" name="Oval 22">
            <a:extLst>
              <a:ext uri="{FF2B5EF4-FFF2-40B4-BE49-F238E27FC236}">
                <a16:creationId xmlns:a16="http://schemas.microsoft.com/office/drawing/2014/main" id="{52E0E868-4BF7-4853-B757-A710AA145F54}"/>
              </a:ext>
            </a:extLst>
          </p:cNvPr>
          <p:cNvSpPr/>
          <p:nvPr/>
        </p:nvSpPr>
        <p:spPr>
          <a:xfrm>
            <a:off x="5977709" y="2117889"/>
            <a:ext cx="1574659" cy="1574660"/>
          </a:xfrm>
          <a:prstGeom prst="ellipse">
            <a:avLst/>
          </a:prstGeom>
          <a:solidFill>
            <a:sysClr val="window" lastClr="FFFFFF">
              <a:lumMod val="85000"/>
            </a:sysClr>
          </a:solidFill>
          <a:ln w="9525" cap="flat" cmpd="sng" algn="ctr">
            <a:solidFill>
              <a:sysClr val="window" lastClr="FFFFFF"/>
            </a:solidFill>
            <a:prstDash val="solid"/>
          </a:ln>
          <a:effectLst/>
        </p:spPr>
        <p:txBody>
          <a:bodyPr lIns="91440" tIns="91440" rIns="91440" bIns="9144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4546A"/>
              </a:solidFill>
              <a:effectLst/>
              <a:uLnTx/>
              <a:uFillTx/>
              <a:latin typeface="Arial" panose="020B0604020202020204"/>
              <a:ea typeface="+mn-ea"/>
              <a:cs typeface="+mn-cs"/>
            </a:endParaRPr>
          </a:p>
        </p:txBody>
      </p:sp>
      <p:sp>
        <p:nvSpPr>
          <p:cNvPr id="24" name="Oval 23">
            <a:extLst>
              <a:ext uri="{FF2B5EF4-FFF2-40B4-BE49-F238E27FC236}">
                <a16:creationId xmlns:a16="http://schemas.microsoft.com/office/drawing/2014/main" id="{109A7ACA-1D35-44B2-8B13-56045181E207}"/>
              </a:ext>
            </a:extLst>
          </p:cNvPr>
          <p:cNvSpPr>
            <a:spLocks noChangeAspect="1"/>
          </p:cNvSpPr>
          <p:nvPr/>
        </p:nvSpPr>
        <p:spPr>
          <a:xfrm>
            <a:off x="6028238" y="2168419"/>
            <a:ext cx="1473598" cy="1473599"/>
          </a:xfrm>
          <a:prstGeom prst="ellipse">
            <a:avLst/>
          </a:prstGeom>
          <a:ln/>
        </p:spPr>
        <p:style>
          <a:lnRef idx="3">
            <a:schemeClr val="lt1"/>
          </a:lnRef>
          <a:fillRef idx="1">
            <a:schemeClr val="accent1"/>
          </a:fillRef>
          <a:effectRef idx="1">
            <a:schemeClr val="accent1"/>
          </a:effectRef>
          <a:fontRef idx="minor">
            <a:schemeClr val="lt1"/>
          </a:fontRef>
        </p:style>
        <p:txBody>
          <a:bodyPr lIns="91440" tIns="91440" rIns="91440" bIns="9144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5" name="Oval 24">
            <a:extLst>
              <a:ext uri="{FF2B5EF4-FFF2-40B4-BE49-F238E27FC236}">
                <a16:creationId xmlns:a16="http://schemas.microsoft.com/office/drawing/2014/main" id="{6EA44731-C7D2-4903-A2D9-E8FE98053E9E}"/>
              </a:ext>
            </a:extLst>
          </p:cNvPr>
          <p:cNvSpPr/>
          <p:nvPr/>
        </p:nvSpPr>
        <p:spPr>
          <a:xfrm>
            <a:off x="5927179" y="4228662"/>
            <a:ext cx="1574659" cy="1574660"/>
          </a:xfrm>
          <a:prstGeom prst="ellipse">
            <a:avLst/>
          </a:prstGeom>
          <a:solidFill>
            <a:sysClr val="window" lastClr="FFFFFF">
              <a:lumMod val="85000"/>
            </a:sysClr>
          </a:solidFill>
          <a:ln w="9525" cap="flat" cmpd="sng" algn="ctr">
            <a:solidFill>
              <a:sysClr val="window" lastClr="FFFFFF"/>
            </a:solidFill>
            <a:prstDash val="solid"/>
          </a:ln>
          <a:effectLst/>
        </p:spPr>
        <p:txBody>
          <a:bodyPr lIns="91440" tIns="91440" rIns="91440" bIns="9144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4546A"/>
              </a:solidFill>
              <a:effectLst/>
              <a:uLnTx/>
              <a:uFillTx/>
              <a:latin typeface="Arial" panose="020B0604020202020204"/>
              <a:ea typeface="+mn-ea"/>
              <a:cs typeface="+mn-cs"/>
            </a:endParaRPr>
          </a:p>
        </p:txBody>
      </p:sp>
      <p:sp>
        <p:nvSpPr>
          <p:cNvPr id="26" name="Oval 25">
            <a:extLst>
              <a:ext uri="{FF2B5EF4-FFF2-40B4-BE49-F238E27FC236}">
                <a16:creationId xmlns:a16="http://schemas.microsoft.com/office/drawing/2014/main" id="{4167FA65-330B-47F3-9CD9-140588414FC2}"/>
              </a:ext>
            </a:extLst>
          </p:cNvPr>
          <p:cNvSpPr>
            <a:spLocks noChangeAspect="1"/>
          </p:cNvSpPr>
          <p:nvPr/>
        </p:nvSpPr>
        <p:spPr>
          <a:xfrm>
            <a:off x="5977708" y="4279193"/>
            <a:ext cx="1473598" cy="1473599"/>
          </a:xfrm>
          <a:prstGeom prst="ellipse">
            <a:avLst/>
          </a:prstGeom>
          <a:ln/>
        </p:spPr>
        <p:style>
          <a:lnRef idx="3">
            <a:schemeClr val="lt1"/>
          </a:lnRef>
          <a:fillRef idx="1">
            <a:schemeClr val="accent1"/>
          </a:fillRef>
          <a:effectRef idx="1">
            <a:schemeClr val="accent1"/>
          </a:effectRef>
          <a:fontRef idx="minor">
            <a:schemeClr val="lt1"/>
          </a:fontRef>
        </p:style>
        <p:txBody>
          <a:bodyPr lIns="91440" tIns="91440" rIns="91440" bIns="9144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7" name="Oval 26">
            <a:extLst>
              <a:ext uri="{FF2B5EF4-FFF2-40B4-BE49-F238E27FC236}">
                <a16:creationId xmlns:a16="http://schemas.microsoft.com/office/drawing/2014/main" id="{713A7B2E-F9F3-4B46-873B-F6CB2E47375B}"/>
              </a:ext>
            </a:extLst>
          </p:cNvPr>
          <p:cNvSpPr/>
          <p:nvPr/>
        </p:nvSpPr>
        <p:spPr>
          <a:xfrm>
            <a:off x="3751868" y="3639302"/>
            <a:ext cx="1574659" cy="1574660"/>
          </a:xfrm>
          <a:prstGeom prst="ellipse">
            <a:avLst/>
          </a:prstGeom>
          <a:solidFill>
            <a:sysClr val="window" lastClr="FFFFFF">
              <a:lumMod val="85000"/>
            </a:sysClr>
          </a:solidFill>
          <a:ln w="9525" cap="flat" cmpd="sng" algn="ctr">
            <a:solidFill>
              <a:sysClr val="window" lastClr="FFFFFF"/>
            </a:solidFill>
            <a:prstDash val="solid"/>
          </a:ln>
          <a:effectLst/>
        </p:spPr>
        <p:txBody>
          <a:bodyPr lIns="91440" tIns="91440" rIns="91440" bIns="9144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4546A"/>
              </a:solidFill>
              <a:effectLst/>
              <a:uLnTx/>
              <a:uFillTx/>
              <a:latin typeface="Arial" panose="020B0604020202020204"/>
              <a:ea typeface="+mn-ea"/>
              <a:cs typeface="+mn-cs"/>
            </a:endParaRPr>
          </a:p>
        </p:txBody>
      </p:sp>
      <p:sp>
        <p:nvSpPr>
          <p:cNvPr id="28" name="Oval 27">
            <a:extLst>
              <a:ext uri="{FF2B5EF4-FFF2-40B4-BE49-F238E27FC236}">
                <a16:creationId xmlns:a16="http://schemas.microsoft.com/office/drawing/2014/main" id="{E3404584-DC16-4E69-B2EA-25A50A8CC200}"/>
              </a:ext>
            </a:extLst>
          </p:cNvPr>
          <p:cNvSpPr>
            <a:spLocks noChangeAspect="1"/>
          </p:cNvSpPr>
          <p:nvPr/>
        </p:nvSpPr>
        <p:spPr>
          <a:xfrm>
            <a:off x="3802398" y="3689831"/>
            <a:ext cx="1473598" cy="1473598"/>
          </a:xfrm>
          <a:prstGeom prst="ellipse">
            <a:avLst/>
          </a:prstGeom>
          <a:ln/>
        </p:spPr>
        <p:style>
          <a:lnRef idx="3">
            <a:schemeClr val="lt1"/>
          </a:lnRef>
          <a:fillRef idx="1">
            <a:schemeClr val="accent1"/>
          </a:fillRef>
          <a:effectRef idx="1">
            <a:schemeClr val="accent1"/>
          </a:effectRef>
          <a:fontRef idx="minor">
            <a:schemeClr val="lt1"/>
          </a:fontRef>
        </p:style>
        <p:txBody>
          <a:bodyPr lIns="91440" tIns="91440" rIns="91440" bIns="9144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4546A"/>
              </a:solidFill>
              <a:effectLst/>
              <a:uLnTx/>
              <a:uFillTx/>
              <a:latin typeface="Arial" panose="020B0604020202020204"/>
              <a:ea typeface="+mn-ea"/>
              <a:cs typeface="+mn-cs"/>
            </a:endParaRPr>
          </a:p>
        </p:txBody>
      </p:sp>
      <p:sp>
        <p:nvSpPr>
          <p:cNvPr id="29" name="Oval 28">
            <a:extLst>
              <a:ext uri="{FF2B5EF4-FFF2-40B4-BE49-F238E27FC236}">
                <a16:creationId xmlns:a16="http://schemas.microsoft.com/office/drawing/2014/main" id="{F4D5E9FA-1059-47FA-A436-545357950628}"/>
              </a:ext>
            </a:extLst>
          </p:cNvPr>
          <p:cNvSpPr/>
          <p:nvPr/>
        </p:nvSpPr>
        <p:spPr>
          <a:xfrm>
            <a:off x="4125459" y="1922775"/>
            <a:ext cx="1574659" cy="1574659"/>
          </a:xfrm>
          <a:prstGeom prst="ellipse">
            <a:avLst/>
          </a:prstGeom>
          <a:solidFill>
            <a:sysClr val="window" lastClr="FFFFFF">
              <a:lumMod val="85000"/>
            </a:sysClr>
          </a:solidFill>
          <a:ln w="9525" cap="flat" cmpd="sng" algn="ctr">
            <a:solidFill>
              <a:sysClr val="window" lastClr="FFFFFF"/>
            </a:solidFill>
            <a:prstDash val="solid"/>
          </a:ln>
          <a:effectLst/>
        </p:spPr>
        <p:txBody>
          <a:bodyPr lIns="91440" tIns="91440" rIns="91440" bIns="9144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4546A"/>
              </a:solidFill>
              <a:effectLst/>
              <a:uLnTx/>
              <a:uFillTx/>
              <a:latin typeface="Arial" panose="020B0604020202020204"/>
              <a:ea typeface="+mn-ea"/>
              <a:cs typeface="+mn-cs"/>
            </a:endParaRPr>
          </a:p>
        </p:txBody>
      </p:sp>
      <p:sp>
        <p:nvSpPr>
          <p:cNvPr id="30" name="Oval 29">
            <a:extLst>
              <a:ext uri="{FF2B5EF4-FFF2-40B4-BE49-F238E27FC236}">
                <a16:creationId xmlns:a16="http://schemas.microsoft.com/office/drawing/2014/main" id="{5172E2A0-ED8C-4E40-B241-9090E10C548A}"/>
              </a:ext>
            </a:extLst>
          </p:cNvPr>
          <p:cNvSpPr>
            <a:spLocks noChangeAspect="1"/>
          </p:cNvSpPr>
          <p:nvPr/>
        </p:nvSpPr>
        <p:spPr>
          <a:xfrm>
            <a:off x="4175989" y="1973306"/>
            <a:ext cx="1473599" cy="1473599"/>
          </a:xfrm>
          <a:prstGeom prst="ellipse">
            <a:avLst/>
          </a:prstGeom>
          <a:ln/>
        </p:spPr>
        <p:style>
          <a:lnRef idx="3">
            <a:schemeClr val="lt1"/>
          </a:lnRef>
          <a:fillRef idx="1">
            <a:schemeClr val="accent1"/>
          </a:fillRef>
          <a:effectRef idx="1">
            <a:schemeClr val="accent1"/>
          </a:effectRef>
          <a:fontRef idx="minor">
            <a:schemeClr val="lt1"/>
          </a:fontRef>
        </p:style>
        <p:txBody>
          <a:bodyPr lIns="91440" tIns="91440" rIns="91440" bIns="9144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1" name="Oval 30">
            <a:extLst>
              <a:ext uri="{FF2B5EF4-FFF2-40B4-BE49-F238E27FC236}">
                <a16:creationId xmlns:a16="http://schemas.microsoft.com/office/drawing/2014/main" id="{6DB47EAD-D213-4165-980E-0FDED92BDFE2}"/>
              </a:ext>
            </a:extLst>
          </p:cNvPr>
          <p:cNvSpPr/>
          <p:nvPr/>
        </p:nvSpPr>
        <p:spPr>
          <a:xfrm>
            <a:off x="4774192" y="2845616"/>
            <a:ext cx="2085931" cy="2085931"/>
          </a:xfrm>
          <a:prstGeom prst="ellipse">
            <a:avLst/>
          </a:prstGeom>
          <a:solidFill>
            <a:sysClr val="window" lastClr="FFFFFF">
              <a:lumMod val="85000"/>
            </a:sysClr>
          </a:solidFill>
          <a:ln w="9525" cap="flat" cmpd="sng" algn="ctr">
            <a:solidFill>
              <a:sysClr val="window" lastClr="FFFFFF"/>
            </a:solidFill>
            <a:prstDash val="solid"/>
          </a:ln>
          <a:effectLst/>
        </p:spPr>
        <p:txBody>
          <a:bodyPr lIns="91440" tIns="91440" rIns="91440" bIns="9144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4546A"/>
              </a:solidFill>
              <a:effectLst/>
              <a:uLnTx/>
              <a:uFillTx/>
              <a:latin typeface="Arial" panose="020B0604020202020204"/>
              <a:ea typeface="+mn-ea"/>
              <a:cs typeface="+mn-cs"/>
            </a:endParaRPr>
          </a:p>
        </p:txBody>
      </p:sp>
      <p:sp>
        <p:nvSpPr>
          <p:cNvPr id="32" name="Oval 31">
            <a:extLst>
              <a:ext uri="{FF2B5EF4-FFF2-40B4-BE49-F238E27FC236}">
                <a16:creationId xmlns:a16="http://schemas.microsoft.com/office/drawing/2014/main" id="{F00C2C3B-B9B7-4571-AB92-7D9F9C6E586A}"/>
              </a:ext>
            </a:extLst>
          </p:cNvPr>
          <p:cNvSpPr>
            <a:spLocks noChangeAspect="1"/>
          </p:cNvSpPr>
          <p:nvPr/>
        </p:nvSpPr>
        <p:spPr>
          <a:xfrm>
            <a:off x="4841129" y="2912553"/>
            <a:ext cx="1952058" cy="1952058"/>
          </a:xfrm>
          <a:prstGeom prst="ellipse">
            <a:avLst/>
          </a:prstGeom>
          <a:ln/>
        </p:spPr>
        <p:style>
          <a:lnRef idx="1">
            <a:schemeClr val="accent1"/>
          </a:lnRef>
          <a:fillRef idx="2">
            <a:schemeClr val="accent1"/>
          </a:fillRef>
          <a:effectRef idx="1">
            <a:schemeClr val="accent1"/>
          </a:effectRef>
          <a:fontRef idx="minor">
            <a:schemeClr val="dk1"/>
          </a:fontRef>
        </p:style>
        <p:txBody>
          <a:bodyPr lIns="91440" tIns="91440" rIns="91440" bIns="91440"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44546A"/>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CE3922C8-44FD-4CB6-A2C2-675C34F25E3A}"/>
              </a:ext>
            </a:extLst>
          </p:cNvPr>
          <p:cNvSpPr/>
          <p:nvPr/>
        </p:nvSpPr>
        <p:spPr>
          <a:xfrm>
            <a:off x="4987782" y="3623566"/>
            <a:ext cx="1658749" cy="430887"/>
          </a:xfrm>
          <a:prstGeom prst="rect">
            <a:avLst/>
          </a:prstGeom>
        </p:spPr>
        <p:txBody>
          <a:bodyPr wrap="square" lIns="0" tIns="0" rIns="0" bIns="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tx1">
                    <a:lumMod val="85000"/>
                    <a:lumOff val="15000"/>
                  </a:schemeClr>
                </a:solidFill>
                <a:effectLst/>
                <a:uLnTx/>
                <a:uFillTx/>
              </a:rPr>
              <a:t>Account Reconciliations</a:t>
            </a:r>
            <a:endParaRPr kumimoji="0" lang="en-US" sz="1400" b="0" i="0" u="none" strike="noStrike" kern="1200" cap="none" spc="0" normalizeH="0" baseline="0" noProof="0" dirty="0">
              <a:ln>
                <a:noFill/>
              </a:ln>
              <a:solidFill>
                <a:schemeClr val="tx1">
                  <a:lumMod val="85000"/>
                  <a:lumOff val="15000"/>
                </a:schemeClr>
              </a:solidFill>
              <a:effectLst/>
              <a:uLnTx/>
              <a:uFillTx/>
            </a:endParaRPr>
          </a:p>
        </p:txBody>
      </p:sp>
      <p:sp>
        <p:nvSpPr>
          <p:cNvPr id="34" name="General_Fill_44">
            <a:extLst>
              <a:ext uri="{FF2B5EF4-FFF2-40B4-BE49-F238E27FC236}">
                <a16:creationId xmlns:a16="http://schemas.microsoft.com/office/drawing/2014/main" id="{5BDBEBBB-16E0-4A51-8111-4C4465B2CC21}"/>
              </a:ext>
            </a:extLst>
          </p:cNvPr>
          <p:cNvSpPr>
            <a:spLocks noChangeAspect="1" noEditPoints="1"/>
          </p:cNvSpPr>
          <p:nvPr/>
        </p:nvSpPr>
        <p:spPr bwMode="auto">
          <a:xfrm>
            <a:off x="6483755" y="2502716"/>
            <a:ext cx="685800" cy="685800"/>
          </a:xfrm>
          <a:custGeom>
            <a:avLst/>
            <a:gdLst>
              <a:gd name="T0" fmla="*/ 324 w 512"/>
              <a:gd name="T1" fmla="*/ 194 h 512"/>
              <a:gd name="T2" fmla="*/ 330 w 512"/>
              <a:gd name="T3" fmla="*/ 167 h 512"/>
              <a:gd name="T4" fmla="*/ 400 w 512"/>
              <a:gd name="T5" fmla="*/ 182 h 512"/>
              <a:gd name="T6" fmla="*/ 386 w 512"/>
              <a:gd name="T7" fmla="*/ 223 h 512"/>
              <a:gd name="T8" fmla="*/ 351 w 512"/>
              <a:gd name="T9" fmla="*/ 247 h 512"/>
              <a:gd name="T10" fmla="*/ 312 w 512"/>
              <a:gd name="T11" fmla="*/ 243 h 512"/>
              <a:gd name="T12" fmla="*/ 278 w 512"/>
              <a:gd name="T13" fmla="*/ 222 h 512"/>
              <a:gd name="T14" fmla="*/ 264 w 512"/>
              <a:gd name="T15" fmla="*/ 183 h 512"/>
              <a:gd name="T16" fmla="*/ 275 w 512"/>
              <a:gd name="T17" fmla="*/ 144 h 512"/>
              <a:gd name="T18" fmla="*/ 308 w 512"/>
              <a:gd name="T19" fmla="*/ 119 h 512"/>
              <a:gd name="T20" fmla="*/ 331 w 512"/>
              <a:gd name="T21" fmla="*/ 128 h 512"/>
              <a:gd name="T22" fmla="*/ 364 w 512"/>
              <a:gd name="T23" fmla="*/ 136 h 512"/>
              <a:gd name="T24" fmla="*/ 384 w 512"/>
              <a:gd name="T25" fmla="*/ 164 h 512"/>
              <a:gd name="T26" fmla="*/ 320 w 512"/>
              <a:gd name="T27" fmla="*/ 147 h 512"/>
              <a:gd name="T28" fmla="*/ 330 w 512"/>
              <a:gd name="T29" fmla="*/ 217 h 512"/>
              <a:gd name="T30" fmla="*/ 512 w 512"/>
              <a:gd name="T31" fmla="*/ 256 h 512"/>
              <a:gd name="T32" fmla="*/ 512 w 512"/>
              <a:gd name="T33" fmla="*/ 256 h 512"/>
              <a:gd name="T34" fmla="*/ 268 w 512"/>
              <a:gd name="T35" fmla="*/ 290 h 512"/>
              <a:gd name="T36" fmla="*/ 236 w 512"/>
              <a:gd name="T37" fmla="*/ 251 h 512"/>
              <a:gd name="T38" fmla="*/ 187 w 512"/>
              <a:gd name="T39" fmla="*/ 238 h 512"/>
              <a:gd name="T40" fmla="*/ 140 w 512"/>
              <a:gd name="T41" fmla="*/ 256 h 512"/>
              <a:gd name="T42" fmla="*/ 113 w 512"/>
              <a:gd name="T43" fmla="*/ 299 h 512"/>
              <a:gd name="T44" fmla="*/ 115 w 512"/>
              <a:gd name="T45" fmla="*/ 350 h 512"/>
              <a:gd name="T46" fmla="*/ 147 w 512"/>
              <a:gd name="T47" fmla="*/ 388 h 512"/>
              <a:gd name="T48" fmla="*/ 196 w 512"/>
              <a:gd name="T49" fmla="*/ 401 h 512"/>
              <a:gd name="T50" fmla="*/ 237 w 512"/>
              <a:gd name="T51" fmla="*/ 383 h 512"/>
              <a:gd name="T52" fmla="*/ 266 w 512"/>
              <a:gd name="T53" fmla="*/ 345 h 512"/>
              <a:gd name="T54" fmla="*/ 410 w 512"/>
              <a:gd name="T55" fmla="*/ 163 h 512"/>
              <a:gd name="T56" fmla="*/ 384 w 512"/>
              <a:gd name="T57" fmla="*/ 119 h 512"/>
              <a:gd name="T58" fmla="*/ 337 w 512"/>
              <a:gd name="T59" fmla="*/ 99 h 512"/>
              <a:gd name="T60" fmla="*/ 288 w 512"/>
              <a:gd name="T61" fmla="*/ 111 h 512"/>
              <a:gd name="T62" fmla="*/ 255 w 512"/>
              <a:gd name="T63" fmla="*/ 149 h 512"/>
              <a:gd name="T64" fmla="*/ 251 w 512"/>
              <a:gd name="T65" fmla="*/ 199 h 512"/>
              <a:gd name="T66" fmla="*/ 277 w 512"/>
              <a:gd name="T67" fmla="*/ 243 h 512"/>
              <a:gd name="T68" fmla="*/ 323 w 512"/>
              <a:gd name="T69" fmla="*/ 263 h 512"/>
              <a:gd name="T70" fmla="*/ 358 w 512"/>
              <a:gd name="T71" fmla="*/ 270 h 512"/>
              <a:gd name="T72" fmla="*/ 405 w 512"/>
              <a:gd name="T73" fmla="*/ 237 h 512"/>
              <a:gd name="T74" fmla="*/ 423 w 512"/>
              <a:gd name="T75" fmla="*/ 182 h 512"/>
              <a:gd name="T76" fmla="*/ 179 w 512"/>
              <a:gd name="T77" fmla="*/ 313 h 512"/>
              <a:gd name="T78" fmla="*/ 204 w 512"/>
              <a:gd name="T79" fmla="*/ 326 h 512"/>
              <a:gd name="T80" fmla="*/ 262 w 512"/>
              <a:gd name="T81" fmla="*/ 321 h 512"/>
              <a:gd name="T82" fmla="*/ 248 w 512"/>
              <a:gd name="T83" fmla="*/ 361 h 512"/>
              <a:gd name="T84" fmla="*/ 212 w 512"/>
              <a:gd name="T85" fmla="*/ 386 h 512"/>
              <a:gd name="T86" fmla="*/ 173 w 512"/>
              <a:gd name="T87" fmla="*/ 382 h 512"/>
              <a:gd name="T88" fmla="*/ 139 w 512"/>
              <a:gd name="T89" fmla="*/ 360 h 512"/>
              <a:gd name="T90" fmla="*/ 125 w 512"/>
              <a:gd name="T91" fmla="*/ 321 h 512"/>
              <a:gd name="T92" fmla="*/ 137 w 512"/>
              <a:gd name="T93" fmla="*/ 282 h 512"/>
              <a:gd name="T94" fmla="*/ 169 w 512"/>
              <a:gd name="T95" fmla="*/ 258 h 512"/>
              <a:gd name="T96" fmla="*/ 193 w 512"/>
              <a:gd name="T97" fmla="*/ 266 h 512"/>
              <a:gd name="T98" fmla="*/ 226 w 512"/>
              <a:gd name="T99" fmla="*/ 274 h 512"/>
              <a:gd name="T100" fmla="*/ 246 w 512"/>
              <a:gd name="T101" fmla="*/ 303 h 512"/>
              <a:gd name="T102" fmla="*/ 181 w 512"/>
              <a:gd name="T103" fmla="*/ 286 h 512"/>
              <a:gd name="T104" fmla="*/ 192 w 512"/>
              <a:gd name="T105" fmla="*/ 35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344" y="177"/>
                </a:moveTo>
                <a:cubicBezTo>
                  <a:pt x="345" y="180"/>
                  <a:pt x="345" y="184"/>
                  <a:pt x="343" y="188"/>
                </a:cubicBezTo>
                <a:cubicBezTo>
                  <a:pt x="341" y="191"/>
                  <a:pt x="338" y="193"/>
                  <a:pt x="335" y="195"/>
                </a:cubicBezTo>
                <a:cubicBezTo>
                  <a:pt x="331" y="196"/>
                  <a:pt x="327" y="195"/>
                  <a:pt x="324" y="194"/>
                </a:cubicBezTo>
                <a:cubicBezTo>
                  <a:pt x="320" y="192"/>
                  <a:pt x="318" y="189"/>
                  <a:pt x="317" y="185"/>
                </a:cubicBezTo>
                <a:cubicBezTo>
                  <a:pt x="316" y="182"/>
                  <a:pt x="316" y="178"/>
                  <a:pt x="318" y="174"/>
                </a:cubicBezTo>
                <a:cubicBezTo>
                  <a:pt x="320" y="171"/>
                  <a:pt x="322" y="169"/>
                  <a:pt x="326" y="167"/>
                </a:cubicBezTo>
                <a:cubicBezTo>
                  <a:pt x="328" y="167"/>
                  <a:pt x="329" y="167"/>
                  <a:pt x="330" y="167"/>
                </a:cubicBezTo>
                <a:cubicBezTo>
                  <a:pt x="333" y="167"/>
                  <a:pt x="335" y="167"/>
                  <a:pt x="337" y="168"/>
                </a:cubicBezTo>
                <a:cubicBezTo>
                  <a:pt x="340" y="170"/>
                  <a:pt x="343" y="173"/>
                  <a:pt x="344" y="177"/>
                </a:cubicBezTo>
                <a:close/>
                <a:moveTo>
                  <a:pt x="397" y="179"/>
                </a:moveTo>
                <a:cubicBezTo>
                  <a:pt x="398" y="180"/>
                  <a:pt x="399" y="181"/>
                  <a:pt x="400" y="182"/>
                </a:cubicBezTo>
                <a:cubicBezTo>
                  <a:pt x="399" y="183"/>
                  <a:pt x="398" y="184"/>
                  <a:pt x="397" y="185"/>
                </a:cubicBezTo>
                <a:cubicBezTo>
                  <a:pt x="392" y="189"/>
                  <a:pt x="386" y="193"/>
                  <a:pt x="384" y="199"/>
                </a:cubicBezTo>
                <a:cubicBezTo>
                  <a:pt x="382" y="206"/>
                  <a:pt x="384" y="212"/>
                  <a:pt x="385" y="218"/>
                </a:cubicBezTo>
                <a:cubicBezTo>
                  <a:pt x="386" y="220"/>
                  <a:pt x="386" y="221"/>
                  <a:pt x="386" y="223"/>
                </a:cubicBezTo>
                <a:cubicBezTo>
                  <a:pt x="385" y="223"/>
                  <a:pt x="383" y="223"/>
                  <a:pt x="382" y="223"/>
                </a:cubicBezTo>
                <a:cubicBezTo>
                  <a:pt x="376" y="223"/>
                  <a:pt x="369" y="223"/>
                  <a:pt x="363" y="227"/>
                </a:cubicBezTo>
                <a:cubicBezTo>
                  <a:pt x="357" y="231"/>
                  <a:pt x="355" y="237"/>
                  <a:pt x="353" y="243"/>
                </a:cubicBezTo>
                <a:cubicBezTo>
                  <a:pt x="352" y="244"/>
                  <a:pt x="352" y="246"/>
                  <a:pt x="351" y="247"/>
                </a:cubicBezTo>
                <a:cubicBezTo>
                  <a:pt x="350" y="246"/>
                  <a:pt x="348" y="244"/>
                  <a:pt x="347" y="244"/>
                </a:cubicBezTo>
                <a:cubicBezTo>
                  <a:pt x="342" y="240"/>
                  <a:pt x="336" y="234"/>
                  <a:pt x="330" y="234"/>
                </a:cubicBezTo>
                <a:cubicBezTo>
                  <a:pt x="329" y="234"/>
                  <a:pt x="329" y="234"/>
                  <a:pt x="329" y="234"/>
                </a:cubicBezTo>
                <a:cubicBezTo>
                  <a:pt x="322" y="234"/>
                  <a:pt x="317" y="240"/>
                  <a:pt x="312" y="243"/>
                </a:cubicBezTo>
                <a:cubicBezTo>
                  <a:pt x="311" y="244"/>
                  <a:pt x="309" y="246"/>
                  <a:pt x="308" y="247"/>
                </a:cubicBezTo>
                <a:cubicBezTo>
                  <a:pt x="307" y="246"/>
                  <a:pt x="307" y="244"/>
                  <a:pt x="306" y="243"/>
                </a:cubicBezTo>
                <a:cubicBezTo>
                  <a:pt x="304" y="237"/>
                  <a:pt x="302" y="230"/>
                  <a:pt x="296" y="226"/>
                </a:cubicBezTo>
                <a:cubicBezTo>
                  <a:pt x="291" y="222"/>
                  <a:pt x="284" y="222"/>
                  <a:pt x="278" y="222"/>
                </a:cubicBezTo>
                <a:cubicBezTo>
                  <a:pt x="277" y="222"/>
                  <a:pt x="275" y="222"/>
                  <a:pt x="273" y="221"/>
                </a:cubicBezTo>
                <a:cubicBezTo>
                  <a:pt x="274" y="220"/>
                  <a:pt x="274" y="218"/>
                  <a:pt x="274" y="217"/>
                </a:cubicBezTo>
                <a:cubicBezTo>
                  <a:pt x="276" y="211"/>
                  <a:pt x="278" y="204"/>
                  <a:pt x="276" y="198"/>
                </a:cubicBezTo>
                <a:cubicBezTo>
                  <a:pt x="274" y="191"/>
                  <a:pt x="269" y="187"/>
                  <a:pt x="264" y="183"/>
                </a:cubicBezTo>
                <a:cubicBezTo>
                  <a:pt x="263" y="182"/>
                  <a:pt x="261" y="181"/>
                  <a:pt x="260" y="180"/>
                </a:cubicBezTo>
                <a:cubicBezTo>
                  <a:pt x="262" y="179"/>
                  <a:pt x="263" y="178"/>
                  <a:pt x="264" y="177"/>
                </a:cubicBezTo>
                <a:cubicBezTo>
                  <a:pt x="269" y="173"/>
                  <a:pt x="275" y="169"/>
                  <a:pt x="277" y="163"/>
                </a:cubicBezTo>
                <a:cubicBezTo>
                  <a:pt x="279" y="156"/>
                  <a:pt x="277" y="150"/>
                  <a:pt x="275" y="144"/>
                </a:cubicBezTo>
                <a:cubicBezTo>
                  <a:pt x="275" y="142"/>
                  <a:pt x="275" y="141"/>
                  <a:pt x="274" y="139"/>
                </a:cubicBezTo>
                <a:cubicBezTo>
                  <a:pt x="276" y="139"/>
                  <a:pt x="278" y="139"/>
                  <a:pt x="279" y="139"/>
                </a:cubicBezTo>
                <a:cubicBezTo>
                  <a:pt x="285" y="139"/>
                  <a:pt x="292" y="139"/>
                  <a:pt x="298" y="135"/>
                </a:cubicBezTo>
                <a:cubicBezTo>
                  <a:pt x="303" y="131"/>
                  <a:pt x="306" y="125"/>
                  <a:pt x="308" y="119"/>
                </a:cubicBezTo>
                <a:cubicBezTo>
                  <a:pt x="308" y="118"/>
                  <a:pt x="309" y="116"/>
                  <a:pt x="310" y="115"/>
                </a:cubicBezTo>
                <a:cubicBezTo>
                  <a:pt x="311" y="116"/>
                  <a:pt x="313" y="118"/>
                  <a:pt x="314" y="118"/>
                </a:cubicBezTo>
                <a:cubicBezTo>
                  <a:pt x="319" y="122"/>
                  <a:pt x="324" y="128"/>
                  <a:pt x="331" y="128"/>
                </a:cubicBezTo>
                <a:cubicBezTo>
                  <a:pt x="331" y="128"/>
                  <a:pt x="331" y="128"/>
                  <a:pt x="331" y="128"/>
                </a:cubicBezTo>
                <a:cubicBezTo>
                  <a:pt x="338" y="128"/>
                  <a:pt x="344" y="122"/>
                  <a:pt x="349" y="119"/>
                </a:cubicBezTo>
                <a:cubicBezTo>
                  <a:pt x="350" y="118"/>
                  <a:pt x="352" y="116"/>
                  <a:pt x="353" y="115"/>
                </a:cubicBezTo>
                <a:cubicBezTo>
                  <a:pt x="353" y="116"/>
                  <a:pt x="354" y="118"/>
                  <a:pt x="354" y="119"/>
                </a:cubicBezTo>
                <a:cubicBezTo>
                  <a:pt x="356" y="125"/>
                  <a:pt x="359" y="132"/>
                  <a:pt x="364" y="136"/>
                </a:cubicBezTo>
                <a:cubicBezTo>
                  <a:pt x="370" y="140"/>
                  <a:pt x="377" y="140"/>
                  <a:pt x="383" y="140"/>
                </a:cubicBezTo>
                <a:cubicBezTo>
                  <a:pt x="384" y="140"/>
                  <a:pt x="386" y="140"/>
                  <a:pt x="387" y="141"/>
                </a:cubicBezTo>
                <a:cubicBezTo>
                  <a:pt x="387" y="142"/>
                  <a:pt x="387" y="144"/>
                  <a:pt x="386" y="145"/>
                </a:cubicBezTo>
                <a:cubicBezTo>
                  <a:pt x="384" y="151"/>
                  <a:pt x="382" y="158"/>
                  <a:pt x="384" y="164"/>
                </a:cubicBezTo>
                <a:cubicBezTo>
                  <a:pt x="386" y="171"/>
                  <a:pt x="392" y="175"/>
                  <a:pt x="397" y="179"/>
                </a:cubicBezTo>
                <a:close/>
                <a:moveTo>
                  <a:pt x="364" y="170"/>
                </a:moveTo>
                <a:cubicBezTo>
                  <a:pt x="361" y="161"/>
                  <a:pt x="355" y="154"/>
                  <a:pt x="347" y="150"/>
                </a:cubicBezTo>
                <a:cubicBezTo>
                  <a:pt x="338" y="145"/>
                  <a:pt x="329" y="144"/>
                  <a:pt x="320" y="147"/>
                </a:cubicBezTo>
                <a:cubicBezTo>
                  <a:pt x="311" y="150"/>
                  <a:pt x="303" y="156"/>
                  <a:pt x="299" y="164"/>
                </a:cubicBezTo>
                <a:cubicBezTo>
                  <a:pt x="294" y="173"/>
                  <a:pt x="294" y="182"/>
                  <a:pt x="296" y="192"/>
                </a:cubicBezTo>
                <a:cubicBezTo>
                  <a:pt x="299" y="201"/>
                  <a:pt x="305" y="208"/>
                  <a:pt x="314" y="212"/>
                </a:cubicBezTo>
                <a:cubicBezTo>
                  <a:pt x="319" y="215"/>
                  <a:pt x="325" y="217"/>
                  <a:pt x="330" y="217"/>
                </a:cubicBezTo>
                <a:cubicBezTo>
                  <a:pt x="334" y="217"/>
                  <a:pt x="337" y="216"/>
                  <a:pt x="341" y="215"/>
                </a:cubicBezTo>
                <a:cubicBezTo>
                  <a:pt x="350" y="212"/>
                  <a:pt x="357" y="206"/>
                  <a:pt x="362" y="198"/>
                </a:cubicBezTo>
                <a:cubicBezTo>
                  <a:pt x="366" y="189"/>
                  <a:pt x="367" y="180"/>
                  <a:pt x="364" y="17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4" y="321"/>
                </a:moveTo>
                <a:cubicBezTo>
                  <a:pt x="285" y="312"/>
                  <a:pt x="277" y="306"/>
                  <a:pt x="271" y="301"/>
                </a:cubicBezTo>
                <a:cubicBezTo>
                  <a:pt x="270" y="300"/>
                  <a:pt x="267" y="298"/>
                  <a:pt x="266" y="297"/>
                </a:cubicBezTo>
                <a:cubicBezTo>
                  <a:pt x="266" y="295"/>
                  <a:pt x="267" y="292"/>
                  <a:pt x="268" y="290"/>
                </a:cubicBezTo>
                <a:cubicBezTo>
                  <a:pt x="270" y="283"/>
                  <a:pt x="273" y="274"/>
                  <a:pt x="267" y="266"/>
                </a:cubicBezTo>
                <a:cubicBezTo>
                  <a:pt x="262" y="258"/>
                  <a:pt x="252" y="258"/>
                  <a:pt x="245" y="258"/>
                </a:cubicBezTo>
                <a:cubicBezTo>
                  <a:pt x="243" y="258"/>
                  <a:pt x="240" y="257"/>
                  <a:pt x="238" y="257"/>
                </a:cubicBezTo>
                <a:cubicBezTo>
                  <a:pt x="238" y="256"/>
                  <a:pt x="237" y="253"/>
                  <a:pt x="236" y="251"/>
                </a:cubicBezTo>
                <a:cubicBezTo>
                  <a:pt x="234" y="244"/>
                  <a:pt x="231" y="235"/>
                  <a:pt x="222" y="232"/>
                </a:cubicBezTo>
                <a:cubicBezTo>
                  <a:pt x="213" y="229"/>
                  <a:pt x="204" y="234"/>
                  <a:pt x="199" y="238"/>
                </a:cubicBezTo>
                <a:cubicBezTo>
                  <a:pt x="197" y="239"/>
                  <a:pt x="194" y="241"/>
                  <a:pt x="193" y="242"/>
                </a:cubicBezTo>
                <a:cubicBezTo>
                  <a:pt x="191" y="241"/>
                  <a:pt x="189" y="239"/>
                  <a:pt x="187" y="238"/>
                </a:cubicBezTo>
                <a:cubicBezTo>
                  <a:pt x="182" y="234"/>
                  <a:pt x="173" y="228"/>
                  <a:pt x="164" y="231"/>
                </a:cubicBezTo>
                <a:cubicBezTo>
                  <a:pt x="155" y="234"/>
                  <a:pt x="152" y="243"/>
                  <a:pt x="149" y="250"/>
                </a:cubicBezTo>
                <a:cubicBezTo>
                  <a:pt x="148" y="252"/>
                  <a:pt x="147" y="255"/>
                  <a:pt x="147" y="256"/>
                </a:cubicBezTo>
                <a:cubicBezTo>
                  <a:pt x="145" y="256"/>
                  <a:pt x="142" y="256"/>
                  <a:pt x="140" y="256"/>
                </a:cubicBezTo>
                <a:cubicBezTo>
                  <a:pt x="133" y="256"/>
                  <a:pt x="123" y="257"/>
                  <a:pt x="117" y="264"/>
                </a:cubicBezTo>
                <a:cubicBezTo>
                  <a:pt x="112" y="272"/>
                  <a:pt x="114" y="281"/>
                  <a:pt x="116" y="288"/>
                </a:cubicBezTo>
                <a:cubicBezTo>
                  <a:pt x="117" y="290"/>
                  <a:pt x="118" y="293"/>
                  <a:pt x="118" y="295"/>
                </a:cubicBezTo>
                <a:cubicBezTo>
                  <a:pt x="117" y="296"/>
                  <a:pt x="114" y="298"/>
                  <a:pt x="113" y="299"/>
                </a:cubicBezTo>
                <a:cubicBezTo>
                  <a:pt x="107" y="303"/>
                  <a:pt x="99" y="309"/>
                  <a:pt x="99" y="318"/>
                </a:cubicBezTo>
                <a:cubicBezTo>
                  <a:pt x="99" y="328"/>
                  <a:pt x="106" y="334"/>
                  <a:pt x="112" y="338"/>
                </a:cubicBezTo>
                <a:cubicBezTo>
                  <a:pt x="114" y="340"/>
                  <a:pt x="117" y="342"/>
                  <a:pt x="117" y="342"/>
                </a:cubicBezTo>
                <a:cubicBezTo>
                  <a:pt x="117" y="344"/>
                  <a:pt x="116" y="347"/>
                  <a:pt x="115" y="350"/>
                </a:cubicBezTo>
                <a:cubicBezTo>
                  <a:pt x="113" y="357"/>
                  <a:pt x="110" y="366"/>
                  <a:pt x="116" y="373"/>
                </a:cubicBezTo>
                <a:cubicBezTo>
                  <a:pt x="121" y="381"/>
                  <a:pt x="131" y="381"/>
                  <a:pt x="138" y="382"/>
                </a:cubicBezTo>
                <a:cubicBezTo>
                  <a:pt x="140" y="382"/>
                  <a:pt x="143" y="382"/>
                  <a:pt x="145" y="382"/>
                </a:cubicBezTo>
                <a:cubicBezTo>
                  <a:pt x="146" y="384"/>
                  <a:pt x="147" y="387"/>
                  <a:pt x="147" y="388"/>
                </a:cubicBezTo>
                <a:cubicBezTo>
                  <a:pt x="150" y="395"/>
                  <a:pt x="153" y="404"/>
                  <a:pt x="162" y="408"/>
                </a:cubicBezTo>
                <a:cubicBezTo>
                  <a:pt x="171" y="411"/>
                  <a:pt x="179" y="405"/>
                  <a:pt x="185" y="401"/>
                </a:cubicBezTo>
                <a:cubicBezTo>
                  <a:pt x="186" y="400"/>
                  <a:pt x="189" y="398"/>
                  <a:pt x="191" y="398"/>
                </a:cubicBezTo>
                <a:cubicBezTo>
                  <a:pt x="192" y="398"/>
                  <a:pt x="194" y="400"/>
                  <a:pt x="196" y="401"/>
                </a:cubicBezTo>
                <a:cubicBezTo>
                  <a:pt x="201" y="405"/>
                  <a:pt x="207" y="409"/>
                  <a:pt x="214" y="409"/>
                </a:cubicBezTo>
                <a:cubicBezTo>
                  <a:pt x="216" y="409"/>
                  <a:pt x="217" y="409"/>
                  <a:pt x="219" y="408"/>
                </a:cubicBezTo>
                <a:cubicBezTo>
                  <a:pt x="228" y="405"/>
                  <a:pt x="232" y="396"/>
                  <a:pt x="234" y="389"/>
                </a:cubicBezTo>
                <a:cubicBezTo>
                  <a:pt x="235" y="387"/>
                  <a:pt x="236" y="385"/>
                  <a:pt x="237" y="383"/>
                </a:cubicBezTo>
                <a:cubicBezTo>
                  <a:pt x="238" y="383"/>
                  <a:pt x="241" y="383"/>
                  <a:pt x="244" y="383"/>
                </a:cubicBezTo>
                <a:cubicBezTo>
                  <a:pt x="251" y="383"/>
                  <a:pt x="260" y="383"/>
                  <a:pt x="266" y="375"/>
                </a:cubicBezTo>
                <a:cubicBezTo>
                  <a:pt x="272" y="368"/>
                  <a:pt x="269" y="358"/>
                  <a:pt x="267" y="351"/>
                </a:cubicBezTo>
                <a:cubicBezTo>
                  <a:pt x="267" y="349"/>
                  <a:pt x="266" y="346"/>
                  <a:pt x="266" y="345"/>
                </a:cubicBezTo>
                <a:cubicBezTo>
                  <a:pt x="267" y="344"/>
                  <a:pt x="269" y="342"/>
                  <a:pt x="271" y="341"/>
                </a:cubicBezTo>
                <a:cubicBezTo>
                  <a:pt x="276" y="336"/>
                  <a:pt x="284" y="331"/>
                  <a:pt x="284" y="321"/>
                </a:cubicBezTo>
                <a:close/>
                <a:moveTo>
                  <a:pt x="423" y="182"/>
                </a:moveTo>
                <a:cubicBezTo>
                  <a:pt x="423" y="173"/>
                  <a:pt x="416" y="167"/>
                  <a:pt x="410" y="163"/>
                </a:cubicBezTo>
                <a:cubicBezTo>
                  <a:pt x="408" y="161"/>
                  <a:pt x="406" y="159"/>
                  <a:pt x="405" y="158"/>
                </a:cubicBezTo>
                <a:cubicBezTo>
                  <a:pt x="405" y="156"/>
                  <a:pt x="406" y="153"/>
                  <a:pt x="407" y="151"/>
                </a:cubicBezTo>
                <a:cubicBezTo>
                  <a:pt x="409" y="144"/>
                  <a:pt x="412" y="135"/>
                  <a:pt x="406" y="127"/>
                </a:cubicBezTo>
                <a:cubicBezTo>
                  <a:pt x="401" y="120"/>
                  <a:pt x="391" y="119"/>
                  <a:pt x="384" y="119"/>
                </a:cubicBezTo>
                <a:cubicBezTo>
                  <a:pt x="382" y="119"/>
                  <a:pt x="379" y="119"/>
                  <a:pt x="377" y="118"/>
                </a:cubicBezTo>
                <a:cubicBezTo>
                  <a:pt x="376" y="117"/>
                  <a:pt x="375" y="114"/>
                  <a:pt x="375" y="112"/>
                </a:cubicBezTo>
                <a:cubicBezTo>
                  <a:pt x="372" y="105"/>
                  <a:pt x="369" y="96"/>
                  <a:pt x="360" y="93"/>
                </a:cubicBezTo>
                <a:cubicBezTo>
                  <a:pt x="351" y="90"/>
                  <a:pt x="343" y="95"/>
                  <a:pt x="337" y="99"/>
                </a:cubicBezTo>
                <a:cubicBezTo>
                  <a:pt x="336" y="101"/>
                  <a:pt x="333" y="102"/>
                  <a:pt x="331" y="103"/>
                </a:cubicBezTo>
                <a:cubicBezTo>
                  <a:pt x="330" y="102"/>
                  <a:pt x="328" y="101"/>
                  <a:pt x="326" y="99"/>
                </a:cubicBezTo>
                <a:cubicBezTo>
                  <a:pt x="320" y="95"/>
                  <a:pt x="312" y="89"/>
                  <a:pt x="303" y="92"/>
                </a:cubicBezTo>
                <a:cubicBezTo>
                  <a:pt x="294" y="95"/>
                  <a:pt x="290" y="105"/>
                  <a:pt x="288" y="111"/>
                </a:cubicBezTo>
                <a:cubicBezTo>
                  <a:pt x="287" y="113"/>
                  <a:pt x="286" y="116"/>
                  <a:pt x="285" y="117"/>
                </a:cubicBezTo>
                <a:cubicBezTo>
                  <a:pt x="284" y="118"/>
                  <a:pt x="281" y="118"/>
                  <a:pt x="279" y="118"/>
                </a:cubicBezTo>
                <a:cubicBezTo>
                  <a:pt x="271" y="118"/>
                  <a:pt x="262" y="118"/>
                  <a:pt x="256" y="125"/>
                </a:cubicBezTo>
                <a:cubicBezTo>
                  <a:pt x="250" y="133"/>
                  <a:pt x="253" y="142"/>
                  <a:pt x="255" y="149"/>
                </a:cubicBezTo>
                <a:cubicBezTo>
                  <a:pt x="255" y="151"/>
                  <a:pt x="256" y="154"/>
                  <a:pt x="256" y="156"/>
                </a:cubicBezTo>
                <a:cubicBezTo>
                  <a:pt x="255" y="157"/>
                  <a:pt x="253" y="159"/>
                  <a:pt x="251" y="160"/>
                </a:cubicBezTo>
                <a:cubicBezTo>
                  <a:pt x="246" y="164"/>
                  <a:pt x="238" y="170"/>
                  <a:pt x="238" y="180"/>
                </a:cubicBezTo>
                <a:cubicBezTo>
                  <a:pt x="237" y="189"/>
                  <a:pt x="245" y="195"/>
                  <a:pt x="251" y="199"/>
                </a:cubicBezTo>
                <a:cubicBezTo>
                  <a:pt x="252" y="201"/>
                  <a:pt x="255" y="203"/>
                  <a:pt x="256" y="204"/>
                </a:cubicBezTo>
                <a:cubicBezTo>
                  <a:pt x="256" y="205"/>
                  <a:pt x="255" y="209"/>
                  <a:pt x="254" y="211"/>
                </a:cubicBezTo>
                <a:cubicBezTo>
                  <a:pt x="252" y="218"/>
                  <a:pt x="249" y="227"/>
                  <a:pt x="255" y="235"/>
                </a:cubicBezTo>
                <a:cubicBezTo>
                  <a:pt x="260" y="242"/>
                  <a:pt x="270" y="243"/>
                  <a:pt x="277" y="243"/>
                </a:cubicBezTo>
                <a:cubicBezTo>
                  <a:pt x="279" y="243"/>
                  <a:pt x="282" y="243"/>
                  <a:pt x="284" y="244"/>
                </a:cubicBezTo>
                <a:cubicBezTo>
                  <a:pt x="284" y="245"/>
                  <a:pt x="285" y="248"/>
                  <a:pt x="286" y="250"/>
                </a:cubicBezTo>
                <a:cubicBezTo>
                  <a:pt x="288" y="257"/>
                  <a:pt x="291" y="266"/>
                  <a:pt x="300" y="269"/>
                </a:cubicBezTo>
                <a:cubicBezTo>
                  <a:pt x="309" y="272"/>
                  <a:pt x="317" y="267"/>
                  <a:pt x="323" y="263"/>
                </a:cubicBezTo>
                <a:cubicBezTo>
                  <a:pt x="325" y="261"/>
                  <a:pt x="328" y="260"/>
                  <a:pt x="329" y="259"/>
                </a:cubicBezTo>
                <a:cubicBezTo>
                  <a:pt x="331" y="260"/>
                  <a:pt x="333" y="261"/>
                  <a:pt x="335" y="263"/>
                </a:cubicBezTo>
                <a:cubicBezTo>
                  <a:pt x="339" y="266"/>
                  <a:pt x="346" y="270"/>
                  <a:pt x="353" y="270"/>
                </a:cubicBezTo>
                <a:cubicBezTo>
                  <a:pt x="354" y="270"/>
                  <a:pt x="356" y="270"/>
                  <a:pt x="358" y="270"/>
                </a:cubicBezTo>
                <a:cubicBezTo>
                  <a:pt x="367" y="267"/>
                  <a:pt x="370" y="257"/>
                  <a:pt x="373" y="251"/>
                </a:cubicBezTo>
                <a:cubicBezTo>
                  <a:pt x="374" y="249"/>
                  <a:pt x="375" y="246"/>
                  <a:pt x="375" y="245"/>
                </a:cubicBezTo>
                <a:cubicBezTo>
                  <a:pt x="377" y="244"/>
                  <a:pt x="380" y="244"/>
                  <a:pt x="382" y="244"/>
                </a:cubicBezTo>
                <a:cubicBezTo>
                  <a:pt x="389" y="244"/>
                  <a:pt x="399" y="244"/>
                  <a:pt x="405" y="237"/>
                </a:cubicBezTo>
                <a:cubicBezTo>
                  <a:pt x="410" y="229"/>
                  <a:pt x="408" y="220"/>
                  <a:pt x="406" y="213"/>
                </a:cubicBezTo>
                <a:cubicBezTo>
                  <a:pt x="405" y="211"/>
                  <a:pt x="404" y="208"/>
                  <a:pt x="404" y="206"/>
                </a:cubicBezTo>
                <a:cubicBezTo>
                  <a:pt x="405" y="205"/>
                  <a:pt x="408" y="203"/>
                  <a:pt x="409" y="202"/>
                </a:cubicBezTo>
                <a:cubicBezTo>
                  <a:pt x="415" y="198"/>
                  <a:pt x="423" y="192"/>
                  <a:pt x="423" y="182"/>
                </a:cubicBezTo>
                <a:close/>
                <a:moveTo>
                  <a:pt x="198" y="307"/>
                </a:moveTo>
                <a:cubicBezTo>
                  <a:pt x="196" y="306"/>
                  <a:pt x="194" y="305"/>
                  <a:pt x="192" y="305"/>
                </a:cubicBezTo>
                <a:cubicBezTo>
                  <a:pt x="190" y="305"/>
                  <a:pt x="189" y="306"/>
                  <a:pt x="187" y="306"/>
                </a:cubicBezTo>
                <a:cubicBezTo>
                  <a:pt x="184" y="307"/>
                  <a:pt x="181" y="310"/>
                  <a:pt x="179" y="313"/>
                </a:cubicBezTo>
                <a:cubicBezTo>
                  <a:pt x="177" y="316"/>
                  <a:pt x="177" y="320"/>
                  <a:pt x="178" y="324"/>
                </a:cubicBezTo>
                <a:cubicBezTo>
                  <a:pt x="179" y="328"/>
                  <a:pt x="182" y="330"/>
                  <a:pt x="185" y="332"/>
                </a:cubicBezTo>
                <a:cubicBezTo>
                  <a:pt x="188" y="334"/>
                  <a:pt x="192" y="334"/>
                  <a:pt x="196" y="333"/>
                </a:cubicBezTo>
                <a:cubicBezTo>
                  <a:pt x="200" y="332"/>
                  <a:pt x="202" y="330"/>
                  <a:pt x="204" y="326"/>
                </a:cubicBezTo>
                <a:cubicBezTo>
                  <a:pt x="206" y="323"/>
                  <a:pt x="206" y="319"/>
                  <a:pt x="205" y="315"/>
                </a:cubicBezTo>
                <a:cubicBezTo>
                  <a:pt x="204" y="312"/>
                  <a:pt x="202" y="309"/>
                  <a:pt x="198" y="307"/>
                </a:cubicBezTo>
                <a:close/>
                <a:moveTo>
                  <a:pt x="258" y="318"/>
                </a:moveTo>
                <a:cubicBezTo>
                  <a:pt x="259" y="319"/>
                  <a:pt x="261" y="320"/>
                  <a:pt x="262" y="321"/>
                </a:cubicBezTo>
                <a:cubicBezTo>
                  <a:pt x="260" y="322"/>
                  <a:pt x="259" y="323"/>
                  <a:pt x="258" y="324"/>
                </a:cubicBezTo>
                <a:cubicBezTo>
                  <a:pt x="253" y="327"/>
                  <a:pt x="247" y="331"/>
                  <a:pt x="245" y="338"/>
                </a:cubicBezTo>
                <a:cubicBezTo>
                  <a:pt x="243" y="344"/>
                  <a:pt x="245" y="351"/>
                  <a:pt x="247" y="357"/>
                </a:cubicBezTo>
                <a:cubicBezTo>
                  <a:pt x="247" y="358"/>
                  <a:pt x="247" y="360"/>
                  <a:pt x="248" y="361"/>
                </a:cubicBezTo>
                <a:cubicBezTo>
                  <a:pt x="246" y="362"/>
                  <a:pt x="244" y="362"/>
                  <a:pt x="243" y="362"/>
                </a:cubicBezTo>
                <a:cubicBezTo>
                  <a:pt x="237" y="362"/>
                  <a:pt x="230" y="362"/>
                  <a:pt x="224" y="366"/>
                </a:cubicBezTo>
                <a:cubicBezTo>
                  <a:pt x="219" y="370"/>
                  <a:pt x="216" y="376"/>
                  <a:pt x="214" y="382"/>
                </a:cubicBezTo>
                <a:cubicBezTo>
                  <a:pt x="214" y="383"/>
                  <a:pt x="213" y="384"/>
                  <a:pt x="212" y="386"/>
                </a:cubicBezTo>
                <a:cubicBezTo>
                  <a:pt x="211" y="385"/>
                  <a:pt x="209" y="383"/>
                  <a:pt x="208" y="382"/>
                </a:cubicBezTo>
                <a:cubicBezTo>
                  <a:pt x="203" y="379"/>
                  <a:pt x="198" y="373"/>
                  <a:pt x="191" y="373"/>
                </a:cubicBezTo>
                <a:cubicBezTo>
                  <a:pt x="191" y="373"/>
                  <a:pt x="191" y="373"/>
                  <a:pt x="191" y="373"/>
                </a:cubicBezTo>
                <a:cubicBezTo>
                  <a:pt x="184" y="373"/>
                  <a:pt x="178" y="378"/>
                  <a:pt x="173" y="382"/>
                </a:cubicBezTo>
                <a:cubicBezTo>
                  <a:pt x="172" y="383"/>
                  <a:pt x="170" y="385"/>
                  <a:pt x="169" y="386"/>
                </a:cubicBezTo>
                <a:cubicBezTo>
                  <a:pt x="169" y="385"/>
                  <a:pt x="168" y="383"/>
                  <a:pt x="168" y="382"/>
                </a:cubicBezTo>
                <a:cubicBezTo>
                  <a:pt x="166" y="376"/>
                  <a:pt x="163" y="369"/>
                  <a:pt x="158" y="365"/>
                </a:cubicBezTo>
                <a:cubicBezTo>
                  <a:pt x="152" y="361"/>
                  <a:pt x="145" y="361"/>
                  <a:pt x="139" y="360"/>
                </a:cubicBezTo>
                <a:cubicBezTo>
                  <a:pt x="138" y="360"/>
                  <a:pt x="136" y="360"/>
                  <a:pt x="135" y="360"/>
                </a:cubicBezTo>
                <a:cubicBezTo>
                  <a:pt x="135" y="359"/>
                  <a:pt x="135" y="357"/>
                  <a:pt x="136" y="356"/>
                </a:cubicBezTo>
                <a:cubicBezTo>
                  <a:pt x="138" y="350"/>
                  <a:pt x="140" y="343"/>
                  <a:pt x="138" y="336"/>
                </a:cubicBezTo>
                <a:cubicBezTo>
                  <a:pt x="136" y="330"/>
                  <a:pt x="130" y="325"/>
                  <a:pt x="125" y="321"/>
                </a:cubicBezTo>
                <a:cubicBezTo>
                  <a:pt x="124" y="321"/>
                  <a:pt x="123" y="320"/>
                  <a:pt x="122" y="319"/>
                </a:cubicBezTo>
                <a:cubicBezTo>
                  <a:pt x="123" y="318"/>
                  <a:pt x="124" y="317"/>
                  <a:pt x="125" y="316"/>
                </a:cubicBezTo>
                <a:cubicBezTo>
                  <a:pt x="130" y="312"/>
                  <a:pt x="136" y="308"/>
                  <a:pt x="138" y="302"/>
                </a:cubicBezTo>
                <a:cubicBezTo>
                  <a:pt x="140" y="295"/>
                  <a:pt x="138" y="288"/>
                  <a:pt x="137" y="282"/>
                </a:cubicBezTo>
                <a:cubicBezTo>
                  <a:pt x="136" y="281"/>
                  <a:pt x="136" y="279"/>
                  <a:pt x="136" y="278"/>
                </a:cubicBezTo>
                <a:cubicBezTo>
                  <a:pt x="137" y="278"/>
                  <a:pt x="139" y="278"/>
                  <a:pt x="140" y="278"/>
                </a:cubicBezTo>
                <a:cubicBezTo>
                  <a:pt x="146" y="278"/>
                  <a:pt x="153" y="278"/>
                  <a:pt x="159" y="274"/>
                </a:cubicBezTo>
                <a:cubicBezTo>
                  <a:pt x="165" y="270"/>
                  <a:pt x="167" y="263"/>
                  <a:pt x="169" y="258"/>
                </a:cubicBezTo>
                <a:cubicBezTo>
                  <a:pt x="170" y="256"/>
                  <a:pt x="170" y="255"/>
                  <a:pt x="171" y="253"/>
                </a:cubicBezTo>
                <a:cubicBezTo>
                  <a:pt x="172" y="254"/>
                  <a:pt x="174" y="256"/>
                  <a:pt x="175" y="257"/>
                </a:cubicBezTo>
                <a:cubicBezTo>
                  <a:pt x="180" y="261"/>
                  <a:pt x="186" y="266"/>
                  <a:pt x="192" y="266"/>
                </a:cubicBezTo>
                <a:cubicBezTo>
                  <a:pt x="193" y="266"/>
                  <a:pt x="193" y="266"/>
                  <a:pt x="193" y="266"/>
                </a:cubicBezTo>
                <a:cubicBezTo>
                  <a:pt x="200" y="266"/>
                  <a:pt x="205" y="261"/>
                  <a:pt x="210" y="257"/>
                </a:cubicBezTo>
                <a:cubicBezTo>
                  <a:pt x="211" y="257"/>
                  <a:pt x="213" y="254"/>
                  <a:pt x="214" y="253"/>
                </a:cubicBezTo>
                <a:cubicBezTo>
                  <a:pt x="215" y="255"/>
                  <a:pt x="215" y="257"/>
                  <a:pt x="216" y="258"/>
                </a:cubicBezTo>
                <a:cubicBezTo>
                  <a:pt x="218" y="264"/>
                  <a:pt x="220" y="270"/>
                  <a:pt x="226" y="274"/>
                </a:cubicBezTo>
                <a:cubicBezTo>
                  <a:pt x="231" y="278"/>
                  <a:pt x="238" y="279"/>
                  <a:pt x="244" y="279"/>
                </a:cubicBezTo>
                <a:cubicBezTo>
                  <a:pt x="245" y="279"/>
                  <a:pt x="247" y="279"/>
                  <a:pt x="249" y="279"/>
                </a:cubicBezTo>
                <a:cubicBezTo>
                  <a:pt x="248" y="281"/>
                  <a:pt x="248" y="282"/>
                  <a:pt x="248" y="283"/>
                </a:cubicBezTo>
                <a:cubicBezTo>
                  <a:pt x="246" y="289"/>
                  <a:pt x="244" y="296"/>
                  <a:pt x="246" y="303"/>
                </a:cubicBezTo>
                <a:cubicBezTo>
                  <a:pt x="248" y="310"/>
                  <a:pt x="253" y="314"/>
                  <a:pt x="258" y="318"/>
                </a:cubicBezTo>
                <a:close/>
                <a:moveTo>
                  <a:pt x="226" y="309"/>
                </a:moveTo>
                <a:cubicBezTo>
                  <a:pt x="223" y="300"/>
                  <a:pt x="217" y="293"/>
                  <a:pt x="208" y="288"/>
                </a:cubicBezTo>
                <a:cubicBezTo>
                  <a:pt x="200" y="284"/>
                  <a:pt x="190" y="283"/>
                  <a:pt x="181" y="286"/>
                </a:cubicBezTo>
                <a:cubicBezTo>
                  <a:pt x="172" y="289"/>
                  <a:pt x="165" y="295"/>
                  <a:pt x="160" y="303"/>
                </a:cubicBezTo>
                <a:cubicBezTo>
                  <a:pt x="156" y="312"/>
                  <a:pt x="155" y="321"/>
                  <a:pt x="158" y="330"/>
                </a:cubicBezTo>
                <a:cubicBezTo>
                  <a:pt x="161" y="339"/>
                  <a:pt x="167" y="347"/>
                  <a:pt x="175" y="351"/>
                </a:cubicBezTo>
                <a:cubicBezTo>
                  <a:pt x="180" y="354"/>
                  <a:pt x="186" y="355"/>
                  <a:pt x="192" y="355"/>
                </a:cubicBezTo>
                <a:cubicBezTo>
                  <a:pt x="195" y="355"/>
                  <a:pt x="199" y="355"/>
                  <a:pt x="202" y="354"/>
                </a:cubicBezTo>
                <a:cubicBezTo>
                  <a:pt x="211" y="351"/>
                  <a:pt x="219" y="345"/>
                  <a:pt x="223" y="336"/>
                </a:cubicBezTo>
                <a:cubicBezTo>
                  <a:pt x="228" y="328"/>
                  <a:pt x="228" y="318"/>
                  <a:pt x="226" y="309"/>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 name="General_Fill_34">
            <a:extLst>
              <a:ext uri="{FF2B5EF4-FFF2-40B4-BE49-F238E27FC236}">
                <a16:creationId xmlns:a16="http://schemas.microsoft.com/office/drawing/2014/main" id="{8B8EAD7B-54EF-4581-B21A-42622ACF10AE}"/>
              </a:ext>
            </a:extLst>
          </p:cNvPr>
          <p:cNvSpPr>
            <a:spLocks noChangeAspect="1" noEditPoints="1"/>
          </p:cNvSpPr>
          <p:nvPr/>
        </p:nvSpPr>
        <p:spPr bwMode="auto">
          <a:xfrm>
            <a:off x="4091772" y="4110513"/>
            <a:ext cx="685800" cy="685800"/>
          </a:xfrm>
          <a:custGeom>
            <a:avLst/>
            <a:gdLst>
              <a:gd name="T0" fmla="*/ 277 w 512"/>
              <a:gd name="T1" fmla="*/ 394 h 512"/>
              <a:gd name="T2" fmla="*/ 149 w 512"/>
              <a:gd name="T3" fmla="*/ 202 h 512"/>
              <a:gd name="T4" fmla="*/ 170 w 512"/>
              <a:gd name="T5" fmla="*/ 224 h 512"/>
              <a:gd name="T6" fmla="*/ 266 w 512"/>
              <a:gd name="T7" fmla="*/ 234 h 512"/>
              <a:gd name="T8" fmla="*/ 170 w 512"/>
              <a:gd name="T9" fmla="*/ 245 h 512"/>
              <a:gd name="T10" fmla="*/ 170 w 512"/>
              <a:gd name="T11" fmla="*/ 224 h 512"/>
              <a:gd name="T12" fmla="*/ 256 w 512"/>
              <a:gd name="T13" fmla="*/ 266 h 512"/>
              <a:gd name="T14" fmla="*/ 256 w 512"/>
              <a:gd name="T15" fmla="*/ 288 h 512"/>
              <a:gd name="T16" fmla="*/ 160 w 512"/>
              <a:gd name="T17" fmla="*/ 277 h 512"/>
              <a:gd name="T18" fmla="*/ 170 w 512"/>
              <a:gd name="T19" fmla="*/ 309 h 512"/>
              <a:gd name="T20" fmla="*/ 266 w 512"/>
              <a:gd name="T21" fmla="*/ 320 h 512"/>
              <a:gd name="T22" fmla="*/ 170 w 512"/>
              <a:gd name="T23" fmla="*/ 330 h 512"/>
              <a:gd name="T24" fmla="*/ 170 w 512"/>
              <a:gd name="T25" fmla="*/ 309 h 512"/>
              <a:gd name="T26" fmla="*/ 256 w 512"/>
              <a:gd name="T27" fmla="*/ 352 h 512"/>
              <a:gd name="T28" fmla="*/ 256 w 512"/>
              <a:gd name="T29" fmla="*/ 373 h 512"/>
              <a:gd name="T30" fmla="*/ 160 w 512"/>
              <a:gd name="T31" fmla="*/ 362 h 512"/>
              <a:gd name="T32" fmla="*/ 256 w 512"/>
              <a:gd name="T33" fmla="*/ 0 h 512"/>
              <a:gd name="T34" fmla="*/ 256 w 512"/>
              <a:gd name="T35" fmla="*/ 512 h 512"/>
              <a:gd name="T36" fmla="*/ 256 w 512"/>
              <a:gd name="T37" fmla="*/ 0 h 512"/>
              <a:gd name="T38" fmla="*/ 288 w 512"/>
              <a:gd name="T39" fmla="*/ 416 h 512"/>
              <a:gd name="T40" fmla="*/ 128 w 512"/>
              <a:gd name="T41" fmla="*/ 405 h 512"/>
              <a:gd name="T42" fmla="*/ 138 w 512"/>
              <a:gd name="T43" fmla="*/ 181 h 512"/>
              <a:gd name="T44" fmla="*/ 298 w 512"/>
              <a:gd name="T45" fmla="*/ 192 h 512"/>
              <a:gd name="T46" fmla="*/ 341 w 512"/>
              <a:gd name="T47" fmla="*/ 362 h 512"/>
              <a:gd name="T48" fmla="*/ 320 w 512"/>
              <a:gd name="T49" fmla="*/ 362 h 512"/>
              <a:gd name="T50" fmla="*/ 181 w 512"/>
              <a:gd name="T51" fmla="*/ 160 h 512"/>
              <a:gd name="T52" fmla="*/ 181 w 512"/>
              <a:gd name="T53" fmla="*/ 138 h 512"/>
              <a:gd name="T54" fmla="*/ 341 w 512"/>
              <a:gd name="T55" fmla="*/ 149 h 512"/>
              <a:gd name="T56" fmla="*/ 384 w 512"/>
              <a:gd name="T57" fmla="*/ 320 h 512"/>
              <a:gd name="T58" fmla="*/ 362 w 512"/>
              <a:gd name="T59" fmla="*/ 320 h 512"/>
              <a:gd name="T60" fmla="*/ 224 w 512"/>
              <a:gd name="T61" fmla="*/ 117 h 512"/>
              <a:gd name="T62" fmla="*/ 224 w 512"/>
              <a:gd name="T63" fmla="*/ 96 h 512"/>
              <a:gd name="T64" fmla="*/ 384 w 512"/>
              <a:gd name="T65" fmla="*/ 10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149" y="394"/>
                </a:moveTo>
                <a:cubicBezTo>
                  <a:pt x="277" y="394"/>
                  <a:pt x="277" y="394"/>
                  <a:pt x="277" y="394"/>
                </a:cubicBezTo>
                <a:cubicBezTo>
                  <a:pt x="277" y="202"/>
                  <a:pt x="277" y="202"/>
                  <a:pt x="277" y="202"/>
                </a:cubicBezTo>
                <a:cubicBezTo>
                  <a:pt x="149" y="202"/>
                  <a:pt x="149" y="202"/>
                  <a:pt x="149" y="202"/>
                </a:cubicBezTo>
                <a:lnTo>
                  <a:pt x="149" y="394"/>
                </a:lnTo>
                <a:close/>
                <a:moveTo>
                  <a:pt x="170" y="224"/>
                </a:moveTo>
                <a:cubicBezTo>
                  <a:pt x="256" y="224"/>
                  <a:pt x="256" y="224"/>
                  <a:pt x="256" y="224"/>
                </a:cubicBezTo>
                <a:cubicBezTo>
                  <a:pt x="262" y="224"/>
                  <a:pt x="266" y="228"/>
                  <a:pt x="266" y="234"/>
                </a:cubicBezTo>
                <a:cubicBezTo>
                  <a:pt x="266" y="240"/>
                  <a:pt x="262" y="245"/>
                  <a:pt x="256" y="245"/>
                </a:cubicBezTo>
                <a:cubicBezTo>
                  <a:pt x="170" y="245"/>
                  <a:pt x="170" y="245"/>
                  <a:pt x="170" y="245"/>
                </a:cubicBezTo>
                <a:cubicBezTo>
                  <a:pt x="164" y="245"/>
                  <a:pt x="160" y="240"/>
                  <a:pt x="160" y="234"/>
                </a:cubicBezTo>
                <a:cubicBezTo>
                  <a:pt x="160" y="228"/>
                  <a:pt x="164" y="224"/>
                  <a:pt x="170" y="224"/>
                </a:cubicBezTo>
                <a:close/>
                <a:moveTo>
                  <a:pt x="170" y="266"/>
                </a:moveTo>
                <a:cubicBezTo>
                  <a:pt x="256" y="266"/>
                  <a:pt x="256" y="266"/>
                  <a:pt x="256" y="266"/>
                </a:cubicBezTo>
                <a:cubicBezTo>
                  <a:pt x="262" y="266"/>
                  <a:pt x="266" y="271"/>
                  <a:pt x="266" y="277"/>
                </a:cubicBezTo>
                <a:cubicBezTo>
                  <a:pt x="266" y="283"/>
                  <a:pt x="262" y="288"/>
                  <a:pt x="256" y="288"/>
                </a:cubicBezTo>
                <a:cubicBezTo>
                  <a:pt x="170" y="288"/>
                  <a:pt x="170" y="288"/>
                  <a:pt x="170" y="288"/>
                </a:cubicBezTo>
                <a:cubicBezTo>
                  <a:pt x="164" y="288"/>
                  <a:pt x="160" y="283"/>
                  <a:pt x="160" y="277"/>
                </a:cubicBezTo>
                <a:cubicBezTo>
                  <a:pt x="160" y="271"/>
                  <a:pt x="164" y="266"/>
                  <a:pt x="170" y="266"/>
                </a:cubicBezTo>
                <a:close/>
                <a:moveTo>
                  <a:pt x="170" y="309"/>
                </a:moveTo>
                <a:cubicBezTo>
                  <a:pt x="256" y="309"/>
                  <a:pt x="256" y="309"/>
                  <a:pt x="256" y="309"/>
                </a:cubicBezTo>
                <a:cubicBezTo>
                  <a:pt x="262" y="309"/>
                  <a:pt x="266" y="314"/>
                  <a:pt x="266" y="320"/>
                </a:cubicBezTo>
                <a:cubicBezTo>
                  <a:pt x="266" y="326"/>
                  <a:pt x="262" y="330"/>
                  <a:pt x="256" y="330"/>
                </a:cubicBezTo>
                <a:cubicBezTo>
                  <a:pt x="170" y="330"/>
                  <a:pt x="170" y="330"/>
                  <a:pt x="170" y="330"/>
                </a:cubicBezTo>
                <a:cubicBezTo>
                  <a:pt x="164" y="330"/>
                  <a:pt x="160" y="326"/>
                  <a:pt x="160" y="320"/>
                </a:cubicBezTo>
                <a:cubicBezTo>
                  <a:pt x="160" y="314"/>
                  <a:pt x="164" y="309"/>
                  <a:pt x="170" y="309"/>
                </a:cubicBezTo>
                <a:close/>
                <a:moveTo>
                  <a:pt x="170" y="352"/>
                </a:moveTo>
                <a:cubicBezTo>
                  <a:pt x="256" y="352"/>
                  <a:pt x="256" y="352"/>
                  <a:pt x="256" y="352"/>
                </a:cubicBezTo>
                <a:cubicBezTo>
                  <a:pt x="262" y="352"/>
                  <a:pt x="266" y="356"/>
                  <a:pt x="266" y="362"/>
                </a:cubicBezTo>
                <a:cubicBezTo>
                  <a:pt x="266" y="368"/>
                  <a:pt x="262" y="373"/>
                  <a:pt x="256" y="373"/>
                </a:cubicBezTo>
                <a:cubicBezTo>
                  <a:pt x="170" y="373"/>
                  <a:pt x="170" y="373"/>
                  <a:pt x="170" y="373"/>
                </a:cubicBezTo>
                <a:cubicBezTo>
                  <a:pt x="164" y="373"/>
                  <a:pt x="160" y="368"/>
                  <a:pt x="160" y="362"/>
                </a:cubicBezTo>
                <a:cubicBezTo>
                  <a:pt x="160" y="356"/>
                  <a:pt x="164" y="352"/>
                  <a:pt x="170" y="352"/>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98" y="405"/>
                </a:moveTo>
                <a:cubicBezTo>
                  <a:pt x="298" y="411"/>
                  <a:pt x="294" y="416"/>
                  <a:pt x="288" y="416"/>
                </a:cubicBezTo>
                <a:cubicBezTo>
                  <a:pt x="138" y="416"/>
                  <a:pt x="138" y="416"/>
                  <a:pt x="138" y="416"/>
                </a:cubicBezTo>
                <a:cubicBezTo>
                  <a:pt x="132" y="416"/>
                  <a:pt x="128" y="411"/>
                  <a:pt x="128" y="405"/>
                </a:cubicBezTo>
                <a:cubicBezTo>
                  <a:pt x="128" y="192"/>
                  <a:pt x="128" y="192"/>
                  <a:pt x="128" y="192"/>
                </a:cubicBezTo>
                <a:cubicBezTo>
                  <a:pt x="128" y="186"/>
                  <a:pt x="132" y="181"/>
                  <a:pt x="138" y="181"/>
                </a:cubicBezTo>
                <a:cubicBezTo>
                  <a:pt x="288" y="181"/>
                  <a:pt x="288" y="181"/>
                  <a:pt x="288" y="181"/>
                </a:cubicBezTo>
                <a:cubicBezTo>
                  <a:pt x="294" y="181"/>
                  <a:pt x="298" y="186"/>
                  <a:pt x="298" y="192"/>
                </a:cubicBezTo>
                <a:lnTo>
                  <a:pt x="298" y="405"/>
                </a:lnTo>
                <a:close/>
                <a:moveTo>
                  <a:pt x="341" y="362"/>
                </a:moveTo>
                <a:cubicBezTo>
                  <a:pt x="341" y="368"/>
                  <a:pt x="336" y="373"/>
                  <a:pt x="330" y="373"/>
                </a:cubicBezTo>
                <a:cubicBezTo>
                  <a:pt x="324" y="373"/>
                  <a:pt x="320" y="368"/>
                  <a:pt x="320" y="362"/>
                </a:cubicBezTo>
                <a:cubicBezTo>
                  <a:pt x="320" y="160"/>
                  <a:pt x="320" y="160"/>
                  <a:pt x="320" y="160"/>
                </a:cubicBezTo>
                <a:cubicBezTo>
                  <a:pt x="181" y="160"/>
                  <a:pt x="181" y="160"/>
                  <a:pt x="181" y="160"/>
                </a:cubicBezTo>
                <a:cubicBezTo>
                  <a:pt x="175" y="160"/>
                  <a:pt x="170" y="155"/>
                  <a:pt x="170" y="149"/>
                </a:cubicBezTo>
                <a:cubicBezTo>
                  <a:pt x="170" y="143"/>
                  <a:pt x="175" y="138"/>
                  <a:pt x="181" y="138"/>
                </a:cubicBezTo>
                <a:cubicBezTo>
                  <a:pt x="330" y="138"/>
                  <a:pt x="330" y="138"/>
                  <a:pt x="330" y="138"/>
                </a:cubicBezTo>
                <a:cubicBezTo>
                  <a:pt x="336" y="138"/>
                  <a:pt x="341" y="143"/>
                  <a:pt x="341" y="149"/>
                </a:cubicBezTo>
                <a:lnTo>
                  <a:pt x="341" y="362"/>
                </a:lnTo>
                <a:close/>
                <a:moveTo>
                  <a:pt x="384" y="320"/>
                </a:moveTo>
                <a:cubicBezTo>
                  <a:pt x="384" y="326"/>
                  <a:pt x="379" y="330"/>
                  <a:pt x="373" y="330"/>
                </a:cubicBezTo>
                <a:cubicBezTo>
                  <a:pt x="367" y="330"/>
                  <a:pt x="362" y="326"/>
                  <a:pt x="362" y="320"/>
                </a:cubicBezTo>
                <a:cubicBezTo>
                  <a:pt x="362" y="117"/>
                  <a:pt x="362" y="117"/>
                  <a:pt x="362" y="117"/>
                </a:cubicBezTo>
                <a:cubicBezTo>
                  <a:pt x="224" y="117"/>
                  <a:pt x="224" y="117"/>
                  <a:pt x="224" y="117"/>
                </a:cubicBezTo>
                <a:cubicBezTo>
                  <a:pt x="218" y="117"/>
                  <a:pt x="213" y="112"/>
                  <a:pt x="213" y="106"/>
                </a:cubicBezTo>
                <a:cubicBezTo>
                  <a:pt x="213" y="100"/>
                  <a:pt x="218" y="96"/>
                  <a:pt x="224" y="96"/>
                </a:cubicBezTo>
                <a:cubicBezTo>
                  <a:pt x="373" y="96"/>
                  <a:pt x="373" y="96"/>
                  <a:pt x="373" y="96"/>
                </a:cubicBezTo>
                <a:cubicBezTo>
                  <a:pt x="379" y="96"/>
                  <a:pt x="384" y="100"/>
                  <a:pt x="384" y="106"/>
                </a:cubicBezTo>
                <a:lnTo>
                  <a:pt x="384" y="32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 name="Rectangle 35">
            <a:extLst>
              <a:ext uri="{FF2B5EF4-FFF2-40B4-BE49-F238E27FC236}">
                <a16:creationId xmlns:a16="http://schemas.microsoft.com/office/drawing/2014/main" id="{6572278E-C27C-4E3F-BC14-2427BDFF4958}"/>
              </a:ext>
            </a:extLst>
          </p:cNvPr>
          <p:cNvSpPr/>
          <p:nvPr/>
        </p:nvSpPr>
        <p:spPr>
          <a:xfrm>
            <a:off x="7790167" y="5207038"/>
            <a:ext cx="3363278" cy="1077218"/>
          </a:xfrm>
          <a:prstGeom prst="rect">
            <a:avLst/>
          </a:prstGeom>
          <a:noFill/>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US" sz="1400" dirty="0"/>
              <a:t>System infrastructure &amp; maintenance owned by Oracle</a:t>
            </a:r>
          </a:p>
          <a:p>
            <a:pPr>
              <a:buClr>
                <a:srgbClr val="000000"/>
              </a:buClr>
            </a:pPr>
            <a:r>
              <a:rPr lang="en-US" sz="1400" dirty="0"/>
              <a:t>Oracle has achieved various security and compliance certifications, including ISO 27001, SOC1 and SOC2</a:t>
            </a:r>
          </a:p>
        </p:txBody>
      </p:sp>
      <p:sp>
        <p:nvSpPr>
          <p:cNvPr id="37" name="Rectangle 36">
            <a:extLst>
              <a:ext uri="{FF2B5EF4-FFF2-40B4-BE49-F238E27FC236}">
                <a16:creationId xmlns:a16="http://schemas.microsoft.com/office/drawing/2014/main" id="{0E21432A-2247-4448-A783-1F6488FC6210}"/>
              </a:ext>
            </a:extLst>
          </p:cNvPr>
          <p:cNvSpPr/>
          <p:nvPr/>
        </p:nvSpPr>
        <p:spPr>
          <a:xfrm>
            <a:off x="768300" y="4686982"/>
            <a:ext cx="3014039" cy="1292662"/>
          </a:xfrm>
          <a:prstGeom prst="rect">
            <a:avLst/>
          </a:prstGeom>
          <a:noFill/>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000000"/>
              </a:buClr>
            </a:pPr>
            <a:r>
              <a:rPr lang="en-US" sz="1400" dirty="0"/>
              <a:t>Increased visibility with self-service management reporting</a:t>
            </a:r>
          </a:p>
          <a:p>
            <a:pPr>
              <a:buClr>
                <a:srgbClr val="000000"/>
              </a:buClr>
            </a:pPr>
            <a:r>
              <a:rPr lang="en-US" sz="1400" dirty="0"/>
              <a:t>Real time reporting enabling continuous view of the close process and timeline</a:t>
            </a:r>
          </a:p>
          <a:p>
            <a:pPr>
              <a:buClr>
                <a:srgbClr val="000000"/>
              </a:buClr>
            </a:pPr>
            <a:r>
              <a:rPr lang="en-US" sz="1400" dirty="0"/>
              <a:t>Pre-built reports available plus the ability to create new</a:t>
            </a:r>
          </a:p>
        </p:txBody>
      </p:sp>
      <p:sp>
        <p:nvSpPr>
          <p:cNvPr id="38" name="General_Fill_13">
            <a:extLst>
              <a:ext uri="{FF2B5EF4-FFF2-40B4-BE49-F238E27FC236}">
                <a16:creationId xmlns:a16="http://schemas.microsoft.com/office/drawing/2014/main" id="{CF8757E2-1A53-4364-AACE-6D74479B2766}"/>
              </a:ext>
            </a:extLst>
          </p:cNvPr>
          <p:cNvSpPr>
            <a:spLocks noChangeAspect="1" noEditPoints="1"/>
          </p:cNvSpPr>
          <p:nvPr/>
        </p:nvSpPr>
        <p:spPr bwMode="auto">
          <a:xfrm>
            <a:off x="6400030" y="4729855"/>
            <a:ext cx="685800" cy="685800"/>
          </a:xfrm>
          <a:custGeom>
            <a:avLst/>
            <a:gdLst>
              <a:gd name="T0" fmla="*/ 330 w 512"/>
              <a:gd name="T1" fmla="*/ 245 h 512"/>
              <a:gd name="T2" fmla="*/ 181 w 512"/>
              <a:gd name="T3" fmla="*/ 245 h 512"/>
              <a:gd name="T4" fmla="*/ 181 w 512"/>
              <a:gd name="T5" fmla="*/ 192 h 512"/>
              <a:gd name="T6" fmla="*/ 256 w 512"/>
              <a:gd name="T7" fmla="*/ 117 h 512"/>
              <a:gd name="T8" fmla="*/ 330 w 512"/>
              <a:gd name="T9" fmla="*/ 192 h 512"/>
              <a:gd name="T10" fmla="*/ 330 w 512"/>
              <a:gd name="T11" fmla="*/ 245 h 512"/>
              <a:gd name="T12" fmla="*/ 160 w 512"/>
              <a:gd name="T13" fmla="*/ 394 h 512"/>
              <a:gd name="T14" fmla="*/ 352 w 512"/>
              <a:gd name="T15" fmla="*/ 394 h 512"/>
              <a:gd name="T16" fmla="*/ 352 w 512"/>
              <a:gd name="T17" fmla="*/ 266 h 512"/>
              <a:gd name="T18" fmla="*/ 160 w 512"/>
              <a:gd name="T19" fmla="*/ 266 h 512"/>
              <a:gd name="T20" fmla="*/ 160 w 512"/>
              <a:gd name="T21" fmla="*/ 394 h 512"/>
              <a:gd name="T22" fmla="*/ 512 w 512"/>
              <a:gd name="T23" fmla="*/ 256 h 512"/>
              <a:gd name="T24" fmla="*/ 256 w 512"/>
              <a:gd name="T25" fmla="*/ 512 h 512"/>
              <a:gd name="T26" fmla="*/ 0 w 512"/>
              <a:gd name="T27" fmla="*/ 256 h 512"/>
              <a:gd name="T28" fmla="*/ 256 w 512"/>
              <a:gd name="T29" fmla="*/ 0 h 512"/>
              <a:gd name="T30" fmla="*/ 512 w 512"/>
              <a:gd name="T31" fmla="*/ 256 h 512"/>
              <a:gd name="T32" fmla="*/ 373 w 512"/>
              <a:gd name="T33" fmla="*/ 256 h 512"/>
              <a:gd name="T34" fmla="*/ 362 w 512"/>
              <a:gd name="T35" fmla="*/ 245 h 512"/>
              <a:gd name="T36" fmla="*/ 352 w 512"/>
              <a:gd name="T37" fmla="*/ 245 h 512"/>
              <a:gd name="T38" fmla="*/ 352 w 512"/>
              <a:gd name="T39" fmla="*/ 192 h 512"/>
              <a:gd name="T40" fmla="*/ 256 w 512"/>
              <a:gd name="T41" fmla="*/ 96 h 512"/>
              <a:gd name="T42" fmla="*/ 160 w 512"/>
              <a:gd name="T43" fmla="*/ 192 h 512"/>
              <a:gd name="T44" fmla="*/ 160 w 512"/>
              <a:gd name="T45" fmla="*/ 245 h 512"/>
              <a:gd name="T46" fmla="*/ 149 w 512"/>
              <a:gd name="T47" fmla="*/ 245 h 512"/>
              <a:gd name="T48" fmla="*/ 138 w 512"/>
              <a:gd name="T49" fmla="*/ 256 h 512"/>
              <a:gd name="T50" fmla="*/ 138 w 512"/>
              <a:gd name="T51" fmla="*/ 405 h 512"/>
              <a:gd name="T52" fmla="*/ 149 w 512"/>
              <a:gd name="T53" fmla="*/ 416 h 512"/>
              <a:gd name="T54" fmla="*/ 362 w 512"/>
              <a:gd name="T55" fmla="*/ 416 h 512"/>
              <a:gd name="T56" fmla="*/ 373 w 512"/>
              <a:gd name="T57" fmla="*/ 405 h 512"/>
              <a:gd name="T58" fmla="*/ 373 w 512"/>
              <a:gd name="T59" fmla="*/ 25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12" h="512">
                <a:moveTo>
                  <a:pt x="330" y="245"/>
                </a:moveTo>
                <a:cubicBezTo>
                  <a:pt x="181" y="245"/>
                  <a:pt x="181" y="245"/>
                  <a:pt x="181" y="245"/>
                </a:cubicBezTo>
                <a:cubicBezTo>
                  <a:pt x="181" y="192"/>
                  <a:pt x="181" y="192"/>
                  <a:pt x="181" y="192"/>
                </a:cubicBezTo>
                <a:cubicBezTo>
                  <a:pt x="181" y="150"/>
                  <a:pt x="214" y="117"/>
                  <a:pt x="256" y="117"/>
                </a:cubicBezTo>
                <a:cubicBezTo>
                  <a:pt x="297" y="117"/>
                  <a:pt x="330" y="150"/>
                  <a:pt x="330" y="192"/>
                </a:cubicBezTo>
                <a:lnTo>
                  <a:pt x="330" y="245"/>
                </a:lnTo>
                <a:close/>
                <a:moveTo>
                  <a:pt x="160" y="394"/>
                </a:moveTo>
                <a:cubicBezTo>
                  <a:pt x="352" y="394"/>
                  <a:pt x="352" y="394"/>
                  <a:pt x="352" y="394"/>
                </a:cubicBezTo>
                <a:cubicBezTo>
                  <a:pt x="352" y="266"/>
                  <a:pt x="352" y="266"/>
                  <a:pt x="352" y="266"/>
                </a:cubicBezTo>
                <a:cubicBezTo>
                  <a:pt x="160" y="266"/>
                  <a:pt x="160" y="266"/>
                  <a:pt x="160" y="266"/>
                </a:cubicBezTo>
                <a:lnTo>
                  <a:pt x="160" y="394"/>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256"/>
                </a:moveTo>
                <a:cubicBezTo>
                  <a:pt x="373" y="250"/>
                  <a:pt x="368" y="245"/>
                  <a:pt x="362" y="245"/>
                </a:cubicBezTo>
                <a:cubicBezTo>
                  <a:pt x="352" y="245"/>
                  <a:pt x="352" y="245"/>
                  <a:pt x="352" y="245"/>
                </a:cubicBezTo>
                <a:cubicBezTo>
                  <a:pt x="352" y="192"/>
                  <a:pt x="352" y="192"/>
                  <a:pt x="352" y="192"/>
                </a:cubicBezTo>
                <a:cubicBezTo>
                  <a:pt x="352" y="139"/>
                  <a:pt x="309" y="96"/>
                  <a:pt x="256" y="96"/>
                </a:cubicBezTo>
                <a:cubicBezTo>
                  <a:pt x="203" y="96"/>
                  <a:pt x="160" y="139"/>
                  <a:pt x="160" y="192"/>
                </a:cubicBezTo>
                <a:cubicBezTo>
                  <a:pt x="160" y="245"/>
                  <a:pt x="160" y="245"/>
                  <a:pt x="160" y="245"/>
                </a:cubicBezTo>
                <a:cubicBezTo>
                  <a:pt x="149" y="245"/>
                  <a:pt x="149" y="245"/>
                  <a:pt x="149" y="245"/>
                </a:cubicBezTo>
                <a:cubicBezTo>
                  <a:pt x="143" y="245"/>
                  <a:pt x="138" y="250"/>
                  <a:pt x="138" y="256"/>
                </a:cubicBezTo>
                <a:cubicBezTo>
                  <a:pt x="138" y="405"/>
                  <a:pt x="138" y="405"/>
                  <a:pt x="138" y="405"/>
                </a:cubicBezTo>
                <a:cubicBezTo>
                  <a:pt x="138" y="411"/>
                  <a:pt x="143" y="416"/>
                  <a:pt x="149" y="416"/>
                </a:cubicBezTo>
                <a:cubicBezTo>
                  <a:pt x="362" y="416"/>
                  <a:pt x="362" y="416"/>
                  <a:pt x="362" y="416"/>
                </a:cubicBezTo>
                <a:cubicBezTo>
                  <a:pt x="368" y="416"/>
                  <a:pt x="373" y="411"/>
                  <a:pt x="373" y="405"/>
                </a:cubicBezTo>
                <a:lnTo>
                  <a:pt x="373" y="25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9" name="Media_Technology_Fill_5">
            <a:extLst>
              <a:ext uri="{FF2B5EF4-FFF2-40B4-BE49-F238E27FC236}">
                <a16:creationId xmlns:a16="http://schemas.microsoft.com/office/drawing/2014/main" id="{54C4A6FA-CD5C-4BAC-BCC0-288CE5A99850}"/>
              </a:ext>
            </a:extLst>
          </p:cNvPr>
          <p:cNvSpPr>
            <a:spLocks noChangeAspect="1" noEditPoints="1"/>
          </p:cNvSpPr>
          <p:nvPr/>
        </p:nvSpPr>
        <p:spPr bwMode="auto">
          <a:xfrm>
            <a:off x="4526282" y="2266219"/>
            <a:ext cx="685800" cy="685800"/>
          </a:xfrm>
          <a:custGeom>
            <a:avLst/>
            <a:gdLst>
              <a:gd name="T0" fmla="*/ 181 w 512"/>
              <a:gd name="T1" fmla="*/ 181 h 512"/>
              <a:gd name="T2" fmla="*/ 160 w 512"/>
              <a:gd name="T3" fmla="*/ 202 h 512"/>
              <a:gd name="T4" fmla="*/ 138 w 512"/>
              <a:gd name="T5" fmla="*/ 181 h 512"/>
              <a:gd name="T6" fmla="*/ 160 w 512"/>
              <a:gd name="T7" fmla="*/ 160 h 512"/>
              <a:gd name="T8" fmla="*/ 181 w 512"/>
              <a:gd name="T9" fmla="*/ 181 h 512"/>
              <a:gd name="T10" fmla="*/ 256 w 512"/>
              <a:gd name="T11" fmla="*/ 309 h 512"/>
              <a:gd name="T12" fmla="*/ 234 w 512"/>
              <a:gd name="T13" fmla="*/ 330 h 512"/>
              <a:gd name="T14" fmla="*/ 256 w 512"/>
              <a:gd name="T15" fmla="*/ 352 h 512"/>
              <a:gd name="T16" fmla="*/ 277 w 512"/>
              <a:gd name="T17" fmla="*/ 330 h 512"/>
              <a:gd name="T18" fmla="*/ 256 w 512"/>
              <a:gd name="T19" fmla="*/ 309 h 512"/>
              <a:gd name="T20" fmla="*/ 352 w 512"/>
              <a:gd name="T21" fmla="*/ 213 h 512"/>
              <a:gd name="T22" fmla="*/ 330 w 512"/>
              <a:gd name="T23" fmla="*/ 234 h 512"/>
              <a:gd name="T24" fmla="*/ 352 w 512"/>
              <a:gd name="T25" fmla="*/ 256 h 512"/>
              <a:gd name="T26" fmla="*/ 373 w 512"/>
              <a:gd name="T27" fmla="*/ 234 h 512"/>
              <a:gd name="T28" fmla="*/ 352 w 512"/>
              <a:gd name="T29" fmla="*/ 213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202 w 512"/>
              <a:gd name="T41" fmla="*/ 181 h 512"/>
              <a:gd name="T42" fmla="*/ 170 w 512"/>
              <a:gd name="T43" fmla="*/ 140 h 512"/>
              <a:gd name="T44" fmla="*/ 170 w 512"/>
              <a:gd name="T45" fmla="*/ 106 h 512"/>
              <a:gd name="T46" fmla="*/ 160 w 512"/>
              <a:gd name="T47" fmla="*/ 96 h 512"/>
              <a:gd name="T48" fmla="*/ 149 w 512"/>
              <a:gd name="T49" fmla="*/ 106 h 512"/>
              <a:gd name="T50" fmla="*/ 149 w 512"/>
              <a:gd name="T51" fmla="*/ 140 h 512"/>
              <a:gd name="T52" fmla="*/ 117 w 512"/>
              <a:gd name="T53" fmla="*/ 181 h 512"/>
              <a:gd name="T54" fmla="*/ 149 w 512"/>
              <a:gd name="T55" fmla="*/ 222 h 512"/>
              <a:gd name="T56" fmla="*/ 149 w 512"/>
              <a:gd name="T57" fmla="*/ 405 h 512"/>
              <a:gd name="T58" fmla="*/ 160 w 512"/>
              <a:gd name="T59" fmla="*/ 416 h 512"/>
              <a:gd name="T60" fmla="*/ 170 w 512"/>
              <a:gd name="T61" fmla="*/ 405 h 512"/>
              <a:gd name="T62" fmla="*/ 170 w 512"/>
              <a:gd name="T63" fmla="*/ 222 h 512"/>
              <a:gd name="T64" fmla="*/ 202 w 512"/>
              <a:gd name="T65" fmla="*/ 181 h 512"/>
              <a:gd name="T66" fmla="*/ 298 w 512"/>
              <a:gd name="T67" fmla="*/ 330 h 512"/>
              <a:gd name="T68" fmla="*/ 266 w 512"/>
              <a:gd name="T69" fmla="*/ 289 h 512"/>
              <a:gd name="T70" fmla="*/ 266 w 512"/>
              <a:gd name="T71" fmla="*/ 106 h 512"/>
              <a:gd name="T72" fmla="*/ 256 w 512"/>
              <a:gd name="T73" fmla="*/ 96 h 512"/>
              <a:gd name="T74" fmla="*/ 245 w 512"/>
              <a:gd name="T75" fmla="*/ 106 h 512"/>
              <a:gd name="T76" fmla="*/ 245 w 512"/>
              <a:gd name="T77" fmla="*/ 289 h 512"/>
              <a:gd name="T78" fmla="*/ 213 w 512"/>
              <a:gd name="T79" fmla="*/ 330 h 512"/>
              <a:gd name="T80" fmla="*/ 245 w 512"/>
              <a:gd name="T81" fmla="*/ 371 h 512"/>
              <a:gd name="T82" fmla="*/ 245 w 512"/>
              <a:gd name="T83" fmla="*/ 405 h 512"/>
              <a:gd name="T84" fmla="*/ 256 w 512"/>
              <a:gd name="T85" fmla="*/ 416 h 512"/>
              <a:gd name="T86" fmla="*/ 266 w 512"/>
              <a:gd name="T87" fmla="*/ 405 h 512"/>
              <a:gd name="T88" fmla="*/ 266 w 512"/>
              <a:gd name="T89" fmla="*/ 371 h 512"/>
              <a:gd name="T90" fmla="*/ 298 w 512"/>
              <a:gd name="T91" fmla="*/ 330 h 512"/>
              <a:gd name="T92" fmla="*/ 394 w 512"/>
              <a:gd name="T93" fmla="*/ 234 h 512"/>
              <a:gd name="T94" fmla="*/ 362 w 512"/>
              <a:gd name="T95" fmla="*/ 193 h 512"/>
              <a:gd name="T96" fmla="*/ 362 w 512"/>
              <a:gd name="T97" fmla="*/ 106 h 512"/>
              <a:gd name="T98" fmla="*/ 352 w 512"/>
              <a:gd name="T99" fmla="*/ 96 h 512"/>
              <a:gd name="T100" fmla="*/ 341 w 512"/>
              <a:gd name="T101" fmla="*/ 106 h 512"/>
              <a:gd name="T102" fmla="*/ 341 w 512"/>
              <a:gd name="T103" fmla="*/ 193 h 512"/>
              <a:gd name="T104" fmla="*/ 309 w 512"/>
              <a:gd name="T105" fmla="*/ 234 h 512"/>
              <a:gd name="T106" fmla="*/ 341 w 512"/>
              <a:gd name="T107" fmla="*/ 275 h 512"/>
              <a:gd name="T108" fmla="*/ 341 w 512"/>
              <a:gd name="T109" fmla="*/ 405 h 512"/>
              <a:gd name="T110" fmla="*/ 352 w 512"/>
              <a:gd name="T111" fmla="*/ 416 h 512"/>
              <a:gd name="T112" fmla="*/ 362 w 512"/>
              <a:gd name="T113" fmla="*/ 405 h 512"/>
              <a:gd name="T114" fmla="*/ 362 w 512"/>
              <a:gd name="T115" fmla="*/ 275 h 512"/>
              <a:gd name="T116" fmla="*/ 394 w 512"/>
              <a:gd name="T117" fmla="*/ 23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2" h="512">
                <a:moveTo>
                  <a:pt x="181" y="181"/>
                </a:moveTo>
                <a:cubicBezTo>
                  <a:pt x="181" y="193"/>
                  <a:pt x="171" y="202"/>
                  <a:pt x="160" y="202"/>
                </a:cubicBezTo>
                <a:cubicBezTo>
                  <a:pt x="148" y="202"/>
                  <a:pt x="138" y="193"/>
                  <a:pt x="138" y="181"/>
                </a:cubicBezTo>
                <a:cubicBezTo>
                  <a:pt x="138" y="169"/>
                  <a:pt x="148" y="160"/>
                  <a:pt x="160" y="160"/>
                </a:cubicBezTo>
                <a:cubicBezTo>
                  <a:pt x="171" y="160"/>
                  <a:pt x="181" y="169"/>
                  <a:pt x="181" y="181"/>
                </a:cubicBezTo>
                <a:close/>
                <a:moveTo>
                  <a:pt x="256" y="309"/>
                </a:moveTo>
                <a:cubicBezTo>
                  <a:pt x="244" y="309"/>
                  <a:pt x="234" y="319"/>
                  <a:pt x="234" y="330"/>
                </a:cubicBezTo>
                <a:cubicBezTo>
                  <a:pt x="234" y="342"/>
                  <a:pt x="244" y="352"/>
                  <a:pt x="256" y="352"/>
                </a:cubicBezTo>
                <a:cubicBezTo>
                  <a:pt x="267" y="352"/>
                  <a:pt x="277" y="342"/>
                  <a:pt x="277" y="330"/>
                </a:cubicBezTo>
                <a:cubicBezTo>
                  <a:pt x="277" y="319"/>
                  <a:pt x="267" y="309"/>
                  <a:pt x="256" y="309"/>
                </a:cubicBezTo>
                <a:close/>
                <a:moveTo>
                  <a:pt x="352" y="213"/>
                </a:moveTo>
                <a:cubicBezTo>
                  <a:pt x="340" y="213"/>
                  <a:pt x="330" y="223"/>
                  <a:pt x="330" y="234"/>
                </a:cubicBezTo>
                <a:cubicBezTo>
                  <a:pt x="330" y="246"/>
                  <a:pt x="340" y="256"/>
                  <a:pt x="352" y="256"/>
                </a:cubicBezTo>
                <a:cubicBezTo>
                  <a:pt x="363" y="256"/>
                  <a:pt x="373" y="246"/>
                  <a:pt x="373" y="234"/>
                </a:cubicBezTo>
                <a:cubicBezTo>
                  <a:pt x="373" y="223"/>
                  <a:pt x="363" y="213"/>
                  <a:pt x="352" y="21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02" y="181"/>
                </a:moveTo>
                <a:cubicBezTo>
                  <a:pt x="202" y="161"/>
                  <a:pt x="189" y="145"/>
                  <a:pt x="170" y="140"/>
                </a:cubicBezTo>
                <a:cubicBezTo>
                  <a:pt x="170" y="106"/>
                  <a:pt x="170" y="106"/>
                  <a:pt x="170" y="106"/>
                </a:cubicBezTo>
                <a:cubicBezTo>
                  <a:pt x="170" y="100"/>
                  <a:pt x="166" y="96"/>
                  <a:pt x="160" y="96"/>
                </a:cubicBezTo>
                <a:cubicBezTo>
                  <a:pt x="154" y="96"/>
                  <a:pt x="149" y="100"/>
                  <a:pt x="149" y="106"/>
                </a:cubicBezTo>
                <a:cubicBezTo>
                  <a:pt x="149" y="140"/>
                  <a:pt x="149" y="140"/>
                  <a:pt x="149" y="140"/>
                </a:cubicBezTo>
                <a:cubicBezTo>
                  <a:pt x="131" y="145"/>
                  <a:pt x="117" y="161"/>
                  <a:pt x="117" y="181"/>
                </a:cubicBezTo>
                <a:cubicBezTo>
                  <a:pt x="117" y="201"/>
                  <a:pt x="131" y="217"/>
                  <a:pt x="149" y="222"/>
                </a:cubicBezTo>
                <a:cubicBezTo>
                  <a:pt x="149" y="405"/>
                  <a:pt x="149" y="405"/>
                  <a:pt x="149" y="405"/>
                </a:cubicBezTo>
                <a:cubicBezTo>
                  <a:pt x="149" y="411"/>
                  <a:pt x="154" y="416"/>
                  <a:pt x="160" y="416"/>
                </a:cubicBezTo>
                <a:cubicBezTo>
                  <a:pt x="166" y="416"/>
                  <a:pt x="170" y="411"/>
                  <a:pt x="170" y="405"/>
                </a:cubicBezTo>
                <a:cubicBezTo>
                  <a:pt x="170" y="222"/>
                  <a:pt x="170" y="222"/>
                  <a:pt x="170" y="222"/>
                </a:cubicBezTo>
                <a:cubicBezTo>
                  <a:pt x="189" y="217"/>
                  <a:pt x="202" y="201"/>
                  <a:pt x="202" y="181"/>
                </a:cubicBezTo>
                <a:close/>
                <a:moveTo>
                  <a:pt x="298" y="330"/>
                </a:moveTo>
                <a:cubicBezTo>
                  <a:pt x="298" y="311"/>
                  <a:pt x="285" y="294"/>
                  <a:pt x="266" y="289"/>
                </a:cubicBezTo>
                <a:cubicBezTo>
                  <a:pt x="266" y="106"/>
                  <a:pt x="266" y="106"/>
                  <a:pt x="266" y="106"/>
                </a:cubicBezTo>
                <a:cubicBezTo>
                  <a:pt x="266" y="100"/>
                  <a:pt x="262" y="96"/>
                  <a:pt x="256" y="96"/>
                </a:cubicBezTo>
                <a:cubicBezTo>
                  <a:pt x="250" y="96"/>
                  <a:pt x="245" y="100"/>
                  <a:pt x="245" y="106"/>
                </a:cubicBezTo>
                <a:cubicBezTo>
                  <a:pt x="245" y="289"/>
                  <a:pt x="245" y="289"/>
                  <a:pt x="245" y="289"/>
                </a:cubicBezTo>
                <a:cubicBezTo>
                  <a:pt x="227" y="294"/>
                  <a:pt x="213" y="311"/>
                  <a:pt x="213" y="330"/>
                </a:cubicBezTo>
                <a:cubicBezTo>
                  <a:pt x="213" y="350"/>
                  <a:pt x="227" y="367"/>
                  <a:pt x="245" y="371"/>
                </a:cubicBezTo>
                <a:cubicBezTo>
                  <a:pt x="245" y="405"/>
                  <a:pt x="245" y="405"/>
                  <a:pt x="245" y="405"/>
                </a:cubicBezTo>
                <a:cubicBezTo>
                  <a:pt x="245" y="411"/>
                  <a:pt x="250" y="416"/>
                  <a:pt x="256" y="416"/>
                </a:cubicBezTo>
                <a:cubicBezTo>
                  <a:pt x="262" y="416"/>
                  <a:pt x="266" y="411"/>
                  <a:pt x="266" y="405"/>
                </a:cubicBezTo>
                <a:cubicBezTo>
                  <a:pt x="266" y="371"/>
                  <a:pt x="266" y="371"/>
                  <a:pt x="266" y="371"/>
                </a:cubicBezTo>
                <a:cubicBezTo>
                  <a:pt x="285" y="367"/>
                  <a:pt x="298" y="350"/>
                  <a:pt x="298" y="330"/>
                </a:cubicBezTo>
                <a:close/>
                <a:moveTo>
                  <a:pt x="394" y="234"/>
                </a:moveTo>
                <a:cubicBezTo>
                  <a:pt x="394" y="215"/>
                  <a:pt x="381" y="198"/>
                  <a:pt x="362" y="193"/>
                </a:cubicBezTo>
                <a:cubicBezTo>
                  <a:pt x="362" y="106"/>
                  <a:pt x="362" y="106"/>
                  <a:pt x="362" y="106"/>
                </a:cubicBezTo>
                <a:cubicBezTo>
                  <a:pt x="362" y="100"/>
                  <a:pt x="358" y="96"/>
                  <a:pt x="352" y="96"/>
                </a:cubicBezTo>
                <a:cubicBezTo>
                  <a:pt x="346" y="96"/>
                  <a:pt x="341" y="100"/>
                  <a:pt x="341" y="106"/>
                </a:cubicBezTo>
                <a:cubicBezTo>
                  <a:pt x="341" y="193"/>
                  <a:pt x="341" y="193"/>
                  <a:pt x="341" y="193"/>
                </a:cubicBezTo>
                <a:cubicBezTo>
                  <a:pt x="323" y="198"/>
                  <a:pt x="309" y="215"/>
                  <a:pt x="309" y="234"/>
                </a:cubicBezTo>
                <a:cubicBezTo>
                  <a:pt x="309" y="254"/>
                  <a:pt x="323" y="271"/>
                  <a:pt x="341" y="275"/>
                </a:cubicBezTo>
                <a:cubicBezTo>
                  <a:pt x="341" y="405"/>
                  <a:pt x="341" y="405"/>
                  <a:pt x="341" y="405"/>
                </a:cubicBezTo>
                <a:cubicBezTo>
                  <a:pt x="341" y="411"/>
                  <a:pt x="346" y="416"/>
                  <a:pt x="352" y="416"/>
                </a:cubicBezTo>
                <a:cubicBezTo>
                  <a:pt x="358" y="416"/>
                  <a:pt x="362" y="411"/>
                  <a:pt x="362" y="405"/>
                </a:cubicBezTo>
                <a:cubicBezTo>
                  <a:pt x="362" y="275"/>
                  <a:pt x="362" y="275"/>
                  <a:pt x="362" y="275"/>
                </a:cubicBezTo>
                <a:cubicBezTo>
                  <a:pt x="381" y="271"/>
                  <a:pt x="394" y="254"/>
                  <a:pt x="394" y="234"/>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0" name="Text Placeholder 1">
            <a:extLst>
              <a:ext uri="{FF2B5EF4-FFF2-40B4-BE49-F238E27FC236}">
                <a16:creationId xmlns:a16="http://schemas.microsoft.com/office/drawing/2014/main" id="{BA738ED8-5665-4B65-9932-AC3761E78722}"/>
              </a:ext>
            </a:extLst>
          </p:cNvPr>
          <p:cNvSpPr>
            <a:spLocks noGrp="1"/>
          </p:cNvSpPr>
          <p:nvPr>
            <p:ph type="body" sz="quarter" idx="13"/>
          </p:nvPr>
        </p:nvSpPr>
        <p:spPr>
          <a:xfrm>
            <a:off x="611414" y="818031"/>
            <a:ext cx="11252200" cy="430887"/>
          </a:xfrm>
          <a:noFill/>
        </p:spPr>
        <p:txBody>
          <a:bodyPr wrap="square">
            <a:spAutoFit/>
          </a:bodyPr>
          <a:lstStyle/>
          <a:p>
            <a:r>
              <a:rPr lang="en-US" sz="1400" kern="1200" dirty="0">
                <a:solidFill>
                  <a:schemeClr val="tx1"/>
                </a:solidFill>
                <a:ea typeface="+mn-ea"/>
                <a:cs typeface="+mn-cs"/>
              </a:rPr>
              <a:t>Oracle Account Reconciliation (AR) is a purpose-built solution in the Cloud for managing the global reconciliation process. AR provides real-time visibility into the performance of reconciliations and ensures that all reconciliations prepared are properly qualified</a:t>
            </a:r>
          </a:p>
        </p:txBody>
      </p:sp>
      <p:sp>
        <p:nvSpPr>
          <p:cNvPr id="41" name="Title 3">
            <a:extLst>
              <a:ext uri="{FF2B5EF4-FFF2-40B4-BE49-F238E27FC236}">
                <a16:creationId xmlns:a16="http://schemas.microsoft.com/office/drawing/2014/main" id="{9DEABA0B-7F5F-421B-925F-8E10BD8C34FD}"/>
              </a:ext>
            </a:extLst>
          </p:cNvPr>
          <p:cNvSpPr txBox="1">
            <a:spLocks/>
          </p:cNvSpPr>
          <p:nvPr/>
        </p:nvSpPr>
        <p:spPr>
          <a:xfrm>
            <a:off x="234598" y="94144"/>
            <a:ext cx="11252200" cy="578835"/>
          </a:xfrm>
          <a:prstGeom prst="rect">
            <a:avLst/>
          </a:prstGeom>
        </p:spPr>
        <p:txBody>
          <a:bodyPr vert="horz" lIns="0" tIns="0" rIns="0" bIns="0" rtlCol="0" anchor="t" anchorCtr="0">
            <a:noAutofit/>
          </a:bodyPr>
          <a:lstStyle>
            <a:defPPr marR="0" lvl="0" algn="l" rtl="0">
              <a:lnSpc>
                <a:spcPct val="100000"/>
              </a:lnSpc>
              <a:spcBef>
                <a:spcPts val="0"/>
              </a:spcBef>
              <a:spcAft>
                <a:spcPts val="0"/>
              </a:spcAft>
            </a:defPPr>
            <a:lvl1pPr>
              <a:spcBef>
                <a:spcPct val="0"/>
              </a:spcBef>
              <a:buNone/>
              <a:defRPr sz="3200" b="1">
                <a:latin typeface="+mj-lt"/>
                <a:ea typeface="+mj-ea"/>
                <a:cs typeface="Calibri Light" panose="020F0302020204030204" pitchFamily="34" charset="0"/>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dirty="0"/>
              <a:t>Oracle Account Reconciliation overview</a:t>
            </a:r>
          </a:p>
        </p:txBody>
      </p:sp>
    </p:spTree>
    <p:extLst>
      <p:ext uri="{BB962C8B-B14F-4D97-AF65-F5344CB8AC3E}">
        <p14:creationId xmlns:p14="http://schemas.microsoft.com/office/powerpoint/2010/main" val="15006193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3">
            <a:extLst>
              <a:ext uri="{FF2B5EF4-FFF2-40B4-BE49-F238E27FC236}">
                <a16:creationId xmlns:a16="http://schemas.microsoft.com/office/drawing/2014/main" id="{AB8E5616-7E07-41B9-92B3-BC7729108042}"/>
              </a:ext>
            </a:extLst>
          </p:cNvPr>
          <p:cNvSpPr txBox="1">
            <a:spLocks/>
          </p:cNvSpPr>
          <p:nvPr/>
        </p:nvSpPr>
        <p:spPr>
          <a:xfrm>
            <a:off x="1642398" y="2380733"/>
            <a:ext cx="4076918" cy="2778165"/>
          </a:xfrm>
          <a:prstGeom prst="rect">
            <a:avLst/>
          </a:prstGeom>
          <a:ln>
            <a:noFill/>
          </a:ln>
        </p:spPr>
        <p:txBody>
          <a:bodyPr vert="horz" wrap="square" lIns="91440" tIns="45720" rIns="91440" bIns="45720" numCol="1" anchor="ctr" anchorCtr="0" compatLnSpc="1">
            <a:prstTxWarp prst="textNoShape">
              <a:avLst/>
            </a:prstTxWarp>
          </a:bodyPr>
          <a:lstStyle>
            <a:defPPr>
              <a:defRPr lang="en-US"/>
            </a:defPPr>
            <a:lvl1pPr marL="0" algn="l" defTabSz="457200" rtl="0" eaLnBrk="1" latinLnBrk="0" hangingPunct="1">
              <a:defRPr sz="1000" kern="1200">
                <a:solidFill>
                  <a:srgbClr val="898989"/>
                </a:solidFill>
                <a:latin typeface="Arial" charset="0"/>
                <a:ea typeface="+mn-ea"/>
                <a:cs typeface="MS PGothic"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spcBef>
                <a:spcPts val="338"/>
              </a:spcBef>
              <a:spcAft>
                <a:spcPts val="338"/>
              </a:spcAft>
            </a:pPr>
            <a:r>
              <a:rPr lang="en-US" sz="1300" b="1" dirty="0">
                <a:solidFill>
                  <a:schemeClr val="tx1">
                    <a:lumMod val="85000"/>
                    <a:lumOff val="15000"/>
                  </a:schemeClr>
                </a:solidFill>
                <a:latin typeface="+mn-lt"/>
              </a:rPr>
              <a:t>Key Features:</a:t>
            </a:r>
            <a:endParaRPr lang="en-US" sz="1300" dirty="0">
              <a:solidFill>
                <a:schemeClr val="tx1">
                  <a:lumMod val="85000"/>
                  <a:lumOff val="15000"/>
                </a:schemeClr>
              </a:solidFill>
              <a:latin typeface="+mn-lt"/>
            </a:endParaRPr>
          </a:p>
          <a:p>
            <a:pPr marL="301823" lvl="1" indent="-171450">
              <a:spcBef>
                <a:spcPts val="338"/>
              </a:spcBef>
              <a:spcAft>
                <a:spcPts val="338"/>
              </a:spcAft>
              <a:buFont typeface="Arial" panose="020B0604020202020204" pitchFamily="34" charset="0"/>
              <a:buChar char="•"/>
            </a:pPr>
            <a:r>
              <a:rPr lang="en-US" sz="1300" b="1" dirty="0">
                <a:solidFill>
                  <a:schemeClr val="tx1">
                    <a:lumMod val="85000"/>
                    <a:lumOff val="15000"/>
                  </a:schemeClr>
                </a:solidFill>
              </a:rPr>
              <a:t>Tracking </a:t>
            </a:r>
            <a:r>
              <a:rPr lang="en-US" sz="1300" dirty="0">
                <a:solidFill>
                  <a:schemeClr val="tx1">
                    <a:lumMod val="85000"/>
                    <a:lumOff val="15000"/>
                  </a:schemeClr>
                </a:solidFill>
              </a:rPr>
              <a:t>- Keep track of preparer and approver assignments</a:t>
            </a:r>
          </a:p>
          <a:p>
            <a:pPr marL="301823" lvl="1" indent="-171450">
              <a:spcBef>
                <a:spcPts val="338"/>
              </a:spcBef>
              <a:spcAft>
                <a:spcPts val="338"/>
              </a:spcAft>
              <a:buFont typeface="Arial" panose="020B0604020202020204" pitchFamily="34" charset="0"/>
              <a:buChar char="•"/>
            </a:pPr>
            <a:r>
              <a:rPr lang="en-US" sz="1300" b="1" dirty="0">
                <a:solidFill>
                  <a:schemeClr val="tx1">
                    <a:lumMod val="85000"/>
                    <a:lumOff val="15000"/>
                  </a:schemeClr>
                </a:solidFill>
              </a:rPr>
              <a:t>Workflow</a:t>
            </a:r>
            <a:r>
              <a:rPr lang="en-US" sz="1300" dirty="0">
                <a:solidFill>
                  <a:schemeClr val="tx1">
                    <a:lumMod val="85000"/>
                    <a:lumOff val="15000"/>
                  </a:schemeClr>
                </a:solidFill>
              </a:rPr>
              <a:t> - Gain workflow support for the process including monitoring, reporting, and analysis</a:t>
            </a:r>
          </a:p>
          <a:p>
            <a:pPr marL="301823" lvl="1" indent="-171450">
              <a:spcBef>
                <a:spcPts val="338"/>
              </a:spcBef>
              <a:spcAft>
                <a:spcPts val="338"/>
              </a:spcAft>
              <a:buFont typeface="Arial" panose="020B0604020202020204" pitchFamily="34" charset="0"/>
              <a:buChar char="•"/>
            </a:pPr>
            <a:r>
              <a:rPr lang="en-US" sz="1300" b="1" dirty="0">
                <a:solidFill>
                  <a:schemeClr val="tx1">
                    <a:lumMod val="85000"/>
                    <a:lumOff val="15000"/>
                  </a:schemeClr>
                </a:solidFill>
              </a:rPr>
              <a:t>Recon Formats </a:t>
            </a:r>
            <a:r>
              <a:rPr lang="en-US" sz="1300" dirty="0">
                <a:solidFill>
                  <a:schemeClr val="tx1">
                    <a:lumMod val="85000"/>
                    <a:lumOff val="15000"/>
                  </a:schemeClr>
                </a:solidFill>
              </a:rPr>
              <a:t>- Leverage prebuilt reconciliation formats or configure custom reconciliation formats</a:t>
            </a:r>
          </a:p>
          <a:p>
            <a:pPr marL="301823" lvl="1" indent="-171450">
              <a:spcBef>
                <a:spcPts val="338"/>
              </a:spcBef>
              <a:spcAft>
                <a:spcPts val="338"/>
              </a:spcAft>
              <a:buFont typeface="Arial" panose="020B0604020202020204" pitchFamily="34" charset="0"/>
              <a:buChar char="•"/>
            </a:pPr>
            <a:r>
              <a:rPr lang="en-US" sz="1300" b="1" dirty="0">
                <a:solidFill>
                  <a:schemeClr val="tx1">
                    <a:lumMod val="85000"/>
                    <a:lumOff val="15000"/>
                  </a:schemeClr>
                </a:solidFill>
              </a:rPr>
              <a:t>Compliance-driven framework </a:t>
            </a:r>
            <a:r>
              <a:rPr lang="en-US" sz="1300" dirty="0">
                <a:solidFill>
                  <a:schemeClr val="tx1">
                    <a:lumMod val="85000"/>
                    <a:lumOff val="15000"/>
                  </a:schemeClr>
                </a:solidFill>
              </a:rPr>
              <a:t>- Utilize rule-based thresholds for automated certification and risk assessments</a:t>
            </a:r>
          </a:p>
          <a:p>
            <a:pPr marL="301823" lvl="1" indent="-171450">
              <a:spcBef>
                <a:spcPts val="338"/>
              </a:spcBef>
              <a:spcAft>
                <a:spcPts val="338"/>
              </a:spcAft>
              <a:buFont typeface="Arial" panose="020B0604020202020204" pitchFamily="34" charset="0"/>
              <a:buChar char="•"/>
            </a:pPr>
            <a:r>
              <a:rPr lang="en-US" sz="1300" b="1" dirty="0">
                <a:solidFill>
                  <a:schemeClr val="tx1">
                    <a:lumMod val="85000"/>
                    <a:lumOff val="15000"/>
                  </a:schemeClr>
                </a:solidFill>
              </a:rPr>
              <a:t>Signoff &amp; approval </a:t>
            </a:r>
            <a:r>
              <a:rPr lang="en-US" sz="1300" dirty="0">
                <a:solidFill>
                  <a:schemeClr val="tx1">
                    <a:lumMod val="85000"/>
                    <a:lumOff val="15000"/>
                  </a:schemeClr>
                </a:solidFill>
              </a:rPr>
              <a:t>-Get instant visibility into the progress and status of the reconciliation lifecycle</a:t>
            </a:r>
          </a:p>
          <a:p>
            <a:endParaRPr lang="en-US" sz="1300" dirty="0">
              <a:latin typeface="+mn-lt"/>
            </a:endParaRPr>
          </a:p>
        </p:txBody>
      </p:sp>
      <p:sp>
        <p:nvSpPr>
          <p:cNvPr id="18" name="Content Placeholder 15">
            <a:extLst>
              <a:ext uri="{FF2B5EF4-FFF2-40B4-BE49-F238E27FC236}">
                <a16:creationId xmlns:a16="http://schemas.microsoft.com/office/drawing/2014/main" id="{CF953F7E-178D-4CB5-A69F-EBFD909F8154}"/>
              </a:ext>
            </a:extLst>
          </p:cNvPr>
          <p:cNvSpPr txBox="1">
            <a:spLocks/>
          </p:cNvSpPr>
          <p:nvPr/>
        </p:nvSpPr>
        <p:spPr>
          <a:xfrm>
            <a:off x="6455402" y="2144733"/>
            <a:ext cx="4078224" cy="3250163"/>
          </a:xfrm>
          <a:prstGeom prst="rect">
            <a:avLst/>
          </a:prstGeom>
          <a:ln>
            <a:noFill/>
          </a:ln>
        </p:spPr>
        <p:txBody>
          <a:bodyPr vert="horz" wrap="square" lIns="91440" tIns="45720" rIns="91440" bIns="45720" numCol="1" anchor="ctr" anchorCtr="0" compatLnSpc="1">
            <a:prstTxWarp prst="textNoShape">
              <a:avLst/>
            </a:prstTxWarp>
          </a:bodyPr>
          <a:lstStyle>
            <a:defPPr>
              <a:defRPr lang="en-US"/>
            </a:defPPr>
            <a:lvl1pPr defTabSz="457200">
              <a:spcBef>
                <a:spcPts val="338"/>
              </a:spcBef>
              <a:spcAft>
                <a:spcPts val="338"/>
              </a:spcAft>
              <a:defRPr sz="1300" b="1">
                <a:solidFill>
                  <a:schemeClr val="tx1">
                    <a:lumMod val="85000"/>
                    <a:lumOff val="15000"/>
                  </a:schemeClr>
                </a:solidFill>
                <a:cs typeface="MS PGothic" charset="0"/>
              </a:defRPr>
            </a:lvl1pPr>
            <a:lvl2pPr marL="301823" lvl="1" indent="-171450" defTabSz="457200">
              <a:spcBef>
                <a:spcPts val="338"/>
              </a:spcBef>
              <a:spcAft>
                <a:spcPts val="338"/>
              </a:spcAft>
              <a:buFont typeface="Arial" panose="020B0604020202020204" pitchFamily="34" charset="0"/>
              <a:buChar char="•"/>
              <a:defRPr sz="1300" b="1">
                <a:solidFill>
                  <a:schemeClr val="tx1">
                    <a:lumMod val="85000"/>
                    <a:lumOff val="15000"/>
                  </a:schemeClr>
                </a:solidFill>
              </a:defRPr>
            </a:lvl2pPr>
            <a:lvl3pPr defTabSz="457200"/>
            <a:lvl4pPr defTabSz="457200"/>
            <a:lvl5pPr defTabSz="457200"/>
            <a:lvl6pPr defTabSz="457200"/>
            <a:lvl7pPr defTabSz="457200"/>
            <a:lvl8pPr defTabSz="457200"/>
            <a:lvl9pPr defTabSz="457200"/>
          </a:lstStyle>
          <a:p>
            <a:r>
              <a:rPr lang="en-US" dirty="0"/>
              <a:t>Key Features:</a:t>
            </a:r>
          </a:p>
          <a:p>
            <a:pPr lvl="1"/>
            <a:r>
              <a:rPr lang="en-US" dirty="0"/>
              <a:t>Data Normalization – </a:t>
            </a:r>
            <a:r>
              <a:rPr lang="en-US" b="0" dirty="0"/>
              <a:t>Maximize the number of matches created using tools that improve data quality</a:t>
            </a:r>
          </a:p>
          <a:p>
            <a:pPr lvl="1"/>
            <a:r>
              <a:rPr lang="en-US" dirty="0"/>
              <a:t>Flexible Rules – </a:t>
            </a:r>
            <a:r>
              <a:rPr lang="en-US" b="0" dirty="0"/>
              <a:t>Ability to define matching rules and tolerance rules</a:t>
            </a:r>
          </a:p>
          <a:p>
            <a:pPr lvl="1"/>
            <a:r>
              <a:rPr lang="en-US" dirty="0"/>
              <a:t>Discrepancies Management – </a:t>
            </a:r>
            <a:r>
              <a:rPr lang="en-US" b="0" dirty="0"/>
              <a:t>Create adjustments for variances between data sources and track the resolution of the adjustments</a:t>
            </a:r>
          </a:p>
          <a:p>
            <a:pPr lvl="1"/>
            <a:r>
              <a:rPr lang="en-US" dirty="0"/>
              <a:t>Balancing – </a:t>
            </a:r>
            <a:r>
              <a:rPr lang="en-US" b="0" dirty="0"/>
              <a:t>Create period-end balancing reports that satisfy accounting compliance requirements</a:t>
            </a:r>
          </a:p>
          <a:p>
            <a:pPr lvl="1"/>
            <a:endParaRPr lang="en-US" dirty="0"/>
          </a:p>
          <a:p>
            <a:endParaRPr lang="en-US" dirty="0"/>
          </a:p>
        </p:txBody>
      </p:sp>
      <p:cxnSp>
        <p:nvCxnSpPr>
          <p:cNvPr id="20" name="Straight Connector 19">
            <a:extLst>
              <a:ext uri="{FF2B5EF4-FFF2-40B4-BE49-F238E27FC236}">
                <a16:creationId xmlns:a16="http://schemas.microsoft.com/office/drawing/2014/main" id="{104A7B86-0C79-4FB9-BBE7-492C79FE4D9D}"/>
              </a:ext>
            </a:extLst>
          </p:cNvPr>
          <p:cNvCxnSpPr>
            <a:cxnSpLocks/>
          </p:cNvCxnSpPr>
          <p:nvPr/>
        </p:nvCxnSpPr>
        <p:spPr>
          <a:xfrm>
            <a:off x="6197385" y="1732146"/>
            <a:ext cx="0" cy="4134040"/>
          </a:xfrm>
          <a:prstGeom prst="line">
            <a:avLst/>
          </a:prstGeom>
          <a:ln>
            <a:solidFill>
              <a:srgbClr val="1F355E"/>
            </a:solidFill>
            <a:tailEnd type="none"/>
          </a:ln>
        </p:spPr>
        <p:style>
          <a:lnRef idx="1">
            <a:schemeClr val="accent1"/>
          </a:lnRef>
          <a:fillRef idx="0">
            <a:schemeClr val="accent1"/>
          </a:fillRef>
          <a:effectRef idx="0">
            <a:schemeClr val="accent1"/>
          </a:effectRef>
          <a:fontRef idx="minor">
            <a:schemeClr val="tx1"/>
          </a:fontRef>
        </p:style>
      </p:cxnSp>
      <p:sp>
        <p:nvSpPr>
          <p:cNvPr id="24" name="Rectangle 41">
            <a:extLst>
              <a:ext uri="{FF2B5EF4-FFF2-40B4-BE49-F238E27FC236}">
                <a16:creationId xmlns:a16="http://schemas.microsoft.com/office/drawing/2014/main" id="{419C4D5B-AEA6-40D1-99BC-137C58E3DFF1}"/>
              </a:ext>
            </a:extLst>
          </p:cNvPr>
          <p:cNvSpPr>
            <a:spLocks noChangeArrowheads="1"/>
          </p:cNvSpPr>
          <p:nvPr/>
        </p:nvSpPr>
        <p:spPr bwMode="auto">
          <a:xfrm>
            <a:off x="1765734" y="1772053"/>
            <a:ext cx="4160520" cy="274320"/>
          </a:xfrm>
          <a:prstGeom prst="rect">
            <a:avLst/>
          </a:prstGeom>
          <a:solidFill>
            <a:schemeClr val="accent1"/>
          </a:solidFill>
          <a:ln w="12700" algn="ctr">
            <a:solidFill>
              <a:schemeClr val="accent2">
                <a:lumMod val="75000"/>
              </a:schemeClr>
            </a:solidFill>
            <a:miter lim="800000"/>
            <a:headEnd/>
            <a:tailEnd/>
          </a:ln>
        </p:spPr>
        <p:txBody>
          <a:bodyPr anchor="ctr"/>
          <a:lstStyle/>
          <a:p>
            <a:pPr algn="ctr" defTabSz="378396" eaLnBrk="0" hangingPunct="0">
              <a:lnSpc>
                <a:spcPct val="90000"/>
              </a:lnSpc>
              <a:spcBef>
                <a:spcPct val="80000"/>
              </a:spcBef>
              <a:buClr>
                <a:srgbClr val="001C73"/>
              </a:buClr>
              <a:defRPr/>
            </a:pPr>
            <a:r>
              <a:rPr lang="en-US" sz="1400" b="1" dirty="0">
                <a:solidFill>
                  <a:prstClr val="white"/>
                </a:solidFill>
                <a:cs typeface="Arial" panose="020B0604020202020204" pitchFamily="34" charset="0"/>
              </a:rPr>
              <a:t>Reconciliation Compliance</a:t>
            </a:r>
          </a:p>
        </p:txBody>
      </p:sp>
      <p:sp>
        <p:nvSpPr>
          <p:cNvPr id="25" name="Rectangle 41">
            <a:extLst>
              <a:ext uri="{FF2B5EF4-FFF2-40B4-BE49-F238E27FC236}">
                <a16:creationId xmlns:a16="http://schemas.microsoft.com/office/drawing/2014/main" id="{2DB75774-4760-4A02-829C-77F53BD8227B}"/>
              </a:ext>
            </a:extLst>
          </p:cNvPr>
          <p:cNvSpPr>
            <a:spLocks noChangeArrowheads="1"/>
          </p:cNvSpPr>
          <p:nvPr/>
        </p:nvSpPr>
        <p:spPr bwMode="auto">
          <a:xfrm>
            <a:off x="6468516" y="1775544"/>
            <a:ext cx="4160520" cy="274320"/>
          </a:xfrm>
          <a:prstGeom prst="rect">
            <a:avLst/>
          </a:prstGeom>
          <a:solidFill>
            <a:schemeClr val="accent1"/>
          </a:solidFill>
          <a:ln w="12700" algn="ctr">
            <a:solidFill>
              <a:schemeClr val="accent2">
                <a:lumMod val="75000"/>
              </a:schemeClr>
            </a:solidFill>
            <a:miter lim="800000"/>
            <a:headEnd/>
            <a:tailEnd/>
          </a:ln>
        </p:spPr>
        <p:txBody>
          <a:bodyPr anchor="ctr"/>
          <a:lstStyle/>
          <a:p>
            <a:pPr algn="ctr" defTabSz="378396" eaLnBrk="0" hangingPunct="0">
              <a:lnSpc>
                <a:spcPct val="90000"/>
              </a:lnSpc>
              <a:spcBef>
                <a:spcPct val="80000"/>
              </a:spcBef>
              <a:buClr>
                <a:srgbClr val="001C73"/>
              </a:buClr>
            </a:pPr>
            <a:r>
              <a:rPr lang="en-US" sz="1400" b="1" dirty="0">
                <a:solidFill>
                  <a:prstClr val="white"/>
                </a:solidFill>
                <a:cs typeface="Arial" panose="020B0604020202020204" pitchFamily="34" charset="0"/>
              </a:rPr>
              <a:t>Transaction Matching</a:t>
            </a:r>
          </a:p>
        </p:txBody>
      </p:sp>
      <p:pic>
        <p:nvPicPr>
          <p:cNvPr id="26" name="Picture 25">
            <a:extLst>
              <a:ext uri="{FF2B5EF4-FFF2-40B4-BE49-F238E27FC236}">
                <a16:creationId xmlns:a16="http://schemas.microsoft.com/office/drawing/2014/main" id="{45ECC050-9D53-493E-9082-C413B4EEE78C}"/>
              </a:ext>
            </a:extLst>
          </p:cNvPr>
          <p:cNvPicPr>
            <a:picLocks noChangeAspect="1"/>
          </p:cNvPicPr>
          <p:nvPr/>
        </p:nvPicPr>
        <p:blipFill>
          <a:blip r:embed="rId3"/>
          <a:stretch>
            <a:fillRect/>
          </a:stretch>
        </p:blipFill>
        <p:spPr>
          <a:xfrm>
            <a:off x="7454552" y="5067365"/>
            <a:ext cx="2157534" cy="923824"/>
          </a:xfrm>
          <a:prstGeom prst="rect">
            <a:avLst/>
          </a:prstGeom>
          <a:ln>
            <a:solidFill>
              <a:schemeClr val="accent1"/>
            </a:solidFill>
          </a:ln>
        </p:spPr>
      </p:pic>
      <p:pic>
        <p:nvPicPr>
          <p:cNvPr id="29" name="Picture 28">
            <a:extLst>
              <a:ext uri="{FF2B5EF4-FFF2-40B4-BE49-F238E27FC236}">
                <a16:creationId xmlns:a16="http://schemas.microsoft.com/office/drawing/2014/main" id="{306ABE77-88E4-4AC8-8535-5CC858568CF5}"/>
              </a:ext>
            </a:extLst>
          </p:cNvPr>
          <p:cNvPicPr>
            <a:picLocks noChangeAspect="1"/>
          </p:cNvPicPr>
          <p:nvPr/>
        </p:nvPicPr>
        <p:blipFill rotWithShape="1">
          <a:blip r:embed="rId4"/>
          <a:srcRect r="9294"/>
          <a:stretch/>
        </p:blipFill>
        <p:spPr>
          <a:xfrm>
            <a:off x="2954676" y="5072743"/>
            <a:ext cx="2081039" cy="997462"/>
          </a:xfrm>
          <a:prstGeom prst="rect">
            <a:avLst/>
          </a:prstGeom>
          <a:ln>
            <a:solidFill>
              <a:schemeClr val="accent1"/>
            </a:solidFill>
          </a:ln>
        </p:spPr>
      </p:pic>
      <p:sp>
        <p:nvSpPr>
          <p:cNvPr id="30" name="Text Placeholder 1">
            <a:extLst>
              <a:ext uri="{FF2B5EF4-FFF2-40B4-BE49-F238E27FC236}">
                <a16:creationId xmlns:a16="http://schemas.microsoft.com/office/drawing/2014/main" id="{167E68A5-D43C-4593-A08B-8067BDEC7E5C}"/>
              </a:ext>
            </a:extLst>
          </p:cNvPr>
          <p:cNvSpPr>
            <a:spLocks noGrp="1"/>
          </p:cNvSpPr>
          <p:nvPr>
            <p:ph type="body" sz="quarter" idx="13"/>
          </p:nvPr>
        </p:nvSpPr>
        <p:spPr>
          <a:xfrm>
            <a:off x="608777" y="1064865"/>
            <a:ext cx="11252200" cy="215444"/>
          </a:xfrm>
          <a:noFill/>
        </p:spPr>
        <p:txBody>
          <a:bodyPr wrap="square" lIns="0" tIns="0" rIns="0" bIns="0">
            <a:spAutoFit/>
          </a:bodyPr>
          <a:lstStyle/>
          <a:p>
            <a:r>
              <a:rPr lang="en-US" sz="1400" kern="1200" dirty="0">
                <a:solidFill>
                  <a:schemeClr val="tx1"/>
                </a:solidFill>
                <a:ea typeface="+mn-ea"/>
                <a:cs typeface="+mn-cs"/>
              </a:rPr>
              <a:t>Oracle Account Reconciliation (AR) hosts two different modules within the application – Reconciliation Compliance and Transaction Matching. </a:t>
            </a:r>
          </a:p>
        </p:txBody>
      </p:sp>
      <p:sp>
        <p:nvSpPr>
          <p:cNvPr id="31" name="Title 3">
            <a:extLst>
              <a:ext uri="{FF2B5EF4-FFF2-40B4-BE49-F238E27FC236}">
                <a16:creationId xmlns:a16="http://schemas.microsoft.com/office/drawing/2014/main" id="{05B0BF14-6023-43CB-BA55-BBB18DE7E75D}"/>
              </a:ext>
            </a:extLst>
          </p:cNvPr>
          <p:cNvSpPr txBox="1">
            <a:spLocks/>
          </p:cNvSpPr>
          <p:nvPr/>
        </p:nvSpPr>
        <p:spPr>
          <a:xfrm>
            <a:off x="192533" y="77591"/>
            <a:ext cx="11252200" cy="578835"/>
          </a:xfrm>
          <a:prstGeom prst="rect">
            <a:avLst/>
          </a:prstGeom>
        </p:spPr>
        <p:txBody>
          <a:bodyPr vert="horz" lIns="0" tIns="0" rIns="0" bIns="0" rtlCol="0" anchor="t" anchorCtr="0">
            <a:noAutofit/>
          </a:bodyPr>
          <a:lstStyle>
            <a:defPPr marR="0" lvl="0" algn="l" rtl="0">
              <a:lnSpc>
                <a:spcPct val="100000"/>
              </a:lnSpc>
              <a:spcBef>
                <a:spcPts val="0"/>
              </a:spcBef>
              <a:spcAft>
                <a:spcPts val="0"/>
              </a:spcAft>
              <a:defRPr lang="en-US"/>
            </a:defPPr>
            <a:lvl1pPr>
              <a:spcBef>
                <a:spcPct val="0"/>
              </a:spcBef>
              <a:buNone/>
              <a:defRPr sz="3200" b="1">
                <a:latin typeface="+mj-lt"/>
                <a:ea typeface="+mj-ea"/>
                <a:cs typeface="Calibri Light" panose="020F0302020204030204" pitchFamily="34" charset="0"/>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r>
              <a:rPr lang="en-US" dirty="0"/>
              <a:t>Account Reconciliation- Reconciliation Compliance &amp; Transaction Matching Module</a:t>
            </a:r>
          </a:p>
        </p:txBody>
      </p:sp>
    </p:spTree>
    <p:extLst>
      <p:ext uri="{BB962C8B-B14F-4D97-AF65-F5344CB8AC3E}">
        <p14:creationId xmlns:p14="http://schemas.microsoft.com/office/powerpoint/2010/main" val="284265122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05B0BF14-6023-43CB-BA55-BBB18DE7E75D}"/>
              </a:ext>
            </a:extLst>
          </p:cNvPr>
          <p:cNvSpPr txBox="1">
            <a:spLocks/>
          </p:cNvSpPr>
          <p:nvPr/>
        </p:nvSpPr>
        <p:spPr>
          <a:xfrm>
            <a:off x="192533" y="77591"/>
            <a:ext cx="11252200" cy="578835"/>
          </a:xfrm>
          <a:prstGeom prst="rect">
            <a:avLst/>
          </a:prstGeom>
        </p:spPr>
        <p:txBody>
          <a:bodyPr vert="horz" lIns="0" tIns="0" rIns="0" bIns="0" rtlCol="0" anchor="t" anchorCtr="0">
            <a:noAutofit/>
          </a:bodyPr>
          <a:lstStyle>
            <a:defPPr marR="0" lvl="0" algn="l" rtl="0">
              <a:lnSpc>
                <a:spcPct val="100000"/>
              </a:lnSpc>
              <a:spcBef>
                <a:spcPts val="0"/>
              </a:spcBef>
              <a:spcAft>
                <a:spcPts val="0"/>
              </a:spcAft>
              <a:defRPr lang="en-US"/>
            </a:defPPr>
            <a:lvl1pPr>
              <a:spcBef>
                <a:spcPct val="0"/>
              </a:spcBef>
              <a:buNone/>
              <a:defRPr sz="3200" b="1">
                <a:latin typeface="+mj-lt"/>
                <a:ea typeface="+mj-ea"/>
                <a:cs typeface="Calibri Light" panose="020F0302020204030204" pitchFamily="34" charset="0"/>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r>
              <a:rPr lang="en-US" dirty="0"/>
              <a:t>Account Reconciliation Overview</a:t>
            </a:r>
          </a:p>
        </p:txBody>
      </p:sp>
      <p:sp>
        <p:nvSpPr>
          <p:cNvPr id="13" name="Text Placeholder 5">
            <a:extLst>
              <a:ext uri="{FF2B5EF4-FFF2-40B4-BE49-F238E27FC236}">
                <a16:creationId xmlns:a16="http://schemas.microsoft.com/office/drawing/2014/main" id="{F3A7C62A-E258-43C1-A422-7FA9B9855A65}"/>
              </a:ext>
            </a:extLst>
          </p:cNvPr>
          <p:cNvSpPr txBox="1">
            <a:spLocks/>
          </p:cNvSpPr>
          <p:nvPr/>
        </p:nvSpPr>
        <p:spPr>
          <a:xfrm>
            <a:off x="637193" y="597393"/>
            <a:ext cx="10362880" cy="47548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sz="1400" kern="0" dirty="0">
                <a:latin typeface="+mn-lt"/>
              </a:rPr>
              <a:t>Typical Reconciliation Process within Account Reconciliation</a:t>
            </a:r>
          </a:p>
        </p:txBody>
      </p:sp>
      <p:sp>
        <p:nvSpPr>
          <p:cNvPr id="14" name="Content Placeholder 5">
            <a:extLst>
              <a:ext uri="{FF2B5EF4-FFF2-40B4-BE49-F238E27FC236}">
                <a16:creationId xmlns:a16="http://schemas.microsoft.com/office/drawing/2014/main" id="{7D24D52D-7DF1-41E6-A5B7-392124823354}"/>
              </a:ext>
            </a:extLst>
          </p:cNvPr>
          <p:cNvSpPr txBox="1">
            <a:spLocks/>
          </p:cNvSpPr>
          <p:nvPr/>
        </p:nvSpPr>
        <p:spPr>
          <a:xfrm>
            <a:off x="3443459" y="3559717"/>
            <a:ext cx="7382885" cy="838554"/>
          </a:xfrm>
          <a:prstGeom prst="rect">
            <a:avLst/>
          </a:prstGeo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2700" b="0" i="0" kern="1200" dirty="0" smtClean="0">
                <a:solidFill>
                  <a:schemeClr val="tx1"/>
                </a:solidFill>
                <a:latin typeface="Arial" panose="020B0604020202020204" pitchFamily="34" charset="0"/>
                <a:ea typeface="+mn-ea"/>
                <a:cs typeface="Arial" panose="020B0604020202020204" pitchFamily="34" charset="0"/>
              </a:defRPr>
            </a:lvl1pPr>
            <a:lvl2pPr marL="914400" indent="-457200" algn="l" defTabSz="1828800" rtl="0" eaLnBrk="1" latinLnBrk="0" hangingPunct="1">
              <a:lnSpc>
                <a:spcPct val="90000"/>
              </a:lnSpc>
              <a:spcBef>
                <a:spcPts val="1000"/>
              </a:spcBef>
              <a:buFont typeface="Arial" panose="020B0604020202020204" pitchFamily="34" charset="0"/>
              <a:buChar char="•"/>
              <a:defRPr lang="en-US" sz="2700" b="0" i="0" kern="1200" dirty="0" smtClean="0">
                <a:solidFill>
                  <a:schemeClr val="tx1"/>
                </a:solidFill>
                <a:latin typeface="Arial" panose="020B0604020202020204" pitchFamily="34" charset="0"/>
                <a:ea typeface="+mn-ea"/>
                <a:cs typeface="Arial" panose="020B0604020202020204" pitchFamily="34" charset="0"/>
              </a:defRPr>
            </a:lvl2pPr>
            <a:lvl3pPr marL="1371600" indent="-457200" algn="l" defTabSz="1828800" rtl="0" eaLnBrk="1" latinLnBrk="0" hangingPunct="1">
              <a:lnSpc>
                <a:spcPct val="90000"/>
              </a:lnSpc>
              <a:spcBef>
                <a:spcPts val="1000"/>
              </a:spcBef>
              <a:buFont typeface="Arial" panose="020B0604020202020204" pitchFamily="34" charset="0"/>
              <a:buChar char="•"/>
              <a:defRPr lang="en-US" sz="2700" b="0" i="0" kern="1200" dirty="0" smtClean="0">
                <a:solidFill>
                  <a:schemeClr val="tx1"/>
                </a:solidFill>
                <a:latin typeface="Arial" panose="020B0604020202020204" pitchFamily="34" charset="0"/>
                <a:ea typeface="+mn-ea"/>
                <a:cs typeface="Arial" panose="020B0604020202020204" pitchFamily="34" charset="0"/>
              </a:defRPr>
            </a:lvl3pPr>
            <a:lvl4pPr marL="1828800" indent="-457200" algn="l" defTabSz="1828800" rtl="0" eaLnBrk="1" latinLnBrk="0" hangingPunct="1">
              <a:lnSpc>
                <a:spcPct val="90000"/>
              </a:lnSpc>
              <a:spcBef>
                <a:spcPts val="1000"/>
              </a:spcBef>
              <a:buFont typeface="Arial" panose="020B0604020202020204" pitchFamily="34" charset="0"/>
              <a:buChar char="•"/>
              <a:defRPr lang="en-US" sz="2700" b="0" i="0" kern="1200" dirty="0" smtClean="0">
                <a:solidFill>
                  <a:schemeClr val="tx1"/>
                </a:solidFill>
                <a:latin typeface="Arial" panose="020B0604020202020204" pitchFamily="34" charset="0"/>
                <a:ea typeface="+mn-ea"/>
                <a:cs typeface="Arial" panose="020B0604020202020204" pitchFamily="34" charset="0"/>
              </a:defRPr>
            </a:lvl4pPr>
            <a:lvl5pPr marL="2286000" indent="-457200" algn="l" defTabSz="1828800" rtl="0" eaLnBrk="1" latinLnBrk="0" hangingPunct="1">
              <a:lnSpc>
                <a:spcPct val="90000"/>
              </a:lnSpc>
              <a:spcBef>
                <a:spcPts val="1000"/>
              </a:spcBef>
              <a:buFont typeface="Arial" panose="020B0604020202020204" pitchFamily="34" charset="0"/>
              <a:buChar char="•"/>
              <a:defRPr lang="en-US" sz="2700" b="0" i="0" kern="1200" dirty="0">
                <a:solidFill>
                  <a:schemeClr val="tx1"/>
                </a:solidFill>
                <a:latin typeface="Arial" panose="020B0604020202020204" pitchFamily="34" charset="0"/>
                <a:ea typeface="+mn-ea"/>
                <a:cs typeface="Arial" panose="020B0604020202020204" pitchFamily="34"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9525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1F355E"/>
              </a:solidFill>
              <a:effectLst/>
              <a:uLnTx/>
              <a:uFillTx/>
              <a:latin typeface="Arial" panose="020B0604020202020204" pitchFamily="34" charset="0"/>
              <a:ea typeface="+mn-ea"/>
              <a:cs typeface="Arial" panose="020B0604020202020204" pitchFamily="34" charset="0"/>
            </a:endParaRPr>
          </a:p>
        </p:txBody>
      </p:sp>
      <p:sp>
        <p:nvSpPr>
          <p:cNvPr id="15" name="Content Placeholder 2">
            <a:extLst>
              <a:ext uri="{FF2B5EF4-FFF2-40B4-BE49-F238E27FC236}">
                <a16:creationId xmlns:a16="http://schemas.microsoft.com/office/drawing/2014/main" id="{C4F22780-A61B-4D23-825A-10D5C07C1BD4}"/>
              </a:ext>
            </a:extLst>
          </p:cNvPr>
          <p:cNvSpPr txBox="1">
            <a:spLocks/>
          </p:cNvSpPr>
          <p:nvPr/>
        </p:nvSpPr>
        <p:spPr>
          <a:xfrm>
            <a:off x="5600918" y="1440283"/>
            <a:ext cx="6423017" cy="3433121"/>
          </a:xfrm>
          <a:prstGeom prst="rect">
            <a:avLst/>
          </a:prstGeom>
        </p:spPr>
        <p:txBody>
          <a:bodyPr/>
          <a:lstStyle>
            <a:lvl1pPr marL="342900" indent="-342900" algn="l" defTabSz="457200" rtl="0" eaLnBrk="1" fontAlgn="base" hangingPunct="1">
              <a:spcBef>
                <a:spcPct val="20000"/>
              </a:spcBef>
              <a:spcAft>
                <a:spcPct val="0"/>
              </a:spcAft>
              <a:buClr>
                <a:srgbClr val="0079C1"/>
              </a:buClr>
              <a:buFont typeface="Arial" charset="0"/>
              <a:buChar char="•"/>
              <a:defRPr sz="2400" kern="1200">
                <a:solidFill>
                  <a:srgbClr val="717073"/>
                </a:solidFill>
                <a:latin typeface="+mn-lt"/>
                <a:ea typeface="MS PGothic" pitchFamily="34" charset="-128"/>
                <a:cs typeface="MS PGothic" pitchFamily="34" charset="-128"/>
              </a:defRPr>
            </a:lvl1pPr>
            <a:lvl2pPr marL="742950" indent="-285750" algn="l" defTabSz="457200" rtl="0" eaLnBrk="1" fontAlgn="base" hangingPunct="1">
              <a:spcBef>
                <a:spcPct val="20000"/>
              </a:spcBef>
              <a:spcAft>
                <a:spcPct val="0"/>
              </a:spcAft>
              <a:buClr>
                <a:srgbClr val="0079C1"/>
              </a:buClr>
              <a:buFont typeface="Arial" charset="0"/>
              <a:buChar char="–"/>
              <a:defRPr sz="2000" kern="1200">
                <a:solidFill>
                  <a:srgbClr val="717073"/>
                </a:solidFill>
                <a:latin typeface="+mn-lt"/>
                <a:ea typeface="MS PGothic" pitchFamily="34" charset="-128"/>
                <a:cs typeface="MS PGothic" charset="0"/>
              </a:defRPr>
            </a:lvl2pPr>
            <a:lvl3pPr marL="1143000" indent="-228600" algn="l" defTabSz="457200" rtl="0" eaLnBrk="1" fontAlgn="base" hangingPunct="1">
              <a:spcBef>
                <a:spcPct val="20000"/>
              </a:spcBef>
              <a:spcAft>
                <a:spcPct val="0"/>
              </a:spcAft>
              <a:buClr>
                <a:srgbClr val="0079C1"/>
              </a:buClr>
              <a:buFont typeface="Arial" charset="0"/>
              <a:buChar char="•"/>
              <a:defRPr sz="1800" kern="1200">
                <a:solidFill>
                  <a:srgbClr val="717073"/>
                </a:solidFill>
                <a:latin typeface="+mn-lt"/>
                <a:ea typeface="MS PGothic" charset="0"/>
                <a:cs typeface="MS PGothic" charset="0"/>
              </a:defRPr>
            </a:lvl3pPr>
            <a:lvl4pPr marL="1600200" indent="-228600" algn="l" defTabSz="457200" rtl="0" eaLnBrk="1" fontAlgn="base" hangingPunct="1">
              <a:spcBef>
                <a:spcPct val="20000"/>
              </a:spcBef>
              <a:spcAft>
                <a:spcPct val="0"/>
              </a:spcAft>
              <a:buClr>
                <a:srgbClr val="0079C1"/>
              </a:buClr>
              <a:buFont typeface="Arial" charset="0"/>
              <a:buChar char="–"/>
              <a:defRPr sz="1600" kern="1200">
                <a:solidFill>
                  <a:srgbClr val="717073"/>
                </a:solidFill>
                <a:latin typeface="+mn-lt"/>
                <a:ea typeface="MS PGothic" charset="0"/>
                <a:cs typeface="MS PGothic" charset="0"/>
              </a:defRPr>
            </a:lvl4pPr>
            <a:lvl5pPr marL="2057400" indent="-228600" algn="l" defTabSz="457200" rtl="0" eaLnBrk="1" fontAlgn="base" hangingPunct="1">
              <a:spcBef>
                <a:spcPct val="20000"/>
              </a:spcBef>
              <a:spcAft>
                <a:spcPct val="0"/>
              </a:spcAft>
              <a:buClr>
                <a:srgbClr val="0079C1"/>
              </a:buClr>
              <a:buFont typeface="Arial" charset="0"/>
              <a:buChar char="»"/>
              <a:defRPr sz="1600" kern="1200">
                <a:solidFill>
                  <a:srgbClr val="717073"/>
                </a:solidFill>
                <a:latin typeface="+mn-lt"/>
                <a:ea typeface="MS PGothic" charset="0"/>
                <a:cs typeface="MS PGothic"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228600">
              <a:buClrTx/>
              <a:buAutoNum type="arabicPeriod"/>
            </a:pPr>
            <a:r>
              <a:rPr lang="en-US" sz="1300" b="1" dirty="0">
                <a:solidFill>
                  <a:schemeClr val="tx1"/>
                </a:solidFill>
              </a:rPr>
              <a:t>Load Data: </a:t>
            </a:r>
            <a:r>
              <a:rPr lang="en-US" sz="1300" dirty="0">
                <a:solidFill>
                  <a:schemeClr val="tx1"/>
                </a:solidFill>
              </a:rPr>
              <a:t>Data is loaded from Data Management (DM) or excel data files representing balances from source system and subsystems into AR</a:t>
            </a:r>
          </a:p>
          <a:p>
            <a:pPr marL="228600" indent="-228600">
              <a:buClrTx/>
              <a:buAutoNum type="arabicPeriod"/>
            </a:pPr>
            <a:r>
              <a:rPr lang="en-US" sz="1300" b="1" dirty="0">
                <a:solidFill>
                  <a:schemeClr val="tx1"/>
                </a:solidFill>
              </a:rPr>
              <a:t>Auto Reconciliation: </a:t>
            </a:r>
            <a:r>
              <a:rPr lang="en-US" sz="1300" dirty="0">
                <a:solidFill>
                  <a:schemeClr val="tx1"/>
                </a:solidFill>
              </a:rPr>
              <a:t>Once balances have been loaded, auto reconciliation occurs, whereby ARC automatically creates reconciliations for inactive profiles, zero balances, matching balances, and / or any other profiles based on specifically defined criteria</a:t>
            </a:r>
          </a:p>
          <a:p>
            <a:pPr marL="228600" indent="-228600">
              <a:buClrTx/>
              <a:buFont typeface="+mj-lt"/>
              <a:buAutoNum type="arabicPeriod"/>
            </a:pPr>
            <a:r>
              <a:rPr lang="en-US" sz="1300" b="1" dirty="0">
                <a:solidFill>
                  <a:schemeClr val="tx1"/>
                </a:solidFill>
              </a:rPr>
              <a:t>Notify: </a:t>
            </a:r>
            <a:r>
              <a:rPr lang="en-US" sz="1300" dirty="0">
                <a:solidFill>
                  <a:schemeClr val="tx1"/>
                </a:solidFill>
              </a:rPr>
              <a:t>After auto reconciliation rules have completed, manual reconciliation begins for outstanding profiles. Automated email reminders can be triggered for those who need to perform the work</a:t>
            </a:r>
          </a:p>
          <a:p>
            <a:pPr marL="228600" indent="-228600">
              <a:buClrTx/>
              <a:buFont typeface="+mj-lt"/>
              <a:buAutoNum type="arabicPeriod"/>
            </a:pPr>
            <a:r>
              <a:rPr lang="en-US" sz="1300" b="1" dirty="0">
                <a:solidFill>
                  <a:schemeClr val="tx1"/>
                </a:solidFill>
              </a:rPr>
              <a:t>Prepare: </a:t>
            </a:r>
            <a:r>
              <a:rPr lang="en-US" sz="1300" dirty="0">
                <a:solidFill>
                  <a:schemeClr val="tx1"/>
                </a:solidFill>
              </a:rPr>
              <a:t>Users with the “prepare” role begin to perform reconciliation preparation including adding justifying transactions, attaching relevant documentation, and submitting the reconciliation for review</a:t>
            </a:r>
          </a:p>
          <a:p>
            <a:pPr marL="228600" indent="-228600">
              <a:buClrTx/>
              <a:buFont typeface="+mj-lt"/>
              <a:buAutoNum type="arabicPeriod"/>
            </a:pPr>
            <a:r>
              <a:rPr lang="en-US" sz="1300" b="1" dirty="0">
                <a:solidFill>
                  <a:schemeClr val="tx1"/>
                </a:solidFill>
              </a:rPr>
              <a:t>Review: </a:t>
            </a:r>
            <a:r>
              <a:rPr lang="en-US" sz="1300" dirty="0">
                <a:solidFill>
                  <a:schemeClr val="tx1"/>
                </a:solidFill>
              </a:rPr>
              <a:t>Workflow continues to users with the “review” role to review the prepared reconciliation for completeness and ensure compliance requirements are met. Reviewers have the ability to Reject or Signoff on the reconciliations based on their review. </a:t>
            </a:r>
          </a:p>
          <a:p>
            <a:pPr marL="228600" indent="-228600">
              <a:buClrTx/>
              <a:buFont typeface="+mj-lt"/>
              <a:buAutoNum type="arabicPeriod"/>
            </a:pPr>
            <a:r>
              <a:rPr lang="en-US" sz="1300" b="1" dirty="0">
                <a:solidFill>
                  <a:schemeClr val="tx1"/>
                </a:solidFill>
              </a:rPr>
              <a:t>Monitor: </a:t>
            </a:r>
            <a:r>
              <a:rPr lang="en-US" sz="1300" dirty="0">
                <a:solidFill>
                  <a:schemeClr val="tx1"/>
                </a:solidFill>
              </a:rPr>
              <a:t>Throughout the process, there is instant visibility into the reconciliation lifecycle. Real-time dashboards, reports, filters, and ad-hoc querying provide workflow monitoring, aging analysis and insights for compliance analysis. Pre-built reports are also available to show compliance, unreconciled accounts, and IC accounts with balances. </a:t>
            </a:r>
          </a:p>
          <a:p>
            <a:pPr marL="228600" indent="-228600">
              <a:buClrTx/>
              <a:buFont typeface="+mj-lt"/>
              <a:buAutoNum type="arabicPeriod"/>
            </a:pPr>
            <a:r>
              <a:rPr lang="en-US" sz="1300" b="1" dirty="0">
                <a:solidFill>
                  <a:schemeClr val="tx1"/>
                </a:solidFill>
              </a:rPr>
              <a:t>Continue: </a:t>
            </a:r>
            <a:r>
              <a:rPr lang="en-US" sz="1300" dirty="0">
                <a:solidFill>
                  <a:schemeClr val="tx1"/>
                </a:solidFill>
              </a:rPr>
              <a:t>The cycle until the month end close process is complete</a:t>
            </a:r>
          </a:p>
          <a:p>
            <a:pPr>
              <a:buClrTx/>
              <a:buFont typeface="+mj-lt"/>
              <a:buAutoNum type="arabicPeriod"/>
            </a:pPr>
            <a:endParaRPr lang="en-US" sz="1300" dirty="0">
              <a:solidFill>
                <a:schemeClr val="tx1"/>
              </a:solidFill>
            </a:endParaRPr>
          </a:p>
          <a:p>
            <a:pPr marL="457200" indent="-457200">
              <a:buClrTx/>
              <a:buFont typeface="+mj-lt"/>
              <a:buAutoNum type="arabicPeriod"/>
            </a:pPr>
            <a:endParaRPr lang="en-US" sz="1300" dirty="0">
              <a:solidFill>
                <a:schemeClr val="tx1"/>
              </a:solidFill>
            </a:endParaRPr>
          </a:p>
        </p:txBody>
      </p:sp>
      <p:graphicFrame>
        <p:nvGraphicFramePr>
          <p:cNvPr id="23" name="Content Placeholder 6">
            <a:extLst>
              <a:ext uri="{FF2B5EF4-FFF2-40B4-BE49-F238E27FC236}">
                <a16:creationId xmlns:a16="http://schemas.microsoft.com/office/drawing/2014/main" id="{998FEBF5-9BEB-42A9-922C-38FDC894A83C}"/>
              </a:ext>
            </a:extLst>
          </p:cNvPr>
          <p:cNvGraphicFramePr>
            <a:graphicFrameLocks/>
          </p:cNvGraphicFramePr>
          <p:nvPr/>
        </p:nvGraphicFramePr>
        <p:xfrm>
          <a:off x="469900" y="1708357"/>
          <a:ext cx="4917109" cy="38522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26585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5">
            <a:extLst>
              <a:ext uri="{FF2B5EF4-FFF2-40B4-BE49-F238E27FC236}">
                <a16:creationId xmlns:a16="http://schemas.microsoft.com/office/drawing/2014/main" id="{9EB80E03-4FAB-4560-B8BC-F3358B0754BA}"/>
              </a:ext>
            </a:extLst>
          </p:cNvPr>
          <p:cNvSpPr/>
          <p:nvPr/>
        </p:nvSpPr>
        <p:spPr>
          <a:xfrm>
            <a:off x="350571" y="1032891"/>
            <a:ext cx="4281933" cy="281940"/>
          </a:xfrm>
          <a:custGeom>
            <a:avLst/>
            <a:gdLst/>
            <a:ahLst/>
            <a:cxnLst/>
            <a:rect l="l" t="t" r="r" b="b"/>
            <a:pathLst>
              <a:path w="3366770" h="281939">
                <a:moveTo>
                  <a:pt x="3225546" y="0"/>
                </a:moveTo>
                <a:lnTo>
                  <a:pt x="0" y="0"/>
                </a:lnTo>
                <a:lnTo>
                  <a:pt x="0" y="281939"/>
                </a:lnTo>
                <a:lnTo>
                  <a:pt x="3225546" y="281939"/>
                </a:lnTo>
                <a:lnTo>
                  <a:pt x="3366516" y="140969"/>
                </a:lnTo>
                <a:lnTo>
                  <a:pt x="3225546" y="0"/>
                </a:lnTo>
                <a:close/>
              </a:path>
            </a:pathLst>
          </a:custGeom>
          <a:solidFill>
            <a:schemeClr val="accent1"/>
          </a:solidFill>
          <a:ln w="25400" cap="flat" cmpd="sng" algn="ctr">
            <a:noFill/>
            <a:prstDash val="solid"/>
          </a:ln>
          <a:effectLst>
            <a:outerShdw blurRad="50800" dist="38100" dir="2700000" algn="tl" rotWithShape="0">
              <a:prstClr val="black">
                <a:alpha val="40000"/>
              </a:prstClr>
            </a:outerShdw>
          </a:effectLst>
        </p:spPr>
        <p:txBody>
          <a:bodyPr rtlCol="0" anchor="ctr"/>
          <a:lstStyle/>
          <a:p>
            <a:pPr algn="ctr"/>
            <a:r>
              <a:rPr lang="en-US" sz="1100" b="1" kern="0" dirty="0">
                <a:solidFill>
                  <a:prstClr val="white"/>
                </a:solidFill>
                <a:latin typeface="Century Gothic" panose="020B0502020202020204" pitchFamily="34" charset="0"/>
              </a:rPr>
              <a:t>Admin/Run Team</a:t>
            </a:r>
          </a:p>
        </p:txBody>
      </p:sp>
      <p:sp>
        <p:nvSpPr>
          <p:cNvPr id="10" name="object 7">
            <a:extLst>
              <a:ext uri="{FF2B5EF4-FFF2-40B4-BE49-F238E27FC236}">
                <a16:creationId xmlns:a16="http://schemas.microsoft.com/office/drawing/2014/main" id="{99BDBEB4-D998-4C2B-9A0A-1D3F49D59598}"/>
              </a:ext>
            </a:extLst>
          </p:cNvPr>
          <p:cNvSpPr/>
          <p:nvPr/>
        </p:nvSpPr>
        <p:spPr>
          <a:xfrm>
            <a:off x="4720369" y="1044007"/>
            <a:ext cx="3885452" cy="281940"/>
          </a:xfrm>
          <a:custGeom>
            <a:avLst/>
            <a:gdLst/>
            <a:ahLst/>
            <a:cxnLst/>
            <a:rect l="l" t="t" r="r" b="b"/>
            <a:pathLst>
              <a:path w="2493645" h="281939">
                <a:moveTo>
                  <a:pt x="2352294" y="0"/>
                </a:moveTo>
                <a:lnTo>
                  <a:pt x="0" y="0"/>
                </a:lnTo>
                <a:lnTo>
                  <a:pt x="140970" y="140969"/>
                </a:lnTo>
                <a:lnTo>
                  <a:pt x="0" y="281939"/>
                </a:lnTo>
                <a:lnTo>
                  <a:pt x="2352294" y="281939"/>
                </a:lnTo>
                <a:lnTo>
                  <a:pt x="2493264" y="140969"/>
                </a:lnTo>
                <a:lnTo>
                  <a:pt x="2352294" y="0"/>
                </a:lnTo>
                <a:close/>
              </a:path>
            </a:pathLst>
          </a:custGeom>
          <a:solidFill>
            <a:schemeClr val="accent1"/>
          </a:solidFill>
          <a:ln w="25400" cap="flat" cmpd="sng" algn="ctr">
            <a:noFill/>
            <a:prstDash val="solid"/>
          </a:ln>
          <a:effectLst>
            <a:outerShdw blurRad="50800" dist="38100" dir="2700000" algn="tl" rotWithShape="0">
              <a:prstClr val="black">
                <a:alpha val="40000"/>
              </a:prstClr>
            </a:outerShdw>
          </a:effectLst>
        </p:spPr>
        <p:txBody>
          <a:bodyPr rtlCol="0" anchor="ctr"/>
          <a:lstStyle/>
          <a:p>
            <a:pPr algn="ctr"/>
            <a:r>
              <a:rPr lang="en-US" sz="1100" b="1" kern="0" dirty="0">
                <a:solidFill>
                  <a:prstClr val="white"/>
                </a:solidFill>
                <a:latin typeface="Century Gothic" panose="020B0502020202020204" pitchFamily="34" charset="0"/>
              </a:rPr>
              <a:t>Accounting and Reporting Team</a:t>
            </a:r>
          </a:p>
        </p:txBody>
      </p:sp>
      <p:sp>
        <p:nvSpPr>
          <p:cNvPr id="12" name="object 9">
            <a:extLst>
              <a:ext uri="{FF2B5EF4-FFF2-40B4-BE49-F238E27FC236}">
                <a16:creationId xmlns:a16="http://schemas.microsoft.com/office/drawing/2014/main" id="{62B2BF08-A486-464E-9351-85CAE796D754}"/>
              </a:ext>
            </a:extLst>
          </p:cNvPr>
          <p:cNvSpPr/>
          <p:nvPr/>
        </p:nvSpPr>
        <p:spPr>
          <a:xfrm>
            <a:off x="8605821" y="1044007"/>
            <a:ext cx="3210693" cy="270824"/>
          </a:xfrm>
          <a:custGeom>
            <a:avLst/>
            <a:gdLst/>
            <a:ahLst/>
            <a:cxnLst/>
            <a:rect l="l" t="t" r="r" b="b"/>
            <a:pathLst>
              <a:path w="2097404" h="281939">
                <a:moveTo>
                  <a:pt x="1956054" y="0"/>
                </a:moveTo>
                <a:lnTo>
                  <a:pt x="0" y="0"/>
                </a:lnTo>
                <a:lnTo>
                  <a:pt x="140970" y="140969"/>
                </a:lnTo>
                <a:lnTo>
                  <a:pt x="0" y="281939"/>
                </a:lnTo>
                <a:lnTo>
                  <a:pt x="1956054" y="281939"/>
                </a:lnTo>
                <a:lnTo>
                  <a:pt x="2097024" y="140969"/>
                </a:lnTo>
                <a:lnTo>
                  <a:pt x="1956054" y="0"/>
                </a:lnTo>
                <a:close/>
              </a:path>
            </a:pathLst>
          </a:custGeom>
          <a:solidFill>
            <a:schemeClr val="accent1"/>
          </a:solidFill>
          <a:ln w="25400" cap="flat" cmpd="sng" algn="ctr">
            <a:noFill/>
            <a:prstDash val="solid"/>
          </a:ln>
          <a:effectLst>
            <a:outerShdw blurRad="50800" dist="38100" dir="2700000" algn="tl" rotWithShape="0">
              <a:prstClr val="black">
                <a:alpha val="40000"/>
              </a:prstClr>
            </a:outerShdw>
          </a:effectLst>
        </p:spPr>
        <p:txBody>
          <a:bodyPr rtlCol="0" anchor="ctr"/>
          <a:lstStyle/>
          <a:p>
            <a:pPr algn="ctr"/>
            <a:r>
              <a:rPr lang="en-US" sz="1100" b="1" kern="0">
                <a:solidFill>
                  <a:prstClr val="white"/>
                </a:solidFill>
                <a:latin typeface="Century Gothic" panose="020B0502020202020204" pitchFamily="34" charset="0"/>
              </a:rPr>
              <a:t>Reconciliation Manager or System Admin</a:t>
            </a:r>
            <a:endParaRPr lang="en-US" sz="1100" b="1" kern="0" dirty="0">
              <a:solidFill>
                <a:prstClr val="white"/>
              </a:solidFill>
              <a:latin typeface="Century Gothic" panose="020B0502020202020204" pitchFamily="34" charset="0"/>
            </a:endParaRPr>
          </a:p>
        </p:txBody>
      </p:sp>
      <p:grpSp>
        <p:nvGrpSpPr>
          <p:cNvPr id="73" name="Group 72">
            <a:extLst>
              <a:ext uri="{FF2B5EF4-FFF2-40B4-BE49-F238E27FC236}">
                <a16:creationId xmlns:a16="http://schemas.microsoft.com/office/drawing/2014/main" id="{6DD908DD-4707-4F89-9318-83288C0D498A}"/>
              </a:ext>
            </a:extLst>
          </p:cNvPr>
          <p:cNvGrpSpPr/>
          <p:nvPr/>
        </p:nvGrpSpPr>
        <p:grpSpPr>
          <a:xfrm>
            <a:off x="68255" y="1609326"/>
            <a:ext cx="11030086" cy="4344908"/>
            <a:chOff x="380999" y="2490216"/>
            <a:chExt cx="7040005" cy="3243703"/>
          </a:xfrm>
        </p:grpSpPr>
        <p:sp>
          <p:nvSpPr>
            <p:cNvPr id="14" name="object 11">
              <a:extLst>
                <a:ext uri="{FF2B5EF4-FFF2-40B4-BE49-F238E27FC236}">
                  <a16:creationId xmlns:a16="http://schemas.microsoft.com/office/drawing/2014/main" id="{BD22CB00-D42F-4FEE-BD3B-8AEEF72A8D3C}"/>
                </a:ext>
              </a:extLst>
            </p:cNvPr>
            <p:cNvSpPr/>
            <p:nvPr/>
          </p:nvSpPr>
          <p:spPr>
            <a:xfrm>
              <a:off x="380999" y="2496246"/>
              <a:ext cx="542925" cy="480059"/>
            </a:xfrm>
            <a:custGeom>
              <a:avLst/>
              <a:gdLst/>
              <a:ahLst/>
              <a:cxnLst/>
              <a:rect l="l" t="t" r="r" b="b"/>
              <a:pathLst>
                <a:path w="542925" h="480060">
                  <a:moveTo>
                    <a:pt x="271272" y="0"/>
                  </a:moveTo>
                  <a:lnTo>
                    <a:pt x="222509" y="3866"/>
                  </a:lnTo>
                  <a:lnTo>
                    <a:pt x="176615" y="15014"/>
                  </a:lnTo>
                  <a:lnTo>
                    <a:pt x="134354" y="32766"/>
                  </a:lnTo>
                  <a:lnTo>
                    <a:pt x="96493" y="56444"/>
                  </a:lnTo>
                  <a:lnTo>
                    <a:pt x="63798" y="85372"/>
                  </a:lnTo>
                  <a:lnTo>
                    <a:pt x="37036" y="118872"/>
                  </a:lnTo>
                  <a:lnTo>
                    <a:pt x="16971" y="156266"/>
                  </a:lnTo>
                  <a:lnTo>
                    <a:pt x="4370" y="196878"/>
                  </a:lnTo>
                  <a:lnTo>
                    <a:pt x="0" y="240030"/>
                  </a:lnTo>
                  <a:lnTo>
                    <a:pt x="4370" y="283181"/>
                  </a:lnTo>
                  <a:lnTo>
                    <a:pt x="16971" y="323793"/>
                  </a:lnTo>
                  <a:lnTo>
                    <a:pt x="37036" y="361188"/>
                  </a:lnTo>
                  <a:lnTo>
                    <a:pt x="63798" y="394687"/>
                  </a:lnTo>
                  <a:lnTo>
                    <a:pt x="96493" y="423615"/>
                  </a:lnTo>
                  <a:lnTo>
                    <a:pt x="134354" y="447294"/>
                  </a:lnTo>
                  <a:lnTo>
                    <a:pt x="176615" y="465045"/>
                  </a:lnTo>
                  <a:lnTo>
                    <a:pt x="222509" y="476193"/>
                  </a:lnTo>
                  <a:lnTo>
                    <a:pt x="271272" y="480060"/>
                  </a:lnTo>
                  <a:lnTo>
                    <a:pt x="320034" y="476193"/>
                  </a:lnTo>
                  <a:lnTo>
                    <a:pt x="365928" y="465045"/>
                  </a:lnTo>
                  <a:lnTo>
                    <a:pt x="408189" y="447294"/>
                  </a:lnTo>
                  <a:lnTo>
                    <a:pt x="446050" y="423615"/>
                  </a:lnTo>
                  <a:lnTo>
                    <a:pt x="478745" y="394687"/>
                  </a:lnTo>
                  <a:lnTo>
                    <a:pt x="505507" y="361188"/>
                  </a:lnTo>
                  <a:lnTo>
                    <a:pt x="525572" y="323793"/>
                  </a:lnTo>
                  <a:lnTo>
                    <a:pt x="538173" y="283181"/>
                  </a:lnTo>
                  <a:lnTo>
                    <a:pt x="542544" y="240030"/>
                  </a:lnTo>
                  <a:lnTo>
                    <a:pt x="538173" y="196878"/>
                  </a:lnTo>
                  <a:lnTo>
                    <a:pt x="525572" y="156266"/>
                  </a:lnTo>
                  <a:lnTo>
                    <a:pt x="505507" y="118872"/>
                  </a:lnTo>
                  <a:lnTo>
                    <a:pt x="478745" y="85372"/>
                  </a:lnTo>
                  <a:lnTo>
                    <a:pt x="446050" y="56444"/>
                  </a:lnTo>
                  <a:lnTo>
                    <a:pt x="408189" y="32766"/>
                  </a:lnTo>
                  <a:lnTo>
                    <a:pt x="365928" y="15014"/>
                  </a:lnTo>
                  <a:lnTo>
                    <a:pt x="320034" y="3866"/>
                  </a:lnTo>
                  <a:lnTo>
                    <a:pt x="271272" y="0"/>
                  </a:lnTo>
                  <a:close/>
                </a:path>
              </a:pathLst>
            </a:custGeom>
            <a:solidFill>
              <a:srgbClr val="F2F2F2"/>
            </a:solidFill>
            <a:ln>
              <a:solidFill>
                <a:schemeClr val="accent1"/>
              </a:solidFill>
            </a:ln>
          </p:spPr>
          <p:txBody>
            <a:bodyPr wrap="square" lIns="0" tIns="0" rIns="0" bIns="0" rtlCol="0"/>
            <a:lstStyle/>
            <a:p>
              <a:endParaRPr sz="1050">
                <a:latin typeface="Century Gothic" panose="020B0502020202020204" pitchFamily="34" charset="0"/>
              </a:endParaRPr>
            </a:p>
          </p:txBody>
        </p:sp>
        <p:sp>
          <p:nvSpPr>
            <p:cNvPr id="15" name="object 12">
              <a:extLst>
                <a:ext uri="{FF2B5EF4-FFF2-40B4-BE49-F238E27FC236}">
                  <a16:creationId xmlns:a16="http://schemas.microsoft.com/office/drawing/2014/main" id="{192C650B-1763-4EDA-B719-0A7587C05086}"/>
                </a:ext>
              </a:extLst>
            </p:cNvPr>
            <p:cNvSpPr txBox="1"/>
            <p:nvPr/>
          </p:nvSpPr>
          <p:spPr>
            <a:xfrm>
              <a:off x="553668" y="2667546"/>
              <a:ext cx="212090" cy="129726"/>
            </a:xfrm>
            <a:prstGeom prst="rect">
              <a:avLst/>
            </a:prstGeom>
          </p:spPr>
          <p:txBody>
            <a:bodyPr vert="horz" wrap="square" lIns="0" tIns="12065" rIns="0" bIns="0" rtlCol="0">
              <a:spAutoFit/>
            </a:bodyPr>
            <a:lstStyle/>
            <a:p>
              <a:pPr marL="12700">
                <a:lnSpc>
                  <a:spcPct val="100000"/>
                </a:lnSpc>
                <a:spcBef>
                  <a:spcPts val="95"/>
                </a:spcBef>
              </a:pPr>
              <a:r>
                <a:rPr sz="1050" spc="-5" dirty="0">
                  <a:latin typeface="Century Gothic" panose="020B0502020202020204" pitchFamily="34" charset="0"/>
                  <a:cs typeface="Arial"/>
                </a:rPr>
                <a:t>St</a:t>
              </a:r>
              <a:r>
                <a:rPr sz="1050" spc="-10" dirty="0">
                  <a:latin typeface="Century Gothic" panose="020B0502020202020204" pitchFamily="34" charset="0"/>
                  <a:cs typeface="Arial"/>
                </a:rPr>
                <a:t>ar</a:t>
              </a:r>
              <a:r>
                <a:rPr sz="1050" spc="-5" dirty="0">
                  <a:latin typeface="Century Gothic" panose="020B0502020202020204" pitchFamily="34" charset="0"/>
                  <a:cs typeface="Arial"/>
                </a:rPr>
                <a:t>t</a:t>
              </a:r>
              <a:endParaRPr sz="1050" dirty="0">
                <a:latin typeface="Century Gothic" panose="020B0502020202020204" pitchFamily="34" charset="0"/>
                <a:cs typeface="Arial"/>
              </a:endParaRPr>
            </a:p>
          </p:txBody>
        </p:sp>
        <p:sp>
          <p:nvSpPr>
            <p:cNvPr id="18" name="object 15">
              <a:extLst>
                <a:ext uri="{FF2B5EF4-FFF2-40B4-BE49-F238E27FC236}">
                  <a16:creationId xmlns:a16="http://schemas.microsoft.com/office/drawing/2014/main" id="{15046452-240D-483A-9972-3FD365206509}"/>
                </a:ext>
              </a:extLst>
            </p:cNvPr>
            <p:cNvSpPr/>
            <p:nvPr/>
          </p:nvSpPr>
          <p:spPr>
            <a:xfrm>
              <a:off x="1696211" y="3311652"/>
              <a:ext cx="891540" cy="480059"/>
            </a:xfrm>
            <a:custGeom>
              <a:avLst/>
              <a:gdLst/>
              <a:ahLst/>
              <a:cxnLst/>
              <a:rect l="l" t="t" r="r" b="b"/>
              <a:pathLst>
                <a:path w="891539" h="480060">
                  <a:moveTo>
                    <a:pt x="811530" y="0"/>
                  </a:moveTo>
                  <a:lnTo>
                    <a:pt x="80010" y="0"/>
                  </a:lnTo>
                  <a:lnTo>
                    <a:pt x="48863" y="6286"/>
                  </a:lnTo>
                  <a:lnTo>
                    <a:pt x="23431" y="23431"/>
                  </a:lnTo>
                  <a:lnTo>
                    <a:pt x="6286" y="48863"/>
                  </a:lnTo>
                  <a:lnTo>
                    <a:pt x="0" y="80010"/>
                  </a:lnTo>
                  <a:lnTo>
                    <a:pt x="0" y="400050"/>
                  </a:lnTo>
                  <a:lnTo>
                    <a:pt x="6286" y="431196"/>
                  </a:lnTo>
                  <a:lnTo>
                    <a:pt x="23431" y="456628"/>
                  </a:lnTo>
                  <a:lnTo>
                    <a:pt x="48863" y="473773"/>
                  </a:lnTo>
                  <a:lnTo>
                    <a:pt x="80010" y="480060"/>
                  </a:lnTo>
                  <a:lnTo>
                    <a:pt x="811530" y="480060"/>
                  </a:lnTo>
                  <a:lnTo>
                    <a:pt x="842676" y="473773"/>
                  </a:lnTo>
                  <a:lnTo>
                    <a:pt x="868108" y="456628"/>
                  </a:lnTo>
                  <a:lnTo>
                    <a:pt x="885253" y="431196"/>
                  </a:lnTo>
                  <a:lnTo>
                    <a:pt x="891539" y="400050"/>
                  </a:lnTo>
                  <a:lnTo>
                    <a:pt x="891539" y="80010"/>
                  </a:lnTo>
                  <a:lnTo>
                    <a:pt x="885253" y="48863"/>
                  </a:lnTo>
                  <a:lnTo>
                    <a:pt x="868108" y="23431"/>
                  </a:lnTo>
                  <a:lnTo>
                    <a:pt x="842676" y="6286"/>
                  </a:lnTo>
                  <a:lnTo>
                    <a:pt x="811530" y="0"/>
                  </a:lnTo>
                  <a:close/>
                </a:path>
              </a:pathLst>
            </a:custGeom>
            <a:solidFill>
              <a:srgbClr val="F2F2F2"/>
            </a:solidFill>
          </p:spPr>
          <p:txBody>
            <a:bodyPr wrap="square" lIns="0" tIns="0" rIns="0" bIns="0" rtlCol="0"/>
            <a:lstStyle/>
            <a:p>
              <a:endParaRPr sz="1050">
                <a:latin typeface="Century Gothic" panose="020B0502020202020204" pitchFamily="34" charset="0"/>
              </a:endParaRPr>
            </a:p>
          </p:txBody>
        </p:sp>
        <p:sp>
          <p:nvSpPr>
            <p:cNvPr id="19" name="object 16">
              <a:extLst>
                <a:ext uri="{FF2B5EF4-FFF2-40B4-BE49-F238E27FC236}">
                  <a16:creationId xmlns:a16="http://schemas.microsoft.com/office/drawing/2014/main" id="{FDB78EE3-BE57-4208-84C3-4A07113FE22D}"/>
                </a:ext>
              </a:extLst>
            </p:cNvPr>
            <p:cNvSpPr txBox="1"/>
            <p:nvPr/>
          </p:nvSpPr>
          <p:spPr>
            <a:xfrm>
              <a:off x="1811791" y="3361518"/>
              <a:ext cx="626110" cy="370985"/>
            </a:xfrm>
            <a:prstGeom prst="rect">
              <a:avLst/>
            </a:prstGeom>
          </p:spPr>
          <p:txBody>
            <a:bodyPr vert="horz" wrap="square" lIns="0" tIns="12065" rIns="0" bIns="0" rtlCol="0">
              <a:spAutoFit/>
            </a:bodyPr>
            <a:lstStyle/>
            <a:p>
              <a:pPr algn="ctr">
                <a:lnSpc>
                  <a:spcPct val="100000"/>
                </a:lnSpc>
                <a:spcBef>
                  <a:spcPts val="95"/>
                </a:spcBef>
              </a:pPr>
              <a:r>
                <a:rPr lang="en-US" sz="1050" spc="-10" dirty="0">
                  <a:latin typeface="Century Gothic" panose="020B0502020202020204" pitchFamily="34" charset="0"/>
                  <a:cs typeface="Arial"/>
                </a:rPr>
                <a:t>Import Balances into AR via Periods</a:t>
              </a:r>
              <a:endParaRPr sz="1050" dirty="0">
                <a:latin typeface="Century Gothic" panose="020B0502020202020204" pitchFamily="34" charset="0"/>
                <a:cs typeface="Arial"/>
              </a:endParaRPr>
            </a:p>
          </p:txBody>
        </p:sp>
        <p:sp>
          <p:nvSpPr>
            <p:cNvPr id="20" name="object 17">
              <a:extLst>
                <a:ext uri="{FF2B5EF4-FFF2-40B4-BE49-F238E27FC236}">
                  <a16:creationId xmlns:a16="http://schemas.microsoft.com/office/drawing/2014/main" id="{55947094-2E24-4A91-B86D-7D4A5059B348}"/>
                </a:ext>
              </a:extLst>
            </p:cNvPr>
            <p:cNvSpPr/>
            <p:nvPr/>
          </p:nvSpPr>
          <p:spPr>
            <a:xfrm>
              <a:off x="1711934" y="4044083"/>
              <a:ext cx="891540" cy="480059"/>
            </a:xfrm>
            <a:custGeom>
              <a:avLst/>
              <a:gdLst/>
              <a:ahLst/>
              <a:cxnLst/>
              <a:rect l="l" t="t" r="r" b="b"/>
              <a:pathLst>
                <a:path w="891539" h="480060">
                  <a:moveTo>
                    <a:pt x="811530" y="0"/>
                  </a:moveTo>
                  <a:lnTo>
                    <a:pt x="80010" y="0"/>
                  </a:lnTo>
                  <a:lnTo>
                    <a:pt x="48863" y="6286"/>
                  </a:lnTo>
                  <a:lnTo>
                    <a:pt x="23431" y="23431"/>
                  </a:lnTo>
                  <a:lnTo>
                    <a:pt x="6286" y="48863"/>
                  </a:lnTo>
                  <a:lnTo>
                    <a:pt x="0" y="80009"/>
                  </a:lnTo>
                  <a:lnTo>
                    <a:pt x="0" y="400049"/>
                  </a:lnTo>
                  <a:lnTo>
                    <a:pt x="6286" y="431196"/>
                  </a:lnTo>
                  <a:lnTo>
                    <a:pt x="23431" y="456628"/>
                  </a:lnTo>
                  <a:lnTo>
                    <a:pt x="48863" y="473773"/>
                  </a:lnTo>
                  <a:lnTo>
                    <a:pt x="80010" y="480059"/>
                  </a:lnTo>
                  <a:lnTo>
                    <a:pt x="811530" y="480059"/>
                  </a:lnTo>
                  <a:lnTo>
                    <a:pt x="842676" y="473773"/>
                  </a:lnTo>
                  <a:lnTo>
                    <a:pt x="868108" y="456628"/>
                  </a:lnTo>
                  <a:lnTo>
                    <a:pt x="885253" y="431196"/>
                  </a:lnTo>
                  <a:lnTo>
                    <a:pt x="891539" y="400049"/>
                  </a:lnTo>
                  <a:lnTo>
                    <a:pt x="891539" y="80009"/>
                  </a:lnTo>
                  <a:lnTo>
                    <a:pt x="885253" y="48863"/>
                  </a:lnTo>
                  <a:lnTo>
                    <a:pt x="868108" y="23431"/>
                  </a:lnTo>
                  <a:lnTo>
                    <a:pt x="842676" y="6286"/>
                  </a:lnTo>
                  <a:lnTo>
                    <a:pt x="811530" y="0"/>
                  </a:lnTo>
                  <a:close/>
                </a:path>
              </a:pathLst>
            </a:custGeom>
            <a:solidFill>
              <a:srgbClr val="F2F2F2"/>
            </a:solidFill>
          </p:spPr>
          <p:txBody>
            <a:bodyPr wrap="square" lIns="0" tIns="0" rIns="0" bIns="0" rtlCol="0"/>
            <a:lstStyle/>
            <a:p>
              <a:endParaRPr sz="1050">
                <a:latin typeface="Century Gothic" panose="020B0502020202020204" pitchFamily="34" charset="0"/>
              </a:endParaRPr>
            </a:p>
          </p:txBody>
        </p:sp>
        <p:sp>
          <p:nvSpPr>
            <p:cNvPr id="21" name="object 18">
              <a:extLst>
                <a:ext uri="{FF2B5EF4-FFF2-40B4-BE49-F238E27FC236}">
                  <a16:creationId xmlns:a16="http://schemas.microsoft.com/office/drawing/2014/main" id="{CCB568EF-332E-40D0-889B-ED16664C8B1E}"/>
                </a:ext>
              </a:extLst>
            </p:cNvPr>
            <p:cNvSpPr txBox="1"/>
            <p:nvPr/>
          </p:nvSpPr>
          <p:spPr>
            <a:xfrm>
              <a:off x="1798668" y="4098619"/>
              <a:ext cx="672498" cy="370985"/>
            </a:xfrm>
            <a:prstGeom prst="rect">
              <a:avLst/>
            </a:prstGeom>
          </p:spPr>
          <p:txBody>
            <a:bodyPr vert="horz" wrap="square" lIns="0" tIns="12065" rIns="0" bIns="0" rtlCol="0">
              <a:spAutoFit/>
            </a:bodyPr>
            <a:lstStyle>
              <a:defPPr>
                <a:defRPr lang="en-US"/>
              </a:defPPr>
              <a:lvl1pPr marL="12700" marR="5080" indent="1270" algn="ctr">
                <a:lnSpc>
                  <a:spcPct val="100000"/>
                </a:lnSpc>
                <a:spcBef>
                  <a:spcPts val="95"/>
                </a:spcBef>
                <a:defRPr sz="1050" spc="-5">
                  <a:latin typeface="Century Gothic" panose="020B0502020202020204" pitchFamily="34" charset="0"/>
                  <a:cs typeface="Arial"/>
                </a:defRPr>
              </a:lvl1pPr>
            </a:lstStyle>
            <a:p>
              <a:r>
                <a:rPr lang="en-US" dirty="0"/>
                <a:t>Create Reconciliation Profile (if any)</a:t>
              </a:r>
              <a:endParaRPr dirty="0"/>
            </a:p>
          </p:txBody>
        </p:sp>
        <p:sp>
          <p:nvSpPr>
            <p:cNvPr id="22" name="object 19">
              <a:extLst>
                <a:ext uri="{FF2B5EF4-FFF2-40B4-BE49-F238E27FC236}">
                  <a16:creationId xmlns:a16="http://schemas.microsoft.com/office/drawing/2014/main" id="{32D6C33E-5460-4946-90B1-C55D0C383481}"/>
                </a:ext>
              </a:extLst>
            </p:cNvPr>
            <p:cNvSpPr/>
            <p:nvPr/>
          </p:nvSpPr>
          <p:spPr>
            <a:xfrm>
              <a:off x="1696211" y="4804603"/>
              <a:ext cx="891540" cy="480059"/>
            </a:xfrm>
            <a:custGeom>
              <a:avLst/>
              <a:gdLst/>
              <a:ahLst/>
              <a:cxnLst/>
              <a:rect l="l" t="t" r="r" b="b"/>
              <a:pathLst>
                <a:path w="891539" h="480060">
                  <a:moveTo>
                    <a:pt x="811530" y="0"/>
                  </a:moveTo>
                  <a:lnTo>
                    <a:pt x="80010" y="0"/>
                  </a:lnTo>
                  <a:lnTo>
                    <a:pt x="48863" y="6286"/>
                  </a:lnTo>
                  <a:lnTo>
                    <a:pt x="23431" y="23431"/>
                  </a:lnTo>
                  <a:lnTo>
                    <a:pt x="6286" y="48863"/>
                  </a:lnTo>
                  <a:lnTo>
                    <a:pt x="0" y="80010"/>
                  </a:lnTo>
                  <a:lnTo>
                    <a:pt x="0" y="400050"/>
                  </a:lnTo>
                  <a:lnTo>
                    <a:pt x="6286" y="431196"/>
                  </a:lnTo>
                  <a:lnTo>
                    <a:pt x="23431" y="456628"/>
                  </a:lnTo>
                  <a:lnTo>
                    <a:pt x="48863" y="473773"/>
                  </a:lnTo>
                  <a:lnTo>
                    <a:pt x="80010" y="480060"/>
                  </a:lnTo>
                  <a:lnTo>
                    <a:pt x="811530" y="480060"/>
                  </a:lnTo>
                  <a:lnTo>
                    <a:pt x="842676" y="473773"/>
                  </a:lnTo>
                  <a:lnTo>
                    <a:pt x="868108" y="456628"/>
                  </a:lnTo>
                  <a:lnTo>
                    <a:pt x="885253" y="431196"/>
                  </a:lnTo>
                  <a:lnTo>
                    <a:pt x="891539" y="400050"/>
                  </a:lnTo>
                  <a:lnTo>
                    <a:pt x="891539" y="80010"/>
                  </a:lnTo>
                  <a:lnTo>
                    <a:pt x="885253" y="48863"/>
                  </a:lnTo>
                  <a:lnTo>
                    <a:pt x="868108" y="23431"/>
                  </a:lnTo>
                  <a:lnTo>
                    <a:pt x="842676" y="6286"/>
                  </a:lnTo>
                  <a:lnTo>
                    <a:pt x="811530" y="0"/>
                  </a:lnTo>
                  <a:close/>
                </a:path>
              </a:pathLst>
            </a:custGeom>
            <a:solidFill>
              <a:srgbClr val="F2F2F2"/>
            </a:solidFill>
          </p:spPr>
          <p:txBody>
            <a:bodyPr wrap="square" lIns="0" tIns="0" rIns="0" bIns="0" rtlCol="0"/>
            <a:lstStyle/>
            <a:p>
              <a:endParaRPr sz="1050" dirty="0">
                <a:latin typeface="Century Gothic" panose="020B0502020202020204" pitchFamily="34" charset="0"/>
              </a:endParaRPr>
            </a:p>
          </p:txBody>
        </p:sp>
        <p:sp>
          <p:nvSpPr>
            <p:cNvPr id="23" name="object 20">
              <a:extLst>
                <a:ext uri="{FF2B5EF4-FFF2-40B4-BE49-F238E27FC236}">
                  <a16:creationId xmlns:a16="http://schemas.microsoft.com/office/drawing/2014/main" id="{B79969E2-973E-4404-BB67-DE6E490ED1C6}"/>
                </a:ext>
              </a:extLst>
            </p:cNvPr>
            <p:cNvSpPr txBox="1"/>
            <p:nvPr/>
          </p:nvSpPr>
          <p:spPr>
            <a:xfrm>
              <a:off x="1805034" y="4868537"/>
              <a:ext cx="659765" cy="370985"/>
            </a:xfrm>
            <a:prstGeom prst="rect">
              <a:avLst/>
            </a:prstGeom>
          </p:spPr>
          <p:txBody>
            <a:bodyPr vert="horz" wrap="square" lIns="0" tIns="12065" rIns="0" bIns="0" rtlCol="0">
              <a:spAutoFit/>
            </a:bodyPr>
            <a:lstStyle/>
            <a:p>
              <a:pPr marL="12700" marR="5080" indent="1270" algn="ctr">
                <a:lnSpc>
                  <a:spcPct val="100000"/>
                </a:lnSpc>
                <a:spcBef>
                  <a:spcPts val="95"/>
                </a:spcBef>
              </a:pPr>
              <a:r>
                <a:rPr lang="en-US" sz="1050" spc="-5" dirty="0">
                  <a:latin typeface="Century Gothic" panose="020B0502020202020204" pitchFamily="34" charset="0"/>
                  <a:cs typeface="Arial"/>
                </a:rPr>
                <a:t>Create Reconciliation for the Period</a:t>
              </a:r>
              <a:endParaRPr sz="1050" dirty="0">
                <a:latin typeface="Century Gothic" panose="020B0502020202020204" pitchFamily="34" charset="0"/>
                <a:cs typeface="Arial"/>
              </a:endParaRPr>
            </a:p>
          </p:txBody>
        </p:sp>
        <p:sp>
          <p:nvSpPr>
            <p:cNvPr id="24" name="object 21">
              <a:extLst>
                <a:ext uri="{FF2B5EF4-FFF2-40B4-BE49-F238E27FC236}">
                  <a16:creationId xmlns:a16="http://schemas.microsoft.com/office/drawing/2014/main" id="{2E802B72-B3DA-44A4-889E-BEB451EDF9B2}"/>
                </a:ext>
              </a:extLst>
            </p:cNvPr>
            <p:cNvSpPr/>
            <p:nvPr/>
          </p:nvSpPr>
          <p:spPr>
            <a:xfrm>
              <a:off x="3770262" y="2496247"/>
              <a:ext cx="891540" cy="480059"/>
            </a:xfrm>
            <a:custGeom>
              <a:avLst/>
              <a:gdLst/>
              <a:ahLst/>
              <a:cxnLst/>
              <a:rect l="l" t="t" r="r" b="b"/>
              <a:pathLst>
                <a:path w="891539" h="480060">
                  <a:moveTo>
                    <a:pt x="811530" y="0"/>
                  </a:moveTo>
                  <a:lnTo>
                    <a:pt x="80010" y="0"/>
                  </a:lnTo>
                  <a:lnTo>
                    <a:pt x="48863" y="6286"/>
                  </a:lnTo>
                  <a:lnTo>
                    <a:pt x="23431" y="23431"/>
                  </a:lnTo>
                  <a:lnTo>
                    <a:pt x="6286" y="48863"/>
                  </a:lnTo>
                  <a:lnTo>
                    <a:pt x="0" y="80010"/>
                  </a:lnTo>
                  <a:lnTo>
                    <a:pt x="0" y="400050"/>
                  </a:lnTo>
                  <a:lnTo>
                    <a:pt x="6286" y="431196"/>
                  </a:lnTo>
                  <a:lnTo>
                    <a:pt x="23431" y="456628"/>
                  </a:lnTo>
                  <a:lnTo>
                    <a:pt x="48863" y="473773"/>
                  </a:lnTo>
                  <a:lnTo>
                    <a:pt x="80010" y="480060"/>
                  </a:lnTo>
                  <a:lnTo>
                    <a:pt x="811530" y="480060"/>
                  </a:lnTo>
                  <a:lnTo>
                    <a:pt x="842676" y="473773"/>
                  </a:lnTo>
                  <a:lnTo>
                    <a:pt x="868108" y="456628"/>
                  </a:lnTo>
                  <a:lnTo>
                    <a:pt x="885253" y="431196"/>
                  </a:lnTo>
                  <a:lnTo>
                    <a:pt x="891540" y="400050"/>
                  </a:lnTo>
                  <a:lnTo>
                    <a:pt x="891540" y="80010"/>
                  </a:lnTo>
                  <a:lnTo>
                    <a:pt x="885253" y="48863"/>
                  </a:lnTo>
                  <a:lnTo>
                    <a:pt x="868108" y="23431"/>
                  </a:lnTo>
                  <a:lnTo>
                    <a:pt x="842676" y="6286"/>
                  </a:lnTo>
                  <a:lnTo>
                    <a:pt x="811530" y="0"/>
                  </a:lnTo>
                  <a:close/>
                </a:path>
              </a:pathLst>
            </a:custGeom>
            <a:solidFill>
              <a:srgbClr val="F2F2F2"/>
            </a:solidFill>
          </p:spPr>
          <p:txBody>
            <a:bodyPr wrap="square" lIns="0" tIns="0" rIns="0" bIns="0" rtlCol="0"/>
            <a:lstStyle/>
            <a:p>
              <a:endParaRPr sz="1050">
                <a:latin typeface="Century Gothic" panose="020B0502020202020204" pitchFamily="34" charset="0"/>
              </a:endParaRPr>
            </a:p>
          </p:txBody>
        </p:sp>
        <p:sp>
          <p:nvSpPr>
            <p:cNvPr id="25" name="object 22">
              <a:extLst>
                <a:ext uri="{FF2B5EF4-FFF2-40B4-BE49-F238E27FC236}">
                  <a16:creationId xmlns:a16="http://schemas.microsoft.com/office/drawing/2014/main" id="{AE0EB980-B882-4D57-B7C8-C58F5EFAA83F}"/>
                </a:ext>
              </a:extLst>
            </p:cNvPr>
            <p:cNvSpPr txBox="1"/>
            <p:nvPr/>
          </p:nvSpPr>
          <p:spPr>
            <a:xfrm>
              <a:off x="3909257" y="2579289"/>
              <a:ext cx="604521" cy="250355"/>
            </a:xfrm>
            <a:prstGeom prst="rect">
              <a:avLst/>
            </a:prstGeom>
          </p:spPr>
          <p:txBody>
            <a:bodyPr vert="horz" wrap="square" lIns="0" tIns="12065" rIns="0" bIns="0" rtlCol="0">
              <a:spAutoFit/>
            </a:bodyPr>
            <a:lstStyle/>
            <a:p>
              <a:pPr marL="12700" marR="5080" indent="1905" algn="ctr">
                <a:lnSpc>
                  <a:spcPct val="100000"/>
                </a:lnSpc>
                <a:spcBef>
                  <a:spcPts val="95"/>
                </a:spcBef>
              </a:pPr>
              <a:r>
                <a:rPr lang="en-US" sz="1050" spc="-5" dirty="0">
                  <a:latin typeface="Century Gothic" panose="020B0502020202020204" pitchFamily="34" charset="0"/>
                  <a:cs typeface="Arial"/>
                </a:rPr>
                <a:t>Notify Users – Period Open</a:t>
              </a:r>
              <a:endParaRPr sz="1050" dirty="0">
                <a:latin typeface="Century Gothic" panose="020B0502020202020204" pitchFamily="34" charset="0"/>
                <a:cs typeface="Arial"/>
              </a:endParaRPr>
            </a:p>
          </p:txBody>
        </p:sp>
        <p:sp>
          <p:nvSpPr>
            <p:cNvPr id="26" name="object 23">
              <a:extLst>
                <a:ext uri="{FF2B5EF4-FFF2-40B4-BE49-F238E27FC236}">
                  <a16:creationId xmlns:a16="http://schemas.microsoft.com/office/drawing/2014/main" id="{E9F6DE3D-B4F4-400E-8171-841859ADAD62}"/>
                </a:ext>
              </a:extLst>
            </p:cNvPr>
            <p:cNvSpPr/>
            <p:nvPr/>
          </p:nvSpPr>
          <p:spPr>
            <a:xfrm>
              <a:off x="3770262" y="3317683"/>
              <a:ext cx="891540" cy="480059"/>
            </a:xfrm>
            <a:custGeom>
              <a:avLst/>
              <a:gdLst/>
              <a:ahLst/>
              <a:cxnLst/>
              <a:rect l="l" t="t" r="r" b="b"/>
              <a:pathLst>
                <a:path w="891539" h="480060">
                  <a:moveTo>
                    <a:pt x="811530" y="0"/>
                  </a:moveTo>
                  <a:lnTo>
                    <a:pt x="80010" y="0"/>
                  </a:lnTo>
                  <a:lnTo>
                    <a:pt x="48863" y="6286"/>
                  </a:lnTo>
                  <a:lnTo>
                    <a:pt x="23431" y="23431"/>
                  </a:lnTo>
                  <a:lnTo>
                    <a:pt x="6286" y="48863"/>
                  </a:lnTo>
                  <a:lnTo>
                    <a:pt x="0" y="80010"/>
                  </a:lnTo>
                  <a:lnTo>
                    <a:pt x="0" y="400050"/>
                  </a:lnTo>
                  <a:lnTo>
                    <a:pt x="6286" y="431196"/>
                  </a:lnTo>
                  <a:lnTo>
                    <a:pt x="23431" y="456628"/>
                  </a:lnTo>
                  <a:lnTo>
                    <a:pt x="48863" y="473773"/>
                  </a:lnTo>
                  <a:lnTo>
                    <a:pt x="80010" y="480060"/>
                  </a:lnTo>
                  <a:lnTo>
                    <a:pt x="811530" y="480060"/>
                  </a:lnTo>
                  <a:lnTo>
                    <a:pt x="842676" y="473773"/>
                  </a:lnTo>
                  <a:lnTo>
                    <a:pt x="868108" y="456628"/>
                  </a:lnTo>
                  <a:lnTo>
                    <a:pt x="885253" y="431196"/>
                  </a:lnTo>
                  <a:lnTo>
                    <a:pt x="891540" y="400050"/>
                  </a:lnTo>
                  <a:lnTo>
                    <a:pt x="891540" y="80010"/>
                  </a:lnTo>
                  <a:lnTo>
                    <a:pt x="885253" y="48863"/>
                  </a:lnTo>
                  <a:lnTo>
                    <a:pt x="868108" y="23431"/>
                  </a:lnTo>
                  <a:lnTo>
                    <a:pt x="842676" y="6286"/>
                  </a:lnTo>
                  <a:lnTo>
                    <a:pt x="811530" y="0"/>
                  </a:lnTo>
                  <a:close/>
                </a:path>
              </a:pathLst>
            </a:custGeom>
            <a:solidFill>
              <a:srgbClr val="F2F2F2"/>
            </a:solidFill>
          </p:spPr>
          <p:txBody>
            <a:bodyPr wrap="square" lIns="0" tIns="0" rIns="0" bIns="0" rtlCol="0"/>
            <a:lstStyle/>
            <a:p>
              <a:endParaRPr sz="1050">
                <a:latin typeface="Century Gothic" panose="020B0502020202020204" pitchFamily="34" charset="0"/>
              </a:endParaRPr>
            </a:p>
          </p:txBody>
        </p:sp>
        <p:sp>
          <p:nvSpPr>
            <p:cNvPr id="27" name="object 24">
              <a:extLst>
                <a:ext uri="{FF2B5EF4-FFF2-40B4-BE49-F238E27FC236}">
                  <a16:creationId xmlns:a16="http://schemas.microsoft.com/office/drawing/2014/main" id="{6D7437FC-DA9C-4038-97B5-C38CBF1EB2D5}"/>
                </a:ext>
              </a:extLst>
            </p:cNvPr>
            <p:cNvSpPr txBox="1"/>
            <p:nvPr/>
          </p:nvSpPr>
          <p:spPr>
            <a:xfrm>
              <a:off x="3890912" y="3359562"/>
              <a:ext cx="650240" cy="370985"/>
            </a:xfrm>
            <a:prstGeom prst="rect">
              <a:avLst/>
            </a:prstGeom>
          </p:spPr>
          <p:txBody>
            <a:bodyPr vert="horz" wrap="square" lIns="0" tIns="12065" rIns="0" bIns="0" rtlCol="0">
              <a:spAutoFit/>
            </a:bodyPr>
            <a:lstStyle/>
            <a:p>
              <a:pPr marL="12700" marR="5080" indent="3175" algn="ctr">
                <a:lnSpc>
                  <a:spcPct val="100000"/>
                </a:lnSpc>
                <a:spcBef>
                  <a:spcPts val="95"/>
                </a:spcBef>
              </a:pPr>
              <a:r>
                <a:rPr lang="en-US" sz="1050" spc="-5" dirty="0">
                  <a:latin typeface="Century Gothic" panose="020B0502020202020204" pitchFamily="34" charset="0"/>
                  <a:cs typeface="Arial"/>
                </a:rPr>
                <a:t>Preparer Perform Reconciliation</a:t>
              </a:r>
              <a:endParaRPr sz="1050" dirty="0">
                <a:latin typeface="Century Gothic" panose="020B0502020202020204" pitchFamily="34" charset="0"/>
                <a:cs typeface="Arial"/>
              </a:endParaRPr>
            </a:p>
          </p:txBody>
        </p:sp>
        <p:sp>
          <p:nvSpPr>
            <p:cNvPr id="28" name="object 25">
              <a:extLst>
                <a:ext uri="{FF2B5EF4-FFF2-40B4-BE49-F238E27FC236}">
                  <a16:creationId xmlns:a16="http://schemas.microsoft.com/office/drawing/2014/main" id="{59D6533C-544B-49F6-8974-F01762CC5A9E}"/>
                </a:ext>
              </a:extLst>
            </p:cNvPr>
            <p:cNvSpPr/>
            <p:nvPr/>
          </p:nvSpPr>
          <p:spPr>
            <a:xfrm>
              <a:off x="6529464" y="3311652"/>
              <a:ext cx="891540" cy="480059"/>
            </a:xfrm>
            <a:custGeom>
              <a:avLst/>
              <a:gdLst/>
              <a:ahLst/>
              <a:cxnLst/>
              <a:rect l="l" t="t" r="r" b="b"/>
              <a:pathLst>
                <a:path w="891540" h="480060">
                  <a:moveTo>
                    <a:pt x="811529" y="0"/>
                  </a:moveTo>
                  <a:lnTo>
                    <a:pt x="80009" y="0"/>
                  </a:lnTo>
                  <a:lnTo>
                    <a:pt x="48863" y="6286"/>
                  </a:lnTo>
                  <a:lnTo>
                    <a:pt x="23431" y="23431"/>
                  </a:lnTo>
                  <a:lnTo>
                    <a:pt x="6286" y="48863"/>
                  </a:lnTo>
                  <a:lnTo>
                    <a:pt x="0" y="80010"/>
                  </a:lnTo>
                  <a:lnTo>
                    <a:pt x="0" y="400050"/>
                  </a:lnTo>
                  <a:lnTo>
                    <a:pt x="6286" y="431196"/>
                  </a:lnTo>
                  <a:lnTo>
                    <a:pt x="23431" y="456628"/>
                  </a:lnTo>
                  <a:lnTo>
                    <a:pt x="48863" y="473773"/>
                  </a:lnTo>
                  <a:lnTo>
                    <a:pt x="80009" y="480060"/>
                  </a:lnTo>
                  <a:lnTo>
                    <a:pt x="811529" y="480060"/>
                  </a:lnTo>
                  <a:lnTo>
                    <a:pt x="842676" y="473773"/>
                  </a:lnTo>
                  <a:lnTo>
                    <a:pt x="868108" y="456628"/>
                  </a:lnTo>
                  <a:lnTo>
                    <a:pt x="885253" y="431196"/>
                  </a:lnTo>
                  <a:lnTo>
                    <a:pt x="891540" y="400050"/>
                  </a:lnTo>
                  <a:lnTo>
                    <a:pt x="891540" y="80010"/>
                  </a:lnTo>
                  <a:lnTo>
                    <a:pt x="885253" y="48863"/>
                  </a:lnTo>
                  <a:lnTo>
                    <a:pt x="868108" y="23431"/>
                  </a:lnTo>
                  <a:lnTo>
                    <a:pt x="842676" y="6286"/>
                  </a:lnTo>
                  <a:lnTo>
                    <a:pt x="811529" y="0"/>
                  </a:lnTo>
                  <a:close/>
                </a:path>
              </a:pathLst>
            </a:custGeom>
            <a:solidFill>
              <a:srgbClr val="F2F2F2"/>
            </a:solidFill>
          </p:spPr>
          <p:txBody>
            <a:bodyPr wrap="square" lIns="0" tIns="0" rIns="0" bIns="0" rtlCol="0"/>
            <a:lstStyle/>
            <a:p>
              <a:endParaRPr sz="1050">
                <a:latin typeface="Century Gothic" panose="020B0502020202020204" pitchFamily="34" charset="0"/>
              </a:endParaRPr>
            </a:p>
          </p:txBody>
        </p:sp>
        <p:sp>
          <p:nvSpPr>
            <p:cNvPr id="29" name="object 26">
              <a:extLst>
                <a:ext uri="{FF2B5EF4-FFF2-40B4-BE49-F238E27FC236}">
                  <a16:creationId xmlns:a16="http://schemas.microsoft.com/office/drawing/2014/main" id="{6A5867DC-E94B-45CC-82EF-575723865308}"/>
                </a:ext>
              </a:extLst>
            </p:cNvPr>
            <p:cNvSpPr txBox="1"/>
            <p:nvPr/>
          </p:nvSpPr>
          <p:spPr>
            <a:xfrm>
              <a:off x="6654813" y="3377946"/>
              <a:ext cx="641985" cy="370985"/>
            </a:xfrm>
            <a:prstGeom prst="rect">
              <a:avLst/>
            </a:prstGeom>
          </p:spPr>
          <p:txBody>
            <a:bodyPr vert="horz" wrap="square" lIns="0" tIns="12065" rIns="0" bIns="0" rtlCol="0">
              <a:spAutoFit/>
            </a:bodyPr>
            <a:lstStyle/>
            <a:p>
              <a:pPr marL="12700" marR="5080" algn="ctr">
                <a:lnSpc>
                  <a:spcPct val="100000"/>
                </a:lnSpc>
                <a:spcBef>
                  <a:spcPts val="95"/>
                </a:spcBef>
              </a:pPr>
              <a:r>
                <a:rPr lang="en-US" sz="1050" spc="-5" dirty="0">
                  <a:latin typeface="Century Gothic" panose="020B0502020202020204" pitchFamily="34" charset="0"/>
                  <a:cs typeface="Arial"/>
                </a:rPr>
                <a:t>Close and Lock the Period</a:t>
              </a:r>
              <a:endParaRPr sz="1050" dirty="0">
                <a:latin typeface="Century Gothic" panose="020B0502020202020204" pitchFamily="34" charset="0"/>
                <a:cs typeface="Arial"/>
              </a:endParaRPr>
            </a:p>
          </p:txBody>
        </p:sp>
        <p:sp>
          <p:nvSpPr>
            <p:cNvPr id="30" name="object 27">
              <a:extLst>
                <a:ext uri="{FF2B5EF4-FFF2-40B4-BE49-F238E27FC236}">
                  <a16:creationId xmlns:a16="http://schemas.microsoft.com/office/drawing/2014/main" id="{BE7B4912-8826-4C34-AEEA-9F5E7D405DD1}"/>
                </a:ext>
              </a:extLst>
            </p:cNvPr>
            <p:cNvSpPr/>
            <p:nvPr/>
          </p:nvSpPr>
          <p:spPr>
            <a:xfrm>
              <a:off x="6529464" y="4082796"/>
              <a:ext cx="891540" cy="480059"/>
            </a:xfrm>
            <a:custGeom>
              <a:avLst/>
              <a:gdLst/>
              <a:ahLst/>
              <a:cxnLst/>
              <a:rect l="l" t="t" r="r" b="b"/>
              <a:pathLst>
                <a:path w="891540" h="480060">
                  <a:moveTo>
                    <a:pt x="811529" y="0"/>
                  </a:moveTo>
                  <a:lnTo>
                    <a:pt x="80009" y="0"/>
                  </a:lnTo>
                  <a:lnTo>
                    <a:pt x="48863" y="6286"/>
                  </a:lnTo>
                  <a:lnTo>
                    <a:pt x="23431" y="23431"/>
                  </a:lnTo>
                  <a:lnTo>
                    <a:pt x="6286" y="48863"/>
                  </a:lnTo>
                  <a:lnTo>
                    <a:pt x="0" y="80009"/>
                  </a:lnTo>
                  <a:lnTo>
                    <a:pt x="0" y="400049"/>
                  </a:lnTo>
                  <a:lnTo>
                    <a:pt x="6286" y="431196"/>
                  </a:lnTo>
                  <a:lnTo>
                    <a:pt x="23431" y="456628"/>
                  </a:lnTo>
                  <a:lnTo>
                    <a:pt x="48863" y="473773"/>
                  </a:lnTo>
                  <a:lnTo>
                    <a:pt x="80009" y="480059"/>
                  </a:lnTo>
                  <a:lnTo>
                    <a:pt x="811529" y="480059"/>
                  </a:lnTo>
                  <a:lnTo>
                    <a:pt x="842676" y="473773"/>
                  </a:lnTo>
                  <a:lnTo>
                    <a:pt x="868108" y="456628"/>
                  </a:lnTo>
                  <a:lnTo>
                    <a:pt x="885253" y="431196"/>
                  </a:lnTo>
                  <a:lnTo>
                    <a:pt x="891540" y="400049"/>
                  </a:lnTo>
                  <a:lnTo>
                    <a:pt x="891540" y="80009"/>
                  </a:lnTo>
                  <a:lnTo>
                    <a:pt x="885253" y="48863"/>
                  </a:lnTo>
                  <a:lnTo>
                    <a:pt x="868108" y="23431"/>
                  </a:lnTo>
                  <a:lnTo>
                    <a:pt x="842676" y="6286"/>
                  </a:lnTo>
                  <a:lnTo>
                    <a:pt x="811529" y="0"/>
                  </a:lnTo>
                  <a:close/>
                </a:path>
              </a:pathLst>
            </a:custGeom>
            <a:solidFill>
              <a:srgbClr val="F2F2F2"/>
            </a:solidFill>
          </p:spPr>
          <p:txBody>
            <a:bodyPr wrap="square" lIns="0" tIns="0" rIns="0" bIns="0" rtlCol="0"/>
            <a:lstStyle/>
            <a:p>
              <a:endParaRPr sz="1050">
                <a:latin typeface="Century Gothic" panose="020B0502020202020204" pitchFamily="34" charset="0"/>
              </a:endParaRPr>
            </a:p>
          </p:txBody>
        </p:sp>
        <p:sp>
          <p:nvSpPr>
            <p:cNvPr id="31" name="object 28">
              <a:extLst>
                <a:ext uri="{FF2B5EF4-FFF2-40B4-BE49-F238E27FC236}">
                  <a16:creationId xmlns:a16="http://schemas.microsoft.com/office/drawing/2014/main" id="{07BF22A2-C852-49C3-A304-8FC4EFB19F01}"/>
                </a:ext>
              </a:extLst>
            </p:cNvPr>
            <p:cNvSpPr txBox="1"/>
            <p:nvPr/>
          </p:nvSpPr>
          <p:spPr>
            <a:xfrm>
              <a:off x="6681098" y="4157261"/>
              <a:ext cx="634365" cy="370985"/>
            </a:xfrm>
            <a:prstGeom prst="rect">
              <a:avLst/>
            </a:prstGeom>
          </p:spPr>
          <p:txBody>
            <a:bodyPr vert="horz" wrap="square" lIns="0" tIns="12065" rIns="0" bIns="0" rtlCol="0">
              <a:spAutoFit/>
            </a:bodyPr>
            <a:lstStyle/>
            <a:p>
              <a:pPr marL="123825" marR="5080" indent="-111760" algn="ctr">
                <a:lnSpc>
                  <a:spcPct val="100000"/>
                </a:lnSpc>
                <a:spcBef>
                  <a:spcPts val="95"/>
                </a:spcBef>
              </a:pPr>
              <a:r>
                <a:rPr sz="1050" spc="-5" dirty="0">
                  <a:latin typeface="Century Gothic" panose="020B0502020202020204" pitchFamily="34" charset="0"/>
                  <a:cs typeface="Arial"/>
                </a:rPr>
                <a:t>Close</a:t>
              </a:r>
              <a:r>
                <a:rPr sz="1050" spc="-75" dirty="0">
                  <a:latin typeface="Century Gothic" panose="020B0502020202020204" pitchFamily="34" charset="0"/>
                  <a:cs typeface="Arial"/>
                </a:rPr>
                <a:t> </a:t>
              </a:r>
              <a:r>
                <a:rPr sz="1050" spc="-5" dirty="0">
                  <a:latin typeface="Century Gothic" panose="020B0502020202020204" pitchFamily="34" charset="0"/>
                  <a:cs typeface="Arial"/>
                </a:rPr>
                <a:t>Calendar  for Period</a:t>
              </a:r>
              <a:endParaRPr sz="1050" dirty="0">
                <a:latin typeface="Century Gothic" panose="020B0502020202020204" pitchFamily="34" charset="0"/>
                <a:cs typeface="Arial"/>
              </a:endParaRPr>
            </a:p>
          </p:txBody>
        </p:sp>
        <p:sp>
          <p:nvSpPr>
            <p:cNvPr id="32" name="object 29">
              <a:extLst>
                <a:ext uri="{FF2B5EF4-FFF2-40B4-BE49-F238E27FC236}">
                  <a16:creationId xmlns:a16="http://schemas.microsoft.com/office/drawing/2014/main" id="{C5A08D9F-709D-4F9D-994E-B6BB90D9506B}"/>
                </a:ext>
              </a:extLst>
            </p:cNvPr>
            <p:cNvSpPr/>
            <p:nvPr/>
          </p:nvSpPr>
          <p:spPr>
            <a:xfrm>
              <a:off x="6529464" y="2490216"/>
              <a:ext cx="891540" cy="480059"/>
            </a:xfrm>
            <a:custGeom>
              <a:avLst/>
              <a:gdLst/>
              <a:ahLst/>
              <a:cxnLst/>
              <a:rect l="l" t="t" r="r" b="b"/>
              <a:pathLst>
                <a:path w="891540" h="480060">
                  <a:moveTo>
                    <a:pt x="811529" y="0"/>
                  </a:moveTo>
                  <a:lnTo>
                    <a:pt x="80009" y="0"/>
                  </a:lnTo>
                  <a:lnTo>
                    <a:pt x="48863" y="6286"/>
                  </a:lnTo>
                  <a:lnTo>
                    <a:pt x="23431" y="23431"/>
                  </a:lnTo>
                  <a:lnTo>
                    <a:pt x="6286" y="48863"/>
                  </a:lnTo>
                  <a:lnTo>
                    <a:pt x="0" y="80010"/>
                  </a:lnTo>
                  <a:lnTo>
                    <a:pt x="0" y="400050"/>
                  </a:lnTo>
                  <a:lnTo>
                    <a:pt x="6286" y="431196"/>
                  </a:lnTo>
                  <a:lnTo>
                    <a:pt x="23431" y="456628"/>
                  </a:lnTo>
                  <a:lnTo>
                    <a:pt x="48863" y="473773"/>
                  </a:lnTo>
                  <a:lnTo>
                    <a:pt x="80009" y="480060"/>
                  </a:lnTo>
                  <a:lnTo>
                    <a:pt x="811529" y="480060"/>
                  </a:lnTo>
                  <a:lnTo>
                    <a:pt x="842676" y="473773"/>
                  </a:lnTo>
                  <a:lnTo>
                    <a:pt x="868108" y="456628"/>
                  </a:lnTo>
                  <a:lnTo>
                    <a:pt x="885253" y="431196"/>
                  </a:lnTo>
                  <a:lnTo>
                    <a:pt x="891540" y="400050"/>
                  </a:lnTo>
                  <a:lnTo>
                    <a:pt x="891540" y="80010"/>
                  </a:lnTo>
                  <a:lnTo>
                    <a:pt x="885253" y="48863"/>
                  </a:lnTo>
                  <a:lnTo>
                    <a:pt x="868108" y="23431"/>
                  </a:lnTo>
                  <a:lnTo>
                    <a:pt x="842676" y="6286"/>
                  </a:lnTo>
                  <a:lnTo>
                    <a:pt x="811529" y="0"/>
                  </a:lnTo>
                  <a:close/>
                </a:path>
              </a:pathLst>
            </a:custGeom>
            <a:solidFill>
              <a:srgbClr val="F2F2F2"/>
            </a:solidFill>
          </p:spPr>
          <p:txBody>
            <a:bodyPr wrap="square" lIns="0" tIns="0" rIns="0" bIns="0" rtlCol="0"/>
            <a:lstStyle/>
            <a:p>
              <a:endParaRPr sz="1050">
                <a:latin typeface="Century Gothic" panose="020B0502020202020204" pitchFamily="34" charset="0"/>
              </a:endParaRPr>
            </a:p>
          </p:txBody>
        </p:sp>
        <p:sp>
          <p:nvSpPr>
            <p:cNvPr id="33" name="object 30">
              <a:extLst>
                <a:ext uri="{FF2B5EF4-FFF2-40B4-BE49-F238E27FC236}">
                  <a16:creationId xmlns:a16="http://schemas.microsoft.com/office/drawing/2014/main" id="{4E065150-B8AA-441C-B94B-702B5CF2480F}"/>
                </a:ext>
              </a:extLst>
            </p:cNvPr>
            <p:cNvSpPr txBox="1"/>
            <p:nvPr/>
          </p:nvSpPr>
          <p:spPr>
            <a:xfrm>
              <a:off x="6754651" y="2605068"/>
              <a:ext cx="542418" cy="250355"/>
            </a:xfrm>
            <a:prstGeom prst="rect">
              <a:avLst/>
            </a:prstGeom>
          </p:spPr>
          <p:txBody>
            <a:bodyPr vert="horz" wrap="square" lIns="0" tIns="12065" rIns="0" bIns="0" rtlCol="0">
              <a:spAutoFit/>
            </a:bodyPr>
            <a:lstStyle/>
            <a:p>
              <a:pPr marL="100965" marR="5080" indent="-88900">
                <a:lnSpc>
                  <a:spcPct val="100000"/>
                </a:lnSpc>
                <a:spcBef>
                  <a:spcPts val="95"/>
                </a:spcBef>
              </a:pPr>
              <a:r>
                <a:rPr lang="en-US" sz="1050" spc="-5" dirty="0">
                  <a:latin typeface="Century Gothic" panose="020B0502020202020204" pitchFamily="34" charset="0"/>
                  <a:cs typeface="Arial"/>
                </a:rPr>
                <a:t>Generate Reports</a:t>
              </a:r>
              <a:endParaRPr sz="1050" dirty="0">
                <a:latin typeface="Century Gothic" panose="020B0502020202020204" pitchFamily="34" charset="0"/>
                <a:cs typeface="Arial"/>
              </a:endParaRPr>
            </a:p>
          </p:txBody>
        </p:sp>
        <p:sp>
          <p:nvSpPr>
            <p:cNvPr id="34" name="object 31">
              <a:extLst>
                <a:ext uri="{FF2B5EF4-FFF2-40B4-BE49-F238E27FC236}">
                  <a16:creationId xmlns:a16="http://schemas.microsoft.com/office/drawing/2014/main" id="{76079F24-9280-40BC-B7C2-A758C12DD9E1}"/>
                </a:ext>
              </a:extLst>
            </p:cNvPr>
            <p:cNvSpPr/>
            <p:nvPr/>
          </p:nvSpPr>
          <p:spPr>
            <a:xfrm>
              <a:off x="6691009" y="4815840"/>
              <a:ext cx="562610" cy="480059"/>
            </a:xfrm>
            <a:custGeom>
              <a:avLst/>
              <a:gdLst/>
              <a:ahLst/>
              <a:cxnLst/>
              <a:rect l="l" t="t" r="r" b="b"/>
              <a:pathLst>
                <a:path w="562609" h="480060">
                  <a:moveTo>
                    <a:pt x="281177" y="0"/>
                  </a:moveTo>
                  <a:lnTo>
                    <a:pt x="230627" y="3866"/>
                  </a:lnTo>
                  <a:lnTo>
                    <a:pt x="183053" y="15014"/>
                  </a:lnTo>
                  <a:lnTo>
                    <a:pt x="139248" y="32765"/>
                  </a:lnTo>
                  <a:lnTo>
                    <a:pt x="100005" y="56444"/>
                  </a:lnTo>
                  <a:lnTo>
                    <a:pt x="66119" y="85372"/>
                  </a:lnTo>
                  <a:lnTo>
                    <a:pt x="38382" y="118871"/>
                  </a:lnTo>
                  <a:lnTo>
                    <a:pt x="17587" y="156266"/>
                  </a:lnTo>
                  <a:lnTo>
                    <a:pt x="4529" y="196878"/>
                  </a:lnTo>
                  <a:lnTo>
                    <a:pt x="0" y="240030"/>
                  </a:lnTo>
                  <a:lnTo>
                    <a:pt x="4529" y="283181"/>
                  </a:lnTo>
                  <a:lnTo>
                    <a:pt x="17587" y="323793"/>
                  </a:lnTo>
                  <a:lnTo>
                    <a:pt x="38382" y="361188"/>
                  </a:lnTo>
                  <a:lnTo>
                    <a:pt x="66119" y="394687"/>
                  </a:lnTo>
                  <a:lnTo>
                    <a:pt x="100005" y="423615"/>
                  </a:lnTo>
                  <a:lnTo>
                    <a:pt x="139248" y="447294"/>
                  </a:lnTo>
                  <a:lnTo>
                    <a:pt x="183053" y="465045"/>
                  </a:lnTo>
                  <a:lnTo>
                    <a:pt x="230627" y="476193"/>
                  </a:lnTo>
                  <a:lnTo>
                    <a:pt x="281177" y="480060"/>
                  </a:lnTo>
                  <a:lnTo>
                    <a:pt x="331728" y="476193"/>
                  </a:lnTo>
                  <a:lnTo>
                    <a:pt x="379302" y="465045"/>
                  </a:lnTo>
                  <a:lnTo>
                    <a:pt x="423107" y="447294"/>
                  </a:lnTo>
                  <a:lnTo>
                    <a:pt x="462350" y="423615"/>
                  </a:lnTo>
                  <a:lnTo>
                    <a:pt x="496236" y="394687"/>
                  </a:lnTo>
                  <a:lnTo>
                    <a:pt x="523973" y="361188"/>
                  </a:lnTo>
                  <a:lnTo>
                    <a:pt x="544768" y="323793"/>
                  </a:lnTo>
                  <a:lnTo>
                    <a:pt x="557826" y="283181"/>
                  </a:lnTo>
                  <a:lnTo>
                    <a:pt x="562355" y="240030"/>
                  </a:lnTo>
                  <a:lnTo>
                    <a:pt x="557826" y="196878"/>
                  </a:lnTo>
                  <a:lnTo>
                    <a:pt x="544768" y="156266"/>
                  </a:lnTo>
                  <a:lnTo>
                    <a:pt x="523973" y="118871"/>
                  </a:lnTo>
                  <a:lnTo>
                    <a:pt x="496236" y="85372"/>
                  </a:lnTo>
                  <a:lnTo>
                    <a:pt x="462350" y="56444"/>
                  </a:lnTo>
                  <a:lnTo>
                    <a:pt x="423107" y="32765"/>
                  </a:lnTo>
                  <a:lnTo>
                    <a:pt x="379302" y="15014"/>
                  </a:lnTo>
                  <a:lnTo>
                    <a:pt x="331728" y="3866"/>
                  </a:lnTo>
                  <a:lnTo>
                    <a:pt x="281177" y="0"/>
                  </a:lnTo>
                  <a:close/>
                </a:path>
              </a:pathLst>
            </a:custGeom>
            <a:solidFill>
              <a:srgbClr val="F2F2F2"/>
            </a:solidFill>
            <a:ln>
              <a:solidFill>
                <a:schemeClr val="accent1"/>
              </a:solidFill>
            </a:ln>
          </p:spPr>
          <p:txBody>
            <a:bodyPr wrap="square" lIns="0" tIns="0" rIns="0" bIns="0" rtlCol="0"/>
            <a:lstStyle/>
            <a:p>
              <a:endParaRPr sz="1050">
                <a:latin typeface="Century Gothic" panose="020B0502020202020204" pitchFamily="34" charset="0"/>
              </a:endParaRPr>
            </a:p>
          </p:txBody>
        </p:sp>
        <p:sp>
          <p:nvSpPr>
            <p:cNvPr id="35" name="object 32">
              <a:extLst>
                <a:ext uri="{FF2B5EF4-FFF2-40B4-BE49-F238E27FC236}">
                  <a16:creationId xmlns:a16="http://schemas.microsoft.com/office/drawing/2014/main" id="{13FB712A-0619-443D-B2E1-36D6FEBDF273}"/>
                </a:ext>
              </a:extLst>
            </p:cNvPr>
            <p:cNvSpPr txBox="1"/>
            <p:nvPr/>
          </p:nvSpPr>
          <p:spPr>
            <a:xfrm>
              <a:off x="6882525" y="4990338"/>
              <a:ext cx="182880" cy="129726"/>
            </a:xfrm>
            <a:prstGeom prst="rect">
              <a:avLst/>
            </a:prstGeom>
          </p:spPr>
          <p:txBody>
            <a:bodyPr vert="horz" wrap="square" lIns="0" tIns="12065" rIns="0" bIns="0" rtlCol="0">
              <a:spAutoFit/>
            </a:bodyPr>
            <a:lstStyle/>
            <a:p>
              <a:pPr marL="12700">
                <a:lnSpc>
                  <a:spcPct val="100000"/>
                </a:lnSpc>
                <a:spcBef>
                  <a:spcPts val="95"/>
                </a:spcBef>
              </a:pPr>
              <a:r>
                <a:rPr sz="1050" spc="-5" dirty="0">
                  <a:latin typeface="Century Gothic" panose="020B0502020202020204" pitchFamily="34" charset="0"/>
                  <a:cs typeface="Arial"/>
                </a:rPr>
                <a:t>E</a:t>
              </a:r>
              <a:r>
                <a:rPr sz="1050" spc="-10" dirty="0">
                  <a:latin typeface="Century Gothic" panose="020B0502020202020204" pitchFamily="34" charset="0"/>
                  <a:cs typeface="Arial"/>
                </a:rPr>
                <a:t>n</a:t>
              </a:r>
              <a:r>
                <a:rPr sz="1050" spc="-5" dirty="0">
                  <a:latin typeface="Century Gothic" panose="020B0502020202020204" pitchFamily="34" charset="0"/>
                  <a:cs typeface="Arial"/>
                </a:rPr>
                <a:t>d</a:t>
              </a:r>
              <a:endParaRPr sz="1050" dirty="0">
                <a:latin typeface="Century Gothic" panose="020B0502020202020204" pitchFamily="34" charset="0"/>
                <a:cs typeface="Arial"/>
              </a:endParaRPr>
            </a:p>
          </p:txBody>
        </p:sp>
        <p:sp>
          <p:nvSpPr>
            <p:cNvPr id="36" name="object 33">
              <a:extLst>
                <a:ext uri="{FF2B5EF4-FFF2-40B4-BE49-F238E27FC236}">
                  <a16:creationId xmlns:a16="http://schemas.microsoft.com/office/drawing/2014/main" id="{C13FA9B0-5524-4ED4-BA12-C387300F3FF4}"/>
                </a:ext>
              </a:extLst>
            </p:cNvPr>
            <p:cNvSpPr/>
            <p:nvPr/>
          </p:nvSpPr>
          <p:spPr>
            <a:xfrm>
              <a:off x="932499" y="2692907"/>
              <a:ext cx="195641" cy="76200"/>
            </a:xfrm>
            <a:custGeom>
              <a:avLst/>
              <a:gdLst/>
              <a:ahLst/>
              <a:cxnLst/>
              <a:rect l="l" t="t" r="r" b="b"/>
              <a:pathLst>
                <a:path w="348615" h="76200">
                  <a:moveTo>
                    <a:pt x="272288" y="0"/>
                  </a:moveTo>
                  <a:lnTo>
                    <a:pt x="272288" y="76200"/>
                  </a:lnTo>
                  <a:lnTo>
                    <a:pt x="335788" y="44450"/>
                  </a:lnTo>
                  <a:lnTo>
                    <a:pt x="284988" y="44450"/>
                  </a:lnTo>
                  <a:lnTo>
                    <a:pt x="284988" y="31750"/>
                  </a:lnTo>
                  <a:lnTo>
                    <a:pt x="335788" y="31750"/>
                  </a:lnTo>
                  <a:lnTo>
                    <a:pt x="272288" y="0"/>
                  </a:lnTo>
                  <a:close/>
                </a:path>
                <a:path w="348615" h="76200">
                  <a:moveTo>
                    <a:pt x="272288" y="31750"/>
                  </a:moveTo>
                  <a:lnTo>
                    <a:pt x="0" y="31750"/>
                  </a:lnTo>
                  <a:lnTo>
                    <a:pt x="0" y="44450"/>
                  </a:lnTo>
                  <a:lnTo>
                    <a:pt x="272288" y="44450"/>
                  </a:lnTo>
                  <a:lnTo>
                    <a:pt x="272288" y="31750"/>
                  </a:lnTo>
                  <a:close/>
                </a:path>
                <a:path w="348615" h="76200">
                  <a:moveTo>
                    <a:pt x="335788" y="31750"/>
                  </a:moveTo>
                  <a:lnTo>
                    <a:pt x="284988" y="31750"/>
                  </a:lnTo>
                  <a:lnTo>
                    <a:pt x="284988" y="44450"/>
                  </a:lnTo>
                  <a:lnTo>
                    <a:pt x="335788" y="44450"/>
                  </a:lnTo>
                  <a:lnTo>
                    <a:pt x="348488" y="38100"/>
                  </a:lnTo>
                  <a:lnTo>
                    <a:pt x="335788" y="31750"/>
                  </a:lnTo>
                  <a:close/>
                </a:path>
              </a:pathLst>
            </a:custGeom>
            <a:solidFill>
              <a:srgbClr val="706F73"/>
            </a:solidFill>
          </p:spPr>
          <p:txBody>
            <a:bodyPr wrap="square" lIns="0" tIns="0" rIns="0" bIns="0" rtlCol="0"/>
            <a:lstStyle/>
            <a:p>
              <a:endParaRPr sz="1050">
                <a:latin typeface="Century Gothic" panose="020B0502020202020204" pitchFamily="34" charset="0"/>
              </a:endParaRPr>
            </a:p>
          </p:txBody>
        </p:sp>
        <p:sp>
          <p:nvSpPr>
            <p:cNvPr id="37" name="object 34">
              <a:extLst>
                <a:ext uri="{FF2B5EF4-FFF2-40B4-BE49-F238E27FC236}">
                  <a16:creationId xmlns:a16="http://schemas.microsoft.com/office/drawing/2014/main" id="{7445F8B8-5759-4DD7-A39F-F90E9031C7BB}"/>
                </a:ext>
              </a:extLst>
            </p:cNvPr>
            <p:cNvSpPr/>
            <p:nvPr/>
          </p:nvSpPr>
          <p:spPr>
            <a:xfrm>
              <a:off x="2104644" y="2987313"/>
              <a:ext cx="464217" cy="323958"/>
            </a:xfrm>
            <a:custGeom>
              <a:avLst/>
              <a:gdLst/>
              <a:ahLst/>
              <a:cxnLst/>
              <a:rect l="l" t="t" r="r" b="b"/>
              <a:pathLst>
                <a:path w="921385" h="340995">
                  <a:moveTo>
                    <a:pt x="31750" y="264795"/>
                  </a:moveTo>
                  <a:lnTo>
                    <a:pt x="0" y="264795"/>
                  </a:lnTo>
                  <a:lnTo>
                    <a:pt x="38100" y="340995"/>
                  </a:lnTo>
                  <a:lnTo>
                    <a:pt x="69850" y="277495"/>
                  </a:lnTo>
                  <a:lnTo>
                    <a:pt x="31750" y="277495"/>
                  </a:lnTo>
                  <a:lnTo>
                    <a:pt x="31750" y="264795"/>
                  </a:lnTo>
                  <a:close/>
                </a:path>
                <a:path w="921385" h="340995">
                  <a:moveTo>
                    <a:pt x="908685" y="164211"/>
                  </a:moveTo>
                  <a:lnTo>
                    <a:pt x="34543" y="164211"/>
                  </a:lnTo>
                  <a:lnTo>
                    <a:pt x="31750" y="167004"/>
                  </a:lnTo>
                  <a:lnTo>
                    <a:pt x="31750" y="277495"/>
                  </a:lnTo>
                  <a:lnTo>
                    <a:pt x="44450" y="277495"/>
                  </a:lnTo>
                  <a:lnTo>
                    <a:pt x="44450" y="176911"/>
                  </a:lnTo>
                  <a:lnTo>
                    <a:pt x="38100" y="176911"/>
                  </a:lnTo>
                  <a:lnTo>
                    <a:pt x="44450" y="170561"/>
                  </a:lnTo>
                  <a:lnTo>
                    <a:pt x="908685" y="170561"/>
                  </a:lnTo>
                  <a:lnTo>
                    <a:pt x="908685" y="164211"/>
                  </a:lnTo>
                  <a:close/>
                </a:path>
                <a:path w="921385" h="340995">
                  <a:moveTo>
                    <a:pt x="76200" y="264795"/>
                  </a:moveTo>
                  <a:lnTo>
                    <a:pt x="44450" y="264795"/>
                  </a:lnTo>
                  <a:lnTo>
                    <a:pt x="44450" y="277495"/>
                  </a:lnTo>
                  <a:lnTo>
                    <a:pt x="69850" y="277495"/>
                  </a:lnTo>
                  <a:lnTo>
                    <a:pt x="76200" y="264795"/>
                  </a:lnTo>
                  <a:close/>
                </a:path>
                <a:path w="921385" h="340995">
                  <a:moveTo>
                    <a:pt x="44450" y="170561"/>
                  </a:moveTo>
                  <a:lnTo>
                    <a:pt x="38100" y="176911"/>
                  </a:lnTo>
                  <a:lnTo>
                    <a:pt x="44450" y="176911"/>
                  </a:lnTo>
                  <a:lnTo>
                    <a:pt x="44450" y="170561"/>
                  </a:lnTo>
                  <a:close/>
                </a:path>
                <a:path w="921385" h="340995">
                  <a:moveTo>
                    <a:pt x="921385" y="164211"/>
                  </a:moveTo>
                  <a:lnTo>
                    <a:pt x="915035" y="164211"/>
                  </a:lnTo>
                  <a:lnTo>
                    <a:pt x="908685" y="170561"/>
                  </a:lnTo>
                  <a:lnTo>
                    <a:pt x="44450" y="170561"/>
                  </a:lnTo>
                  <a:lnTo>
                    <a:pt x="44450" y="176911"/>
                  </a:lnTo>
                  <a:lnTo>
                    <a:pt x="918463" y="176911"/>
                  </a:lnTo>
                  <a:lnTo>
                    <a:pt x="921385" y="173989"/>
                  </a:lnTo>
                  <a:lnTo>
                    <a:pt x="921385" y="164211"/>
                  </a:lnTo>
                  <a:close/>
                </a:path>
                <a:path w="921385" h="340995">
                  <a:moveTo>
                    <a:pt x="921385" y="0"/>
                  </a:moveTo>
                  <a:lnTo>
                    <a:pt x="908685" y="0"/>
                  </a:lnTo>
                  <a:lnTo>
                    <a:pt x="908685" y="170561"/>
                  </a:lnTo>
                  <a:lnTo>
                    <a:pt x="915035" y="164211"/>
                  </a:lnTo>
                  <a:lnTo>
                    <a:pt x="921385" y="164211"/>
                  </a:lnTo>
                  <a:lnTo>
                    <a:pt x="921385" y="0"/>
                  </a:lnTo>
                  <a:close/>
                </a:path>
              </a:pathLst>
            </a:custGeom>
            <a:solidFill>
              <a:srgbClr val="706F73"/>
            </a:solidFill>
          </p:spPr>
          <p:txBody>
            <a:bodyPr wrap="square" lIns="0" tIns="0" rIns="0" bIns="0" rtlCol="0"/>
            <a:lstStyle/>
            <a:p>
              <a:endParaRPr sz="1050">
                <a:latin typeface="Century Gothic" panose="020B0502020202020204" pitchFamily="34" charset="0"/>
              </a:endParaRPr>
            </a:p>
          </p:txBody>
        </p:sp>
        <p:sp>
          <p:nvSpPr>
            <p:cNvPr id="38" name="object 35">
              <a:extLst>
                <a:ext uri="{FF2B5EF4-FFF2-40B4-BE49-F238E27FC236}">
                  <a16:creationId xmlns:a16="http://schemas.microsoft.com/office/drawing/2014/main" id="{2AAEEEF1-EC32-4149-BC7F-0B4D582F0C5D}"/>
                </a:ext>
              </a:extLst>
            </p:cNvPr>
            <p:cNvSpPr/>
            <p:nvPr/>
          </p:nvSpPr>
          <p:spPr>
            <a:xfrm>
              <a:off x="4177171" y="2976306"/>
              <a:ext cx="76200" cy="340995"/>
            </a:xfrm>
            <a:custGeom>
              <a:avLst/>
              <a:gdLst/>
              <a:ahLst/>
              <a:cxnLst/>
              <a:rect l="l" t="t" r="r" b="b"/>
              <a:pathLst>
                <a:path w="76200" h="340995">
                  <a:moveTo>
                    <a:pt x="31750" y="264795"/>
                  </a:moveTo>
                  <a:lnTo>
                    <a:pt x="0" y="264795"/>
                  </a:lnTo>
                  <a:lnTo>
                    <a:pt x="38100" y="340995"/>
                  </a:lnTo>
                  <a:lnTo>
                    <a:pt x="69850" y="277495"/>
                  </a:lnTo>
                  <a:lnTo>
                    <a:pt x="31750" y="277495"/>
                  </a:lnTo>
                  <a:lnTo>
                    <a:pt x="31750" y="264795"/>
                  </a:lnTo>
                  <a:close/>
                </a:path>
                <a:path w="76200" h="340995">
                  <a:moveTo>
                    <a:pt x="44450" y="0"/>
                  </a:moveTo>
                  <a:lnTo>
                    <a:pt x="31750" y="0"/>
                  </a:lnTo>
                  <a:lnTo>
                    <a:pt x="31750" y="277495"/>
                  </a:lnTo>
                  <a:lnTo>
                    <a:pt x="44450" y="277495"/>
                  </a:lnTo>
                  <a:lnTo>
                    <a:pt x="44450" y="0"/>
                  </a:lnTo>
                  <a:close/>
                </a:path>
                <a:path w="76200" h="340995">
                  <a:moveTo>
                    <a:pt x="76200" y="264795"/>
                  </a:moveTo>
                  <a:lnTo>
                    <a:pt x="44450" y="264795"/>
                  </a:lnTo>
                  <a:lnTo>
                    <a:pt x="44450" y="277495"/>
                  </a:lnTo>
                  <a:lnTo>
                    <a:pt x="69850" y="277495"/>
                  </a:lnTo>
                  <a:lnTo>
                    <a:pt x="76200" y="264795"/>
                  </a:lnTo>
                  <a:close/>
                </a:path>
              </a:pathLst>
            </a:custGeom>
            <a:solidFill>
              <a:srgbClr val="706F73"/>
            </a:solidFill>
          </p:spPr>
          <p:txBody>
            <a:bodyPr wrap="square" lIns="0" tIns="0" rIns="0" bIns="0" rtlCol="0"/>
            <a:lstStyle/>
            <a:p>
              <a:endParaRPr sz="1050">
                <a:latin typeface="Century Gothic" panose="020B0502020202020204" pitchFamily="34" charset="0"/>
              </a:endParaRPr>
            </a:p>
          </p:txBody>
        </p:sp>
        <p:sp>
          <p:nvSpPr>
            <p:cNvPr id="39" name="object 36">
              <a:extLst>
                <a:ext uri="{FF2B5EF4-FFF2-40B4-BE49-F238E27FC236}">
                  <a16:creationId xmlns:a16="http://schemas.microsoft.com/office/drawing/2014/main" id="{8641C35F-EDDA-4230-ABD4-478DE06ED806}"/>
                </a:ext>
              </a:extLst>
            </p:cNvPr>
            <p:cNvSpPr/>
            <p:nvPr/>
          </p:nvSpPr>
          <p:spPr>
            <a:xfrm>
              <a:off x="6937898" y="2970276"/>
              <a:ext cx="76200" cy="340995"/>
            </a:xfrm>
            <a:custGeom>
              <a:avLst/>
              <a:gdLst/>
              <a:ahLst/>
              <a:cxnLst/>
              <a:rect l="l" t="t" r="r" b="b"/>
              <a:pathLst>
                <a:path w="76200" h="340995">
                  <a:moveTo>
                    <a:pt x="31750" y="264795"/>
                  </a:moveTo>
                  <a:lnTo>
                    <a:pt x="0" y="264795"/>
                  </a:lnTo>
                  <a:lnTo>
                    <a:pt x="38100" y="340995"/>
                  </a:lnTo>
                  <a:lnTo>
                    <a:pt x="69850" y="277495"/>
                  </a:lnTo>
                  <a:lnTo>
                    <a:pt x="31750" y="277495"/>
                  </a:lnTo>
                  <a:lnTo>
                    <a:pt x="31750" y="264795"/>
                  </a:lnTo>
                  <a:close/>
                </a:path>
                <a:path w="76200" h="340995">
                  <a:moveTo>
                    <a:pt x="44450" y="0"/>
                  </a:moveTo>
                  <a:lnTo>
                    <a:pt x="31750" y="0"/>
                  </a:lnTo>
                  <a:lnTo>
                    <a:pt x="31750" y="277495"/>
                  </a:lnTo>
                  <a:lnTo>
                    <a:pt x="44450" y="277495"/>
                  </a:lnTo>
                  <a:lnTo>
                    <a:pt x="44450" y="0"/>
                  </a:lnTo>
                  <a:close/>
                </a:path>
                <a:path w="76200" h="340995">
                  <a:moveTo>
                    <a:pt x="76200" y="264795"/>
                  </a:moveTo>
                  <a:lnTo>
                    <a:pt x="44450" y="264795"/>
                  </a:lnTo>
                  <a:lnTo>
                    <a:pt x="44450" y="277495"/>
                  </a:lnTo>
                  <a:lnTo>
                    <a:pt x="69850" y="277495"/>
                  </a:lnTo>
                  <a:lnTo>
                    <a:pt x="76200" y="264795"/>
                  </a:lnTo>
                  <a:close/>
                </a:path>
              </a:pathLst>
            </a:custGeom>
            <a:solidFill>
              <a:srgbClr val="706F73"/>
            </a:solidFill>
          </p:spPr>
          <p:txBody>
            <a:bodyPr wrap="square" lIns="0" tIns="0" rIns="0" bIns="0" rtlCol="0"/>
            <a:lstStyle/>
            <a:p>
              <a:endParaRPr sz="1050">
                <a:latin typeface="Century Gothic" panose="020B0502020202020204" pitchFamily="34" charset="0"/>
              </a:endParaRPr>
            </a:p>
          </p:txBody>
        </p:sp>
        <p:sp>
          <p:nvSpPr>
            <p:cNvPr id="40" name="object 37">
              <a:extLst>
                <a:ext uri="{FF2B5EF4-FFF2-40B4-BE49-F238E27FC236}">
                  <a16:creationId xmlns:a16="http://schemas.microsoft.com/office/drawing/2014/main" id="{45949481-DAF0-43C9-B6C0-AA910C857795}"/>
                </a:ext>
              </a:extLst>
            </p:cNvPr>
            <p:cNvSpPr/>
            <p:nvPr/>
          </p:nvSpPr>
          <p:spPr>
            <a:xfrm>
              <a:off x="6937898" y="3791711"/>
              <a:ext cx="76200" cy="292100"/>
            </a:xfrm>
            <a:custGeom>
              <a:avLst/>
              <a:gdLst/>
              <a:ahLst/>
              <a:cxnLst/>
              <a:rect l="l" t="t" r="r" b="b"/>
              <a:pathLst>
                <a:path w="76200" h="292100">
                  <a:moveTo>
                    <a:pt x="31750" y="215519"/>
                  </a:moveTo>
                  <a:lnTo>
                    <a:pt x="0" y="215519"/>
                  </a:lnTo>
                  <a:lnTo>
                    <a:pt x="38100" y="291719"/>
                  </a:lnTo>
                  <a:lnTo>
                    <a:pt x="69850" y="228219"/>
                  </a:lnTo>
                  <a:lnTo>
                    <a:pt x="31750" y="228219"/>
                  </a:lnTo>
                  <a:lnTo>
                    <a:pt x="31750" y="215519"/>
                  </a:lnTo>
                  <a:close/>
                </a:path>
                <a:path w="76200" h="292100">
                  <a:moveTo>
                    <a:pt x="44450" y="0"/>
                  </a:moveTo>
                  <a:lnTo>
                    <a:pt x="31750" y="0"/>
                  </a:lnTo>
                  <a:lnTo>
                    <a:pt x="31750" y="228219"/>
                  </a:lnTo>
                  <a:lnTo>
                    <a:pt x="44450" y="228219"/>
                  </a:lnTo>
                  <a:lnTo>
                    <a:pt x="44450" y="0"/>
                  </a:lnTo>
                  <a:close/>
                </a:path>
                <a:path w="76200" h="292100">
                  <a:moveTo>
                    <a:pt x="76200" y="215519"/>
                  </a:moveTo>
                  <a:lnTo>
                    <a:pt x="44450" y="215519"/>
                  </a:lnTo>
                  <a:lnTo>
                    <a:pt x="44450" y="228219"/>
                  </a:lnTo>
                  <a:lnTo>
                    <a:pt x="69850" y="228219"/>
                  </a:lnTo>
                  <a:lnTo>
                    <a:pt x="76200" y="215519"/>
                  </a:lnTo>
                  <a:close/>
                </a:path>
              </a:pathLst>
            </a:custGeom>
            <a:solidFill>
              <a:srgbClr val="706F73"/>
            </a:solidFill>
          </p:spPr>
          <p:txBody>
            <a:bodyPr wrap="square" lIns="0" tIns="0" rIns="0" bIns="0" rtlCol="0"/>
            <a:lstStyle/>
            <a:p>
              <a:endParaRPr sz="1050">
                <a:latin typeface="Century Gothic" panose="020B0502020202020204" pitchFamily="34" charset="0"/>
              </a:endParaRPr>
            </a:p>
          </p:txBody>
        </p:sp>
        <p:sp>
          <p:nvSpPr>
            <p:cNvPr id="41" name="object 38">
              <a:extLst>
                <a:ext uri="{FF2B5EF4-FFF2-40B4-BE49-F238E27FC236}">
                  <a16:creationId xmlns:a16="http://schemas.microsoft.com/office/drawing/2014/main" id="{9EF02B18-15BE-4DEE-B902-E086980D2309}"/>
                </a:ext>
              </a:extLst>
            </p:cNvPr>
            <p:cNvSpPr/>
            <p:nvPr/>
          </p:nvSpPr>
          <p:spPr>
            <a:xfrm>
              <a:off x="6934214" y="4562728"/>
              <a:ext cx="76200" cy="253491"/>
            </a:xfrm>
            <a:prstGeom prst="rect">
              <a:avLst/>
            </a:prstGeom>
            <a:blipFill>
              <a:blip r:embed="rId3" cstate="print"/>
              <a:stretch>
                <a:fillRect/>
              </a:stretch>
            </a:blipFill>
          </p:spPr>
          <p:txBody>
            <a:bodyPr wrap="square" lIns="0" tIns="0" rIns="0" bIns="0" rtlCol="0"/>
            <a:lstStyle/>
            <a:p>
              <a:endParaRPr sz="1050">
                <a:latin typeface="Century Gothic" panose="020B0502020202020204" pitchFamily="34" charset="0"/>
              </a:endParaRPr>
            </a:p>
          </p:txBody>
        </p:sp>
        <p:sp>
          <p:nvSpPr>
            <p:cNvPr id="42" name="object 39">
              <a:extLst>
                <a:ext uri="{FF2B5EF4-FFF2-40B4-BE49-F238E27FC236}">
                  <a16:creationId xmlns:a16="http://schemas.microsoft.com/office/drawing/2014/main" id="{8CB0D295-4968-42C6-A851-E5BFA60123AF}"/>
                </a:ext>
              </a:extLst>
            </p:cNvPr>
            <p:cNvSpPr/>
            <p:nvPr/>
          </p:nvSpPr>
          <p:spPr>
            <a:xfrm>
              <a:off x="2587752" y="2692907"/>
              <a:ext cx="1163619" cy="3041012"/>
            </a:xfrm>
            <a:custGeom>
              <a:avLst/>
              <a:gdLst/>
              <a:ahLst/>
              <a:cxnLst/>
              <a:rect l="l" t="t" r="r" b="b"/>
              <a:pathLst>
                <a:path w="1500504" h="2371090">
                  <a:moveTo>
                    <a:pt x="1066927" y="2358009"/>
                  </a:moveTo>
                  <a:lnTo>
                    <a:pt x="0" y="2358009"/>
                  </a:lnTo>
                  <a:lnTo>
                    <a:pt x="0" y="2370709"/>
                  </a:lnTo>
                  <a:lnTo>
                    <a:pt x="1076706" y="2370709"/>
                  </a:lnTo>
                  <a:lnTo>
                    <a:pt x="1079627" y="2367787"/>
                  </a:lnTo>
                  <a:lnTo>
                    <a:pt x="1079627" y="2364359"/>
                  </a:lnTo>
                  <a:lnTo>
                    <a:pt x="1066927" y="2364359"/>
                  </a:lnTo>
                  <a:lnTo>
                    <a:pt x="1066927" y="2358009"/>
                  </a:lnTo>
                  <a:close/>
                </a:path>
                <a:path w="1500504" h="2371090">
                  <a:moveTo>
                    <a:pt x="1424051" y="31750"/>
                  </a:moveTo>
                  <a:lnTo>
                    <a:pt x="1069721" y="31750"/>
                  </a:lnTo>
                  <a:lnTo>
                    <a:pt x="1066927" y="34543"/>
                  </a:lnTo>
                  <a:lnTo>
                    <a:pt x="1066927" y="2364359"/>
                  </a:lnTo>
                  <a:lnTo>
                    <a:pt x="1073277" y="2358009"/>
                  </a:lnTo>
                  <a:lnTo>
                    <a:pt x="1079627" y="2358009"/>
                  </a:lnTo>
                  <a:lnTo>
                    <a:pt x="1079627" y="44450"/>
                  </a:lnTo>
                  <a:lnTo>
                    <a:pt x="1073277" y="44450"/>
                  </a:lnTo>
                  <a:lnTo>
                    <a:pt x="1079627" y="38100"/>
                  </a:lnTo>
                  <a:lnTo>
                    <a:pt x="1424051" y="38100"/>
                  </a:lnTo>
                  <a:lnTo>
                    <a:pt x="1424051" y="31750"/>
                  </a:lnTo>
                  <a:close/>
                </a:path>
                <a:path w="1500504" h="2371090">
                  <a:moveTo>
                    <a:pt x="1079627" y="2358009"/>
                  </a:moveTo>
                  <a:lnTo>
                    <a:pt x="1073277" y="2358009"/>
                  </a:lnTo>
                  <a:lnTo>
                    <a:pt x="1066927" y="2364359"/>
                  </a:lnTo>
                  <a:lnTo>
                    <a:pt x="1079627" y="2364359"/>
                  </a:lnTo>
                  <a:lnTo>
                    <a:pt x="1079627" y="2358009"/>
                  </a:lnTo>
                  <a:close/>
                </a:path>
                <a:path w="1500504" h="2371090">
                  <a:moveTo>
                    <a:pt x="1424051" y="0"/>
                  </a:moveTo>
                  <a:lnTo>
                    <a:pt x="1424051" y="76200"/>
                  </a:lnTo>
                  <a:lnTo>
                    <a:pt x="1487551" y="44450"/>
                  </a:lnTo>
                  <a:lnTo>
                    <a:pt x="1436751" y="44450"/>
                  </a:lnTo>
                  <a:lnTo>
                    <a:pt x="1436751" y="31750"/>
                  </a:lnTo>
                  <a:lnTo>
                    <a:pt x="1487551" y="31750"/>
                  </a:lnTo>
                  <a:lnTo>
                    <a:pt x="1424051" y="0"/>
                  </a:lnTo>
                  <a:close/>
                </a:path>
                <a:path w="1500504" h="2371090">
                  <a:moveTo>
                    <a:pt x="1079627" y="38100"/>
                  </a:moveTo>
                  <a:lnTo>
                    <a:pt x="1073277" y="44450"/>
                  </a:lnTo>
                  <a:lnTo>
                    <a:pt x="1079627" y="44450"/>
                  </a:lnTo>
                  <a:lnTo>
                    <a:pt x="1079627" y="38100"/>
                  </a:lnTo>
                  <a:close/>
                </a:path>
                <a:path w="1500504" h="2371090">
                  <a:moveTo>
                    <a:pt x="1424051" y="38100"/>
                  </a:moveTo>
                  <a:lnTo>
                    <a:pt x="1079627" y="38100"/>
                  </a:lnTo>
                  <a:lnTo>
                    <a:pt x="1079627" y="44450"/>
                  </a:lnTo>
                  <a:lnTo>
                    <a:pt x="1424051" y="44450"/>
                  </a:lnTo>
                  <a:lnTo>
                    <a:pt x="1424051" y="38100"/>
                  </a:lnTo>
                  <a:close/>
                </a:path>
                <a:path w="1500504" h="2371090">
                  <a:moveTo>
                    <a:pt x="1487551" y="31750"/>
                  </a:moveTo>
                  <a:lnTo>
                    <a:pt x="1436751" y="31750"/>
                  </a:lnTo>
                  <a:lnTo>
                    <a:pt x="1436751" y="44450"/>
                  </a:lnTo>
                  <a:lnTo>
                    <a:pt x="1487551" y="44450"/>
                  </a:lnTo>
                  <a:lnTo>
                    <a:pt x="1500251" y="38100"/>
                  </a:lnTo>
                  <a:lnTo>
                    <a:pt x="1487551" y="31750"/>
                  </a:lnTo>
                  <a:close/>
                </a:path>
              </a:pathLst>
            </a:custGeom>
            <a:solidFill>
              <a:srgbClr val="706F73"/>
            </a:solidFill>
          </p:spPr>
          <p:txBody>
            <a:bodyPr wrap="square" lIns="0" tIns="0" rIns="0" bIns="0" rtlCol="0"/>
            <a:lstStyle/>
            <a:p>
              <a:endParaRPr sz="1050">
                <a:latin typeface="Century Gothic" panose="020B0502020202020204" pitchFamily="34" charset="0"/>
              </a:endParaRPr>
            </a:p>
          </p:txBody>
        </p:sp>
        <p:sp>
          <p:nvSpPr>
            <p:cNvPr id="43" name="object 40">
              <a:extLst>
                <a:ext uri="{FF2B5EF4-FFF2-40B4-BE49-F238E27FC236}">
                  <a16:creationId xmlns:a16="http://schemas.microsoft.com/office/drawing/2014/main" id="{8927652E-131F-430C-9B32-E99C60B1A50E}"/>
                </a:ext>
              </a:extLst>
            </p:cNvPr>
            <p:cNvSpPr/>
            <p:nvPr/>
          </p:nvSpPr>
          <p:spPr>
            <a:xfrm>
              <a:off x="3765691" y="4088827"/>
              <a:ext cx="891540" cy="480059"/>
            </a:xfrm>
            <a:custGeom>
              <a:avLst/>
              <a:gdLst/>
              <a:ahLst/>
              <a:cxnLst/>
              <a:rect l="l" t="t" r="r" b="b"/>
              <a:pathLst>
                <a:path w="891539" h="480060">
                  <a:moveTo>
                    <a:pt x="811529" y="0"/>
                  </a:moveTo>
                  <a:lnTo>
                    <a:pt x="80009" y="0"/>
                  </a:lnTo>
                  <a:lnTo>
                    <a:pt x="48863" y="6286"/>
                  </a:lnTo>
                  <a:lnTo>
                    <a:pt x="23431" y="23431"/>
                  </a:lnTo>
                  <a:lnTo>
                    <a:pt x="6286" y="48863"/>
                  </a:lnTo>
                  <a:lnTo>
                    <a:pt x="0" y="80009"/>
                  </a:lnTo>
                  <a:lnTo>
                    <a:pt x="0" y="400049"/>
                  </a:lnTo>
                  <a:lnTo>
                    <a:pt x="6286" y="431196"/>
                  </a:lnTo>
                  <a:lnTo>
                    <a:pt x="23431" y="456628"/>
                  </a:lnTo>
                  <a:lnTo>
                    <a:pt x="48863" y="473773"/>
                  </a:lnTo>
                  <a:lnTo>
                    <a:pt x="80009" y="480059"/>
                  </a:lnTo>
                  <a:lnTo>
                    <a:pt x="811529" y="480059"/>
                  </a:lnTo>
                  <a:lnTo>
                    <a:pt x="842676" y="473773"/>
                  </a:lnTo>
                  <a:lnTo>
                    <a:pt x="868108" y="456628"/>
                  </a:lnTo>
                  <a:lnTo>
                    <a:pt x="885253" y="431196"/>
                  </a:lnTo>
                  <a:lnTo>
                    <a:pt x="891539" y="400049"/>
                  </a:lnTo>
                  <a:lnTo>
                    <a:pt x="891539" y="80009"/>
                  </a:lnTo>
                  <a:lnTo>
                    <a:pt x="885253" y="48863"/>
                  </a:lnTo>
                  <a:lnTo>
                    <a:pt x="868108" y="23431"/>
                  </a:lnTo>
                  <a:lnTo>
                    <a:pt x="842676" y="6286"/>
                  </a:lnTo>
                  <a:lnTo>
                    <a:pt x="811529" y="0"/>
                  </a:lnTo>
                  <a:close/>
                </a:path>
              </a:pathLst>
            </a:custGeom>
            <a:solidFill>
              <a:srgbClr val="F2F2F2"/>
            </a:solidFill>
          </p:spPr>
          <p:txBody>
            <a:bodyPr wrap="square" lIns="0" tIns="0" rIns="0" bIns="0" rtlCol="0"/>
            <a:lstStyle/>
            <a:p>
              <a:endParaRPr sz="1050">
                <a:latin typeface="Century Gothic" panose="020B0502020202020204" pitchFamily="34" charset="0"/>
              </a:endParaRPr>
            </a:p>
          </p:txBody>
        </p:sp>
        <p:sp>
          <p:nvSpPr>
            <p:cNvPr id="44" name="object 41">
              <a:extLst>
                <a:ext uri="{FF2B5EF4-FFF2-40B4-BE49-F238E27FC236}">
                  <a16:creationId xmlns:a16="http://schemas.microsoft.com/office/drawing/2014/main" id="{6657F78D-51A9-41AD-8DBA-94436F673BC9}"/>
                </a:ext>
              </a:extLst>
            </p:cNvPr>
            <p:cNvSpPr txBox="1"/>
            <p:nvPr/>
          </p:nvSpPr>
          <p:spPr>
            <a:xfrm>
              <a:off x="3901639" y="4149633"/>
              <a:ext cx="612139" cy="370985"/>
            </a:xfrm>
            <a:prstGeom prst="rect">
              <a:avLst/>
            </a:prstGeom>
          </p:spPr>
          <p:txBody>
            <a:bodyPr vert="horz" wrap="square" lIns="0" tIns="12065" rIns="0" bIns="0" rtlCol="0">
              <a:spAutoFit/>
            </a:bodyPr>
            <a:lstStyle/>
            <a:p>
              <a:pPr marL="12065" marR="5080" indent="1905" algn="ctr">
                <a:lnSpc>
                  <a:spcPct val="100000"/>
                </a:lnSpc>
                <a:spcBef>
                  <a:spcPts val="95"/>
                </a:spcBef>
              </a:pPr>
              <a:r>
                <a:rPr lang="en-US" sz="1050" spc="-10" dirty="0">
                  <a:latin typeface="Century Gothic" panose="020B0502020202020204" pitchFamily="34" charset="0"/>
                  <a:cs typeface="Arial"/>
                </a:rPr>
                <a:t>Preparer Submit For Review</a:t>
              </a:r>
              <a:endParaRPr sz="1050" dirty="0">
                <a:latin typeface="Century Gothic" panose="020B0502020202020204" pitchFamily="34" charset="0"/>
                <a:cs typeface="Arial"/>
              </a:endParaRPr>
            </a:p>
          </p:txBody>
        </p:sp>
        <p:sp>
          <p:nvSpPr>
            <p:cNvPr id="45" name="object 42">
              <a:extLst>
                <a:ext uri="{FF2B5EF4-FFF2-40B4-BE49-F238E27FC236}">
                  <a16:creationId xmlns:a16="http://schemas.microsoft.com/office/drawing/2014/main" id="{7CBDFC35-DFC7-4686-8F80-3459F9AE6742}"/>
                </a:ext>
              </a:extLst>
            </p:cNvPr>
            <p:cNvSpPr/>
            <p:nvPr/>
          </p:nvSpPr>
          <p:spPr>
            <a:xfrm>
              <a:off x="4173742" y="3797615"/>
              <a:ext cx="76200" cy="292100"/>
            </a:xfrm>
            <a:custGeom>
              <a:avLst/>
              <a:gdLst/>
              <a:ahLst/>
              <a:cxnLst/>
              <a:rect l="l" t="t" r="r" b="b"/>
              <a:pathLst>
                <a:path w="76200" h="292100">
                  <a:moveTo>
                    <a:pt x="0" y="215010"/>
                  </a:moveTo>
                  <a:lnTo>
                    <a:pt x="36956" y="291845"/>
                  </a:lnTo>
                  <a:lnTo>
                    <a:pt x="69878" y="228345"/>
                  </a:lnTo>
                  <a:lnTo>
                    <a:pt x="44323" y="228345"/>
                  </a:lnTo>
                  <a:lnTo>
                    <a:pt x="31623" y="228219"/>
                  </a:lnTo>
                  <a:lnTo>
                    <a:pt x="31814" y="215488"/>
                  </a:lnTo>
                  <a:lnTo>
                    <a:pt x="0" y="215010"/>
                  </a:lnTo>
                  <a:close/>
                </a:path>
                <a:path w="76200" h="292100">
                  <a:moveTo>
                    <a:pt x="31814" y="215488"/>
                  </a:moveTo>
                  <a:lnTo>
                    <a:pt x="31623" y="228219"/>
                  </a:lnTo>
                  <a:lnTo>
                    <a:pt x="44323" y="228345"/>
                  </a:lnTo>
                  <a:lnTo>
                    <a:pt x="44513" y="215678"/>
                  </a:lnTo>
                  <a:lnTo>
                    <a:pt x="31814" y="215488"/>
                  </a:lnTo>
                  <a:close/>
                </a:path>
                <a:path w="76200" h="292100">
                  <a:moveTo>
                    <a:pt x="44513" y="215678"/>
                  </a:moveTo>
                  <a:lnTo>
                    <a:pt x="44323" y="228345"/>
                  </a:lnTo>
                  <a:lnTo>
                    <a:pt x="69878" y="228345"/>
                  </a:lnTo>
                  <a:lnTo>
                    <a:pt x="76200" y="216153"/>
                  </a:lnTo>
                  <a:lnTo>
                    <a:pt x="44513" y="215678"/>
                  </a:lnTo>
                  <a:close/>
                </a:path>
                <a:path w="76200" h="292100">
                  <a:moveTo>
                    <a:pt x="35051" y="0"/>
                  </a:moveTo>
                  <a:lnTo>
                    <a:pt x="31814" y="215488"/>
                  </a:lnTo>
                  <a:lnTo>
                    <a:pt x="44513" y="215678"/>
                  </a:lnTo>
                  <a:lnTo>
                    <a:pt x="47751" y="253"/>
                  </a:lnTo>
                  <a:lnTo>
                    <a:pt x="35051" y="0"/>
                  </a:lnTo>
                  <a:close/>
                </a:path>
              </a:pathLst>
            </a:custGeom>
            <a:solidFill>
              <a:srgbClr val="706F73"/>
            </a:solidFill>
          </p:spPr>
          <p:txBody>
            <a:bodyPr wrap="square" lIns="0" tIns="0" rIns="0" bIns="0" rtlCol="0"/>
            <a:lstStyle/>
            <a:p>
              <a:endParaRPr sz="1050">
                <a:latin typeface="Century Gothic" panose="020B0502020202020204" pitchFamily="34" charset="0"/>
              </a:endParaRPr>
            </a:p>
          </p:txBody>
        </p:sp>
        <p:sp>
          <p:nvSpPr>
            <p:cNvPr id="48" name="object 45">
              <a:extLst>
                <a:ext uri="{FF2B5EF4-FFF2-40B4-BE49-F238E27FC236}">
                  <a16:creationId xmlns:a16="http://schemas.microsoft.com/office/drawing/2014/main" id="{8C069FCF-EF86-4BAB-9E5D-487223D83375}"/>
                </a:ext>
              </a:extLst>
            </p:cNvPr>
            <p:cNvSpPr/>
            <p:nvPr/>
          </p:nvSpPr>
          <p:spPr>
            <a:xfrm>
              <a:off x="1728353" y="2692907"/>
              <a:ext cx="323215" cy="76200"/>
            </a:xfrm>
            <a:custGeom>
              <a:avLst/>
              <a:gdLst/>
              <a:ahLst/>
              <a:cxnLst/>
              <a:rect l="l" t="t" r="r" b="b"/>
              <a:pathLst>
                <a:path w="323214" h="76200">
                  <a:moveTo>
                    <a:pt x="247014" y="0"/>
                  </a:moveTo>
                  <a:lnTo>
                    <a:pt x="247014" y="76200"/>
                  </a:lnTo>
                  <a:lnTo>
                    <a:pt x="310514" y="44450"/>
                  </a:lnTo>
                  <a:lnTo>
                    <a:pt x="259714" y="44450"/>
                  </a:lnTo>
                  <a:lnTo>
                    <a:pt x="259714" y="31750"/>
                  </a:lnTo>
                  <a:lnTo>
                    <a:pt x="310514" y="31750"/>
                  </a:lnTo>
                  <a:lnTo>
                    <a:pt x="247014" y="0"/>
                  </a:lnTo>
                  <a:close/>
                </a:path>
                <a:path w="323214" h="76200">
                  <a:moveTo>
                    <a:pt x="247014" y="31750"/>
                  </a:moveTo>
                  <a:lnTo>
                    <a:pt x="0" y="31750"/>
                  </a:lnTo>
                  <a:lnTo>
                    <a:pt x="0" y="44450"/>
                  </a:lnTo>
                  <a:lnTo>
                    <a:pt x="247014" y="44450"/>
                  </a:lnTo>
                  <a:lnTo>
                    <a:pt x="247014" y="31750"/>
                  </a:lnTo>
                  <a:close/>
                </a:path>
                <a:path w="323214" h="76200">
                  <a:moveTo>
                    <a:pt x="310514" y="31750"/>
                  </a:moveTo>
                  <a:lnTo>
                    <a:pt x="259714" y="31750"/>
                  </a:lnTo>
                  <a:lnTo>
                    <a:pt x="259714" y="44450"/>
                  </a:lnTo>
                  <a:lnTo>
                    <a:pt x="310514" y="44450"/>
                  </a:lnTo>
                  <a:lnTo>
                    <a:pt x="323214" y="38100"/>
                  </a:lnTo>
                  <a:lnTo>
                    <a:pt x="310514" y="31750"/>
                  </a:lnTo>
                  <a:close/>
                </a:path>
              </a:pathLst>
            </a:custGeom>
            <a:solidFill>
              <a:srgbClr val="706F73"/>
            </a:solidFill>
          </p:spPr>
          <p:txBody>
            <a:bodyPr wrap="square" lIns="0" tIns="0" rIns="0" bIns="0" rtlCol="0"/>
            <a:lstStyle/>
            <a:p>
              <a:endParaRPr sz="1050">
                <a:latin typeface="Century Gothic" panose="020B0502020202020204" pitchFamily="34" charset="0"/>
              </a:endParaRPr>
            </a:p>
          </p:txBody>
        </p:sp>
        <p:sp>
          <p:nvSpPr>
            <p:cNvPr id="49" name="object 46">
              <a:extLst>
                <a:ext uri="{FF2B5EF4-FFF2-40B4-BE49-F238E27FC236}">
                  <a16:creationId xmlns:a16="http://schemas.microsoft.com/office/drawing/2014/main" id="{654F944F-BDF5-40F3-8BB6-8E9B1D5E6E6B}"/>
                </a:ext>
              </a:extLst>
            </p:cNvPr>
            <p:cNvSpPr/>
            <p:nvPr/>
          </p:nvSpPr>
          <p:spPr>
            <a:xfrm>
              <a:off x="2103373" y="3783965"/>
              <a:ext cx="76073" cy="216027"/>
            </a:xfrm>
            <a:prstGeom prst="rect">
              <a:avLst/>
            </a:prstGeom>
            <a:blipFill>
              <a:blip r:embed="rId4" cstate="print"/>
              <a:stretch>
                <a:fillRect/>
              </a:stretch>
            </a:blipFill>
          </p:spPr>
          <p:txBody>
            <a:bodyPr wrap="square" lIns="0" tIns="0" rIns="0" bIns="0" rtlCol="0"/>
            <a:lstStyle/>
            <a:p>
              <a:endParaRPr sz="1050">
                <a:latin typeface="Century Gothic" panose="020B0502020202020204" pitchFamily="34" charset="0"/>
              </a:endParaRPr>
            </a:p>
          </p:txBody>
        </p:sp>
        <p:sp>
          <p:nvSpPr>
            <p:cNvPr id="50" name="object 47">
              <a:extLst>
                <a:ext uri="{FF2B5EF4-FFF2-40B4-BE49-F238E27FC236}">
                  <a16:creationId xmlns:a16="http://schemas.microsoft.com/office/drawing/2014/main" id="{B946467B-B258-45A3-A10B-4F23A5471757}"/>
                </a:ext>
              </a:extLst>
            </p:cNvPr>
            <p:cNvSpPr/>
            <p:nvPr/>
          </p:nvSpPr>
          <p:spPr>
            <a:xfrm>
              <a:off x="2108325" y="4581397"/>
              <a:ext cx="76200" cy="215900"/>
            </a:xfrm>
            <a:prstGeom prst="rect">
              <a:avLst/>
            </a:prstGeom>
            <a:blipFill>
              <a:blip r:embed="rId5" cstate="print"/>
              <a:stretch>
                <a:fillRect/>
              </a:stretch>
            </a:blipFill>
          </p:spPr>
          <p:txBody>
            <a:bodyPr wrap="square" lIns="0" tIns="0" rIns="0" bIns="0" rtlCol="0"/>
            <a:lstStyle/>
            <a:p>
              <a:endParaRPr sz="1050">
                <a:latin typeface="Century Gothic" panose="020B0502020202020204" pitchFamily="34" charset="0"/>
              </a:endParaRPr>
            </a:p>
          </p:txBody>
        </p:sp>
        <p:sp>
          <p:nvSpPr>
            <p:cNvPr id="51" name="object 48">
              <a:extLst>
                <a:ext uri="{FF2B5EF4-FFF2-40B4-BE49-F238E27FC236}">
                  <a16:creationId xmlns:a16="http://schemas.microsoft.com/office/drawing/2014/main" id="{253318BA-1421-4206-B9BB-04FDE26B6515}"/>
                </a:ext>
              </a:extLst>
            </p:cNvPr>
            <p:cNvSpPr/>
            <p:nvPr/>
          </p:nvSpPr>
          <p:spPr>
            <a:xfrm>
              <a:off x="3764167" y="4821871"/>
              <a:ext cx="891540" cy="480059"/>
            </a:xfrm>
            <a:custGeom>
              <a:avLst/>
              <a:gdLst/>
              <a:ahLst/>
              <a:cxnLst/>
              <a:rect l="l" t="t" r="r" b="b"/>
              <a:pathLst>
                <a:path w="891539" h="480060">
                  <a:moveTo>
                    <a:pt x="811529" y="0"/>
                  </a:moveTo>
                  <a:lnTo>
                    <a:pt x="80009" y="0"/>
                  </a:lnTo>
                  <a:lnTo>
                    <a:pt x="48863" y="6286"/>
                  </a:lnTo>
                  <a:lnTo>
                    <a:pt x="23431" y="23431"/>
                  </a:lnTo>
                  <a:lnTo>
                    <a:pt x="6286" y="48863"/>
                  </a:lnTo>
                  <a:lnTo>
                    <a:pt x="0" y="80010"/>
                  </a:lnTo>
                  <a:lnTo>
                    <a:pt x="0" y="400050"/>
                  </a:lnTo>
                  <a:lnTo>
                    <a:pt x="6286" y="431196"/>
                  </a:lnTo>
                  <a:lnTo>
                    <a:pt x="23431" y="456628"/>
                  </a:lnTo>
                  <a:lnTo>
                    <a:pt x="48863" y="473773"/>
                  </a:lnTo>
                  <a:lnTo>
                    <a:pt x="80009" y="480060"/>
                  </a:lnTo>
                  <a:lnTo>
                    <a:pt x="811529" y="480060"/>
                  </a:lnTo>
                  <a:lnTo>
                    <a:pt x="842676" y="473773"/>
                  </a:lnTo>
                  <a:lnTo>
                    <a:pt x="868108" y="456628"/>
                  </a:lnTo>
                  <a:lnTo>
                    <a:pt x="885253" y="431196"/>
                  </a:lnTo>
                  <a:lnTo>
                    <a:pt x="891539" y="400050"/>
                  </a:lnTo>
                  <a:lnTo>
                    <a:pt x="891539" y="80010"/>
                  </a:lnTo>
                  <a:lnTo>
                    <a:pt x="885253" y="48863"/>
                  </a:lnTo>
                  <a:lnTo>
                    <a:pt x="868108" y="23431"/>
                  </a:lnTo>
                  <a:lnTo>
                    <a:pt x="842676" y="6286"/>
                  </a:lnTo>
                  <a:lnTo>
                    <a:pt x="811529" y="0"/>
                  </a:lnTo>
                  <a:close/>
                </a:path>
              </a:pathLst>
            </a:custGeom>
            <a:solidFill>
              <a:srgbClr val="F2F2F2"/>
            </a:solidFill>
          </p:spPr>
          <p:txBody>
            <a:bodyPr wrap="square" lIns="0" tIns="0" rIns="0" bIns="0" rtlCol="0"/>
            <a:lstStyle/>
            <a:p>
              <a:endParaRPr sz="1050">
                <a:latin typeface="Century Gothic" panose="020B0502020202020204" pitchFamily="34" charset="0"/>
              </a:endParaRPr>
            </a:p>
          </p:txBody>
        </p:sp>
        <p:sp>
          <p:nvSpPr>
            <p:cNvPr id="52" name="object 49">
              <a:extLst>
                <a:ext uri="{FF2B5EF4-FFF2-40B4-BE49-F238E27FC236}">
                  <a16:creationId xmlns:a16="http://schemas.microsoft.com/office/drawing/2014/main" id="{6A592B7B-CC88-4708-BB1B-1A0570A39756}"/>
                </a:ext>
              </a:extLst>
            </p:cNvPr>
            <p:cNvSpPr txBox="1"/>
            <p:nvPr/>
          </p:nvSpPr>
          <p:spPr>
            <a:xfrm>
              <a:off x="3954635" y="4872803"/>
              <a:ext cx="542925" cy="370985"/>
            </a:xfrm>
            <a:prstGeom prst="rect">
              <a:avLst/>
            </a:prstGeom>
          </p:spPr>
          <p:txBody>
            <a:bodyPr vert="horz" wrap="square" lIns="0" tIns="12065" rIns="0" bIns="0" rtlCol="0">
              <a:spAutoFit/>
            </a:bodyPr>
            <a:lstStyle/>
            <a:p>
              <a:pPr marL="132715" marR="5080" indent="-120650">
                <a:lnSpc>
                  <a:spcPct val="100000"/>
                </a:lnSpc>
                <a:spcBef>
                  <a:spcPts val="95"/>
                </a:spcBef>
              </a:pPr>
              <a:r>
                <a:rPr lang="en-US" sz="1050" spc="-5" dirty="0">
                  <a:latin typeface="Century Gothic" panose="020B0502020202020204" pitchFamily="34" charset="0"/>
                  <a:cs typeface="Arial"/>
                </a:rPr>
                <a:t>Approve or Reject by Reviewer</a:t>
              </a:r>
              <a:endParaRPr sz="1050" dirty="0">
                <a:latin typeface="Century Gothic" panose="020B0502020202020204" pitchFamily="34" charset="0"/>
                <a:cs typeface="Arial"/>
              </a:endParaRPr>
            </a:p>
          </p:txBody>
        </p:sp>
        <p:sp>
          <p:nvSpPr>
            <p:cNvPr id="54" name="object 51">
              <a:extLst>
                <a:ext uri="{FF2B5EF4-FFF2-40B4-BE49-F238E27FC236}">
                  <a16:creationId xmlns:a16="http://schemas.microsoft.com/office/drawing/2014/main" id="{08CCBC8F-3CBF-47E9-9E0C-00703EAF3A8C}"/>
                </a:ext>
              </a:extLst>
            </p:cNvPr>
            <p:cNvSpPr txBox="1"/>
            <p:nvPr/>
          </p:nvSpPr>
          <p:spPr>
            <a:xfrm>
              <a:off x="5097239" y="2657944"/>
              <a:ext cx="674370" cy="129725"/>
            </a:xfrm>
            <a:prstGeom prst="rect">
              <a:avLst/>
            </a:prstGeom>
          </p:spPr>
          <p:txBody>
            <a:bodyPr vert="horz" wrap="square" lIns="0" tIns="12065" rIns="0" bIns="0" rtlCol="0" anchor="ctr">
              <a:spAutoFit/>
            </a:bodyPr>
            <a:lstStyle/>
            <a:p>
              <a:pPr marL="181610" marR="5080" indent="-169545" algn="ctr">
                <a:lnSpc>
                  <a:spcPct val="100000"/>
                </a:lnSpc>
                <a:spcBef>
                  <a:spcPts val="95"/>
                </a:spcBef>
              </a:pPr>
              <a:endParaRPr sz="1050" dirty="0">
                <a:latin typeface="Century Gothic" panose="020B0502020202020204" pitchFamily="34" charset="0"/>
                <a:cs typeface="Arial"/>
              </a:endParaRPr>
            </a:p>
          </p:txBody>
        </p:sp>
        <p:sp>
          <p:nvSpPr>
            <p:cNvPr id="55" name="object 52">
              <a:extLst>
                <a:ext uri="{FF2B5EF4-FFF2-40B4-BE49-F238E27FC236}">
                  <a16:creationId xmlns:a16="http://schemas.microsoft.com/office/drawing/2014/main" id="{B221B6C4-4634-41F1-B034-787D75683A43}"/>
                </a:ext>
              </a:extLst>
            </p:cNvPr>
            <p:cNvSpPr/>
            <p:nvPr/>
          </p:nvSpPr>
          <p:spPr>
            <a:xfrm>
              <a:off x="5047980" y="4065998"/>
              <a:ext cx="891540" cy="480059"/>
            </a:xfrm>
            <a:custGeom>
              <a:avLst/>
              <a:gdLst/>
              <a:ahLst/>
              <a:cxnLst/>
              <a:rect l="l" t="t" r="r" b="b"/>
              <a:pathLst>
                <a:path w="891539" h="480060">
                  <a:moveTo>
                    <a:pt x="811529" y="0"/>
                  </a:moveTo>
                  <a:lnTo>
                    <a:pt x="80009" y="0"/>
                  </a:lnTo>
                  <a:lnTo>
                    <a:pt x="48863" y="6286"/>
                  </a:lnTo>
                  <a:lnTo>
                    <a:pt x="23431" y="23431"/>
                  </a:lnTo>
                  <a:lnTo>
                    <a:pt x="6286" y="48863"/>
                  </a:lnTo>
                  <a:lnTo>
                    <a:pt x="0" y="80010"/>
                  </a:lnTo>
                  <a:lnTo>
                    <a:pt x="0" y="400050"/>
                  </a:lnTo>
                  <a:lnTo>
                    <a:pt x="6286" y="431196"/>
                  </a:lnTo>
                  <a:lnTo>
                    <a:pt x="23431" y="456628"/>
                  </a:lnTo>
                  <a:lnTo>
                    <a:pt x="48863" y="473773"/>
                  </a:lnTo>
                  <a:lnTo>
                    <a:pt x="80009" y="480060"/>
                  </a:lnTo>
                  <a:lnTo>
                    <a:pt x="811529" y="480060"/>
                  </a:lnTo>
                  <a:lnTo>
                    <a:pt x="842676" y="473773"/>
                  </a:lnTo>
                  <a:lnTo>
                    <a:pt x="868108" y="456628"/>
                  </a:lnTo>
                  <a:lnTo>
                    <a:pt x="885253" y="431196"/>
                  </a:lnTo>
                  <a:lnTo>
                    <a:pt x="891539" y="400050"/>
                  </a:lnTo>
                  <a:lnTo>
                    <a:pt x="891539" y="80010"/>
                  </a:lnTo>
                  <a:lnTo>
                    <a:pt x="885253" y="48863"/>
                  </a:lnTo>
                  <a:lnTo>
                    <a:pt x="868108" y="23431"/>
                  </a:lnTo>
                  <a:lnTo>
                    <a:pt x="842676" y="6286"/>
                  </a:lnTo>
                  <a:lnTo>
                    <a:pt x="811529" y="0"/>
                  </a:lnTo>
                  <a:close/>
                </a:path>
              </a:pathLst>
            </a:custGeom>
            <a:solidFill>
              <a:srgbClr val="F2F2F2"/>
            </a:solidFill>
          </p:spPr>
          <p:txBody>
            <a:bodyPr wrap="square" lIns="0" tIns="0" rIns="0" bIns="0" rtlCol="0"/>
            <a:lstStyle/>
            <a:p>
              <a:endParaRPr sz="1050">
                <a:latin typeface="Century Gothic" panose="020B0502020202020204" pitchFamily="34" charset="0"/>
              </a:endParaRPr>
            </a:p>
          </p:txBody>
        </p:sp>
        <p:sp>
          <p:nvSpPr>
            <p:cNvPr id="56" name="object 53">
              <a:extLst>
                <a:ext uri="{FF2B5EF4-FFF2-40B4-BE49-F238E27FC236}">
                  <a16:creationId xmlns:a16="http://schemas.microsoft.com/office/drawing/2014/main" id="{B7EAD75B-4580-4676-8A94-FE6906ABE5B2}"/>
                </a:ext>
              </a:extLst>
            </p:cNvPr>
            <p:cNvSpPr txBox="1"/>
            <p:nvPr/>
          </p:nvSpPr>
          <p:spPr>
            <a:xfrm>
              <a:off x="5076062" y="4109825"/>
              <a:ext cx="649410" cy="370985"/>
            </a:xfrm>
            <a:prstGeom prst="rect">
              <a:avLst/>
            </a:prstGeom>
          </p:spPr>
          <p:txBody>
            <a:bodyPr vert="horz" wrap="square" lIns="0" tIns="12065" rIns="0" bIns="0" rtlCol="0" anchor="ctr" anchorCtr="0">
              <a:spAutoFit/>
            </a:bodyPr>
            <a:lstStyle/>
            <a:p>
              <a:pPr marL="181610" marR="5080" indent="-169545" algn="ctr">
                <a:lnSpc>
                  <a:spcPct val="100000"/>
                </a:lnSpc>
                <a:spcBef>
                  <a:spcPts val="95"/>
                </a:spcBef>
              </a:pPr>
              <a:r>
                <a:rPr lang="en-US" sz="1050" spc="-5" dirty="0">
                  <a:latin typeface="Century Gothic" panose="020B0502020202020204" pitchFamily="34" charset="0"/>
                  <a:cs typeface="Arial"/>
                </a:rPr>
                <a:t>If Rejected goes back to Preparer</a:t>
              </a:r>
              <a:endParaRPr lang="en-US" sz="1050" dirty="0">
                <a:latin typeface="Century Gothic" panose="020B0502020202020204" pitchFamily="34" charset="0"/>
                <a:cs typeface="Arial"/>
              </a:endParaRPr>
            </a:p>
          </p:txBody>
        </p:sp>
        <p:sp>
          <p:nvSpPr>
            <p:cNvPr id="57" name="object 54">
              <a:extLst>
                <a:ext uri="{FF2B5EF4-FFF2-40B4-BE49-F238E27FC236}">
                  <a16:creationId xmlns:a16="http://schemas.microsoft.com/office/drawing/2014/main" id="{454E8CBE-DAC6-43F8-ACE3-E8A99C469438}"/>
                </a:ext>
              </a:extLst>
            </p:cNvPr>
            <p:cNvSpPr/>
            <p:nvPr/>
          </p:nvSpPr>
          <p:spPr>
            <a:xfrm>
              <a:off x="4172853" y="4568886"/>
              <a:ext cx="76200" cy="253364"/>
            </a:xfrm>
            <a:prstGeom prst="rect">
              <a:avLst/>
            </a:prstGeom>
            <a:blipFill>
              <a:blip r:embed="rId6" cstate="print"/>
              <a:stretch>
                <a:fillRect/>
              </a:stretch>
            </a:blipFill>
          </p:spPr>
          <p:txBody>
            <a:bodyPr wrap="square" lIns="0" tIns="0" rIns="0" bIns="0" rtlCol="0"/>
            <a:lstStyle/>
            <a:p>
              <a:endParaRPr sz="1050">
                <a:latin typeface="Century Gothic" panose="020B0502020202020204" pitchFamily="34" charset="0"/>
              </a:endParaRPr>
            </a:p>
          </p:txBody>
        </p:sp>
      </p:grpSp>
      <p:sp>
        <p:nvSpPr>
          <p:cNvPr id="64" name="Title 2">
            <a:extLst>
              <a:ext uri="{FF2B5EF4-FFF2-40B4-BE49-F238E27FC236}">
                <a16:creationId xmlns:a16="http://schemas.microsoft.com/office/drawing/2014/main" id="{51431E52-4024-4D33-A47E-ABFC50BE1B33}"/>
              </a:ext>
            </a:extLst>
          </p:cNvPr>
          <p:cNvSpPr>
            <a:spLocks noGrp="1"/>
          </p:cNvSpPr>
          <p:nvPr>
            <p:ph type="title"/>
          </p:nvPr>
        </p:nvSpPr>
        <p:spPr>
          <a:xfrm>
            <a:off x="68255" y="75914"/>
            <a:ext cx="10716800" cy="433300"/>
          </a:xfrm>
        </p:spPr>
        <p:txBody>
          <a:bodyPr vert="horz"/>
          <a:lstStyle/>
          <a:p>
            <a:r>
              <a:rPr lang="en-US" sz="3200" b="1" dirty="0">
                <a:latin typeface="+mj-lt"/>
              </a:rPr>
              <a:t>Account Reconciliation –Reconciliation Compliance  </a:t>
            </a:r>
          </a:p>
        </p:txBody>
      </p:sp>
      <p:sp>
        <p:nvSpPr>
          <p:cNvPr id="105" name="object 13">
            <a:extLst>
              <a:ext uri="{FF2B5EF4-FFF2-40B4-BE49-F238E27FC236}">
                <a16:creationId xmlns:a16="http://schemas.microsoft.com/office/drawing/2014/main" id="{1D3F8F1F-C6E0-49F5-BBA8-F7E22FE2F98D}"/>
              </a:ext>
            </a:extLst>
          </p:cNvPr>
          <p:cNvSpPr/>
          <p:nvPr/>
        </p:nvSpPr>
        <p:spPr>
          <a:xfrm>
            <a:off x="2876495" y="1658871"/>
            <a:ext cx="1058174" cy="549981"/>
          </a:xfrm>
          <a:custGeom>
            <a:avLst/>
            <a:gdLst/>
            <a:ahLst/>
            <a:cxnLst/>
            <a:rect l="l" t="t" r="r" b="b"/>
            <a:pathLst>
              <a:path w="891539" h="480060">
                <a:moveTo>
                  <a:pt x="811529" y="0"/>
                </a:moveTo>
                <a:lnTo>
                  <a:pt x="80009" y="0"/>
                </a:lnTo>
                <a:lnTo>
                  <a:pt x="48863" y="6286"/>
                </a:lnTo>
                <a:lnTo>
                  <a:pt x="23431" y="23431"/>
                </a:lnTo>
                <a:lnTo>
                  <a:pt x="6286" y="48863"/>
                </a:lnTo>
                <a:lnTo>
                  <a:pt x="0" y="80010"/>
                </a:lnTo>
                <a:lnTo>
                  <a:pt x="0" y="400050"/>
                </a:lnTo>
                <a:lnTo>
                  <a:pt x="6286" y="431196"/>
                </a:lnTo>
                <a:lnTo>
                  <a:pt x="23431" y="456628"/>
                </a:lnTo>
                <a:lnTo>
                  <a:pt x="48863" y="473773"/>
                </a:lnTo>
                <a:lnTo>
                  <a:pt x="80009" y="480060"/>
                </a:lnTo>
                <a:lnTo>
                  <a:pt x="811529" y="480060"/>
                </a:lnTo>
                <a:lnTo>
                  <a:pt x="842676" y="473773"/>
                </a:lnTo>
                <a:lnTo>
                  <a:pt x="868108" y="456628"/>
                </a:lnTo>
                <a:lnTo>
                  <a:pt x="885253" y="431196"/>
                </a:lnTo>
                <a:lnTo>
                  <a:pt x="891540" y="400050"/>
                </a:lnTo>
                <a:lnTo>
                  <a:pt x="891540" y="80010"/>
                </a:lnTo>
                <a:lnTo>
                  <a:pt x="885253" y="48863"/>
                </a:lnTo>
                <a:lnTo>
                  <a:pt x="868108" y="23431"/>
                </a:lnTo>
                <a:lnTo>
                  <a:pt x="842676" y="6286"/>
                </a:lnTo>
                <a:lnTo>
                  <a:pt x="811529" y="0"/>
                </a:lnTo>
                <a:close/>
              </a:path>
            </a:pathLst>
          </a:custGeom>
          <a:solidFill>
            <a:srgbClr val="F2F2F2"/>
          </a:solidFill>
        </p:spPr>
        <p:txBody>
          <a:bodyPr wrap="square" lIns="0" tIns="0" rIns="0" bIns="0" rtlCol="0"/>
          <a:lstStyle/>
          <a:p>
            <a:endParaRPr lang="en-US" sz="1050" dirty="0">
              <a:latin typeface="Century Gothic" panose="020B0502020202020204" pitchFamily="34" charset="0"/>
            </a:endParaRPr>
          </a:p>
        </p:txBody>
      </p:sp>
      <p:sp>
        <p:nvSpPr>
          <p:cNvPr id="67" name="object 13">
            <a:extLst>
              <a:ext uri="{FF2B5EF4-FFF2-40B4-BE49-F238E27FC236}">
                <a16:creationId xmlns:a16="http://schemas.microsoft.com/office/drawing/2014/main" id="{AFAE9037-FCFD-4763-B3F8-68FF086B8FB2}"/>
              </a:ext>
            </a:extLst>
          </p:cNvPr>
          <p:cNvSpPr/>
          <p:nvPr/>
        </p:nvSpPr>
        <p:spPr>
          <a:xfrm>
            <a:off x="1245549" y="1658871"/>
            <a:ext cx="926598" cy="579254"/>
          </a:xfrm>
          <a:custGeom>
            <a:avLst/>
            <a:gdLst/>
            <a:ahLst/>
            <a:cxnLst/>
            <a:rect l="l" t="t" r="r" b="b"/>
            <a:pathLst>
              <a:path w="891539" h="480060">
                <a:moveTo>
                  <a:pt x="811529" y="0"/>
                </a:moveTo>
                <a:lnTo>
                  <a:pt x="80009" y="0"/>
                </a:lnTo>
                <a:lnTo>
                  <a:pt x="48863" y="6286"/>
                </a:lnTo>
                <a:lnTo>
                  <a:pt x="23431" y="23431"/>
                </a:lnTo>
                <a:lnTo>
                  <a:pt x="6286" y="48863"/>
                </a:lnTo>
                <a:lnTo>
                  <a:pt x="0" y="80010"/>
                </a:lnTo>
                <a:lnTo>
                  <a:pt x="0" y="400050"/>
                </a:lnTo>
                <a:lnTo>
                  <a:pt x="6286" y="431196"/>
                </a:lnTo>
                <a:lnTo>
                  <a:pt x="23431" y="456628"/>
                </a:lnTo>
                <a:lnTo>
                  <a:pt x="48863" y="473773"/>
                </a:lnTo>
                <a:lnTo>
                  <a:pt x="80009" y="480060"/>
                </a:lnTo>
                <a:lnTo>
                  <a:pt x="811529" y="480060"/>
                </a:lnTo>
                <a:lnTo>
                  <a:pt x="842676" y="473773"/>
                </a:lnTo>
                <a:lnTo>
                  <a:pt x="868108" y="456628"/>
                </a:lnTo>
                <a:lnTo>
                  <a:pt x="885253" y="431196"/>
                </a:lnTo>
                <a:lnTo>
                  <a:pt x="891540" y="400050"/>
                </a:lnTo>
                <a:lnTo>
                  <a:pt x="891540" y="80010"/>
                </a:lnTo>
                <a:lnTo>
                  <a:pt x="885253" y="48863"/>
                </a:lnTo>
                <a:lnTo>
                  <a:pt x="868108" y="23431"/>
                </a:lnTo>
                <a:lnTo>
                  <a:pt x="842676" y="6286"/>
                </a:lnTo>
                <a:lnTo>
                  <a:pt x="811529" y="0"/>
                </a:lnTo>
                <a:close/>
              </a:path>
            </a:pathLst>
          </a:custGeom>
          <a:solidFill>
            <a:srgbClr val="F2F2F2"/>
          </a:solidFill>
        </p:spPr>
        <p:txBody>
          <a:bodyPr wrap="square" lIns="0" tIns="0" rIns="0" bIns="0" rtlCol="0"/>
          <a:lstStyle/>
          <a:p>
            <a:endParaRPr lang="en-US" sz="1050">
              <a:latin typeface="Century Gothic" panose="020B0502020202020204" pitchFamily="34" charset="0"/>
            </a:endParaRPr>
          </a:p>
        </p:txBody>
      </p:sp>
      <p:sp>
        <p:nvSpPr>
          <p:cNvPr id="68" name="object 14">
            <a:extLst>
              <a:ext uri="{FF2B5EF4-FFF2-40B4-BE49-F238E27FC236}">
                <a16:creationId xmlns:a16="http://schemas.microsoft.com/office/drawing/2014/main" id="{78A52852-256F-4034-A0E7-BCD958E68895}"/>
              </a:ext>
            </a:extLst>
          </p:cNvPr>
          <p:cNvSpPr txBox="1"/>
          <p:nvPr/>
        </p:nvSpPr>
        <p:spPr>
          <a:xfrm>
            <a:off x="1216131" y="1706543"/>
            <a:ext cx="977487" cy="496931"/>
          </a:xfrm>
          <a:prstGeom prst="rect">
            <a:avLst/>
          </a:prstGeom>
        </p:spPr>
        <p:txBody>
          <a:bodyPr vert="horz" wrap="square" lIns="0" tIns="12065" rIns="0" bIns="0" rtlCol="0">
            <a:spAutoFit/>
          </a:bodyPr>
          <a:lstStyle/>
          <a:p>
            <a:pPr marL="12700" marR="5080" indent="-635" algn="ctr">
              <a:lnSpc>
                <a:spcPct val="100000"/>
              </a:lnSpc>
              <a:spcBef>
                <a:spcPts val="95"/>
              </a:spcBef>
            </a:pPr>
            <a:r>
              <a:rPr lang="en-US" sz="1050" spc="-5" dirty="0">
                <a:latin typeface="Century Gothic" panose="020B0502020202020204" pitchFamily="34" charset="0"/>
                <a:cs typeface="Arial"/>
              </a:rPr>
              <a:t>Create Reconciliation Period </a:t>
            </a:r>
            <a:endParaRPr lang="en-US" sz="1050" dirty="0">
              <a:latin typeface="Century Gothic" panose="020B0502020202020204" pitchFamily="34" charset="0"/>
              <a:cs typeface="Arial"/>
            </a:endParaRPr>
          </a:p>
        </p:txBody>
      </p:sp>
      <p:sp>
        <p:nvSpPr>
          <p:cNvPr id="71" name="object 19">
            <a:extLst>
              <a:ext uri="{FF2B5EF4-FFF2-40B4-BE49-F238E27FC236}">
                <a16:creationId xmlns:a16="http://schemas.microsoft.com/office/drawing/2014/main" id="{A6BE6246-C70E-4441-BCAE-55BDC96B4D6E}"/>
              </a:ext>
            </a:extLst>
          </p:cNvPr>
          <p:cNvSpPr/>
          <p:nvPr/>
        </p:nvSpPr>
        <p:spPr>
          <a:xfrm>
            <a:off x="2175111" y="5671062"/>
            <a:ext cx="1396840" cy="643034"/>
          </a:xfrm>
          <a:custGeom>
            <a:avLst/>
            <a:gdLst/>
            <a:ahLst/>
            <a:cxnLst/>
            <a:rect l="l" t="t" r="r" b="b"/>
            <a:pathLst>
              <a:path w="891539" h="480060">
                <a:moveTo>
                  <a:pt x="811530" y="0"/>
                </a:moveTo>
                <a:lnTo>
                  <a:pt x="80010" y="0"/>
                </a:lnTo>
                <a:lnTo>
                  <a:pt x="48863" y="6286"/>
                </a:lnTo>
                <a:lnTo>
                  <a:pt x="23431" y="23431"/>
                </a:lnTo>
                <a:lnTo>
                  <a:pt x="6286" y="48863"/>
                </a:lnTo>
                <a:lnTo>
                  <a:pt x="0" y="80010"/>
                </a:lnTo>
                <a:lnTo>
                  <a:pt x="0" y="400050"/>
                </a:lnTo>
                <a:lnTo>
                  <a:pt x="6286" y="431196"/>
                </a:lnTo>
                <a:lnTo>
                  <a:pt x="23431" y="456628"/>
                </a:lnTo>
                <a:lnTo>
                  <a:pt x="48863" y="473773"/>
                </a:lnTo>
                <a:lnTo>
                  <a:pt x="80010" y="480060"/>
                </a:lnTo>
                <a:lnTo>
                  <a:pt x="811530" y="480060"/>
                </a:lnTo>
                <a:lnTo>
                  <a:pt x="842676" y="473773"/>
                </a:lnTo>
                <a:lnTo>
                  <a:pt x="868108" y="456628"/>
                </a:lnTo>
                <a:lnTo>
                  <a:pt x="885253" y="431196"/>
                </a:lnTo>
                <a:lnTo>
                  <a:pt x="891539" y="400050"/>
                </a:lnTo>
                <a:lnTo>
                  <a:pt x="891539" y="80010"/>
                </a:lnTo>
                <a:lnTo>
                  <a:pt x="885253" y="48863"/>
                </a:lnTo>
                <a:lnTo>
                  <a:pt x="868108" y="23431"/>
                </a:lnTo>
                <a:lnTo>
                  <a:pt x="842676" y="6286"/>
                </a:lnTo>
                <a:lnTo>
                  <a:pt x="811530" y="0"/>
                </a:lnTo>
                <a:close/>
              </a:path>
            </a:pathLst>
          </a:custGeom>
          <a:solidFill>
            <a:srgbClr val="F2F2F2"/>
          </a:solidFill>
        </p:spPr>
        <p:txBody>
          <a:bodyPr wrap="square" lIns="0" tIns="0" rIns="0" bIns="0" rtlCol="0"/>
          <a:lstStyle/>
          <a:p>
            <a:endParaRPr sz="1050" dirty="0">
              <a:latin typeface="Century Gothic" panose="020B0502020202020204" pitchFamily="34" charset="0"/>
            </a:endParaRPr>
          </a:p>
        </p:txBody>
      </p:sp>
      <p:sp>
        <p:nvSpPr>
          <p:cNvPr id="62" name="object 19">
            <a:extLst>
              <a:ext uri="{FF2B5EF4-FFF2-40B4-BE49-F238E27FC236}">
                <a16:creationId xmlns:a16="http://schemas.microsoft.com/office/drawing/2014/main" id="{E3707255-415F-440A-95BB-ABDCF629D1AA}"/>
              </a:ext>
            </a:extLst>
          </p:cNvPr>
          <p:cNvSpPr/>
          <p:nvPr/>
        </p:nvSpPr>
        <p:spPr>
          <a:xfrm>
            <a:off x="2172147" y="5674079"/>
            <a:ext cx="1434277" cy="496931"/>
          </a:xfrm>
          <a:custGeom>
            <a:avLst/>
            <a:gdLst/>
            <a:ahLst/>
            <a:cxnLst/>
            <a:rect l="l" t="t" r="r" b="b"/>
            <a:pathLst>
              <a:path w="891539" h="480060">
                <a:moveTo>
                  <a:pt x="811530" y="0"/>
                </a:moveTo>
                <a:lnTo>
                  <a:pt x="80010" y="0"/>
                </a:lnTo>
                <a:lnTo>
                  <a:pt x="48863" y="6286"/>
                </a:lnTo>
                <a:lnTo>
                  <a:pt x="23431" y="23431"/>
                </a:lnTo>
                <a:lnTo>
                  <a:pt x="6286" y="48863"/>
                </a:lnTo>
                <a:lnTo>
                  <a:pt x="0" y="80010"/>
                </a:lnTo>
                <a:lnTo>
                  <a:pt x="0" y="400050"/>
                </a:lnTo>
                <a:lnTo>
                  <a:pt x="6286" y="431196"/>
                </a:lnTo>
                <a:lnTo>
                  <a:pt x="23431" y="456628"/>
                </a:lnTo>
                <a:lnTo>
                  <a:pt x="48863" y="473773"/>
                </a:lnTo>
                <a:lnTo>
                  <a:pt x="80010" y="480060"/>
                </a:lnTo>
                <a:lnTo>
                  <a:pt x="811530" y="480060"/>
                </a:lnTo>
                <a:lnTo>
                  <a:pt x="842676" y="473773"/>
                </a:lnTo>
                <a:lnTo>
                  <a:pt x="868108" y="456628"/>
                </a:lnTo>
                <a:lnTo>
                  <a:pt x="885253" y="431196"/>
                </a:lnTo>
                <a:lnTo>
                  <a:pt x="891539" y="400050"/>
                </a:lnTo>
                <a:lnTo>
                  <a:pt x="891539" y="80010"/>
                </a:lnTo>
                <a:lnTo>
                  <a:pt x="885253" y="48863"/>
                </a:lnTo>
                <a:lnTo>
                  <a:pt x="868108" y="23431"/>
                </a:lnTo>
                <a:lnTo>
                  <a:pt x="842676" y="6286"/>
                </a:lnTo>
                <a:lnTo>
                  <a:pt x="811530" y="0"/>
                </a:lnTo>
                <a:close/>
              </a:path>
            </a:pathLst>
          </a:custGeom>
        </p:spPr>
        <p:txBody>
          <a:bodyPr vert="horz" wrap="square" lIns="0" tIns="12065" rIns="0" bIns="0" rtlCol="0">
            <a:spAutoFit/>
          </a:bodyPr>
          <a:lstStyle/>
          <a:p>
            <a:pPr marL="12700" marR="5080" indent="1270" algn="ctr">
              <a:spcBef>
                <a:spcPts val="95"/>
              </a:spcBef>
            </a:pPr>
            <a:r>
              <a:rPr lang="en-US" sz="1050" spc="-5" dirty="0">
                <a:latin typeface="Century Gothic" panose="020B0502020202020204" pitchFamily="34" charset="0"/>
                <a:cs typeface="Arial"/>
              </a:rPr>
              <a:t>Change Reconciliation Period Status to ‘Open’</a:t>
            </a:r>
            <a:endParaRPr sz="1050" spc="-5" dirty="0">
              <a:latin typeface="Century Gothic" panose="020B0502020202020204" pitchFamily="34" charset="0"/>
              <a:cs typeface="Arial"/>
            </a:endParaRPr>
          </a:p>
        </p:txBody>
      </p:sp>
      <p:sp>
        <p:nvSpPr>
          <p:cNvPr id="69" name="object 47">
            <a:extLst>
              <a:ext uri="{FF2B5EF4-FFF2-40B4-BE49-F238E27FC236}">
                <a16:creationId xmlns:a16="http://schemas.microsoft.com/office/drawing/2014/main" id="{862F5980-3D70-4CED-8449-DE9115164668}"/>
              </a:ext>
            </a:extLst>
          </p:cNvPr>
          <p:cNvSpPr/>
          <p:nvPr/>
        </p:nvSpPr>
        <p:spPr>
          <a:xfrm>
            <a:off x="2774582" y="5367510"/>
            <a:ext cx="119388" cy="234957"/>
          </a:xfrm>
          <a:prstGeom prst="rect">
            <a:avLst/>
          </a:prstGeom>
          <a:blipFill>
            <a:blip r:embed="rId5" cstate="print"/>
            <a:stretch>
              <a:fillRect/>
            </a:stretch>
          </a:blipFill>
        </p:spPr>
        <p:txBody>
          <a:bodyPr wrap="square" lIns="0" tIns="0" rIns="0" bIns="0" rtlCol="0"/>
          <a:lstStyle/>
          <a:p>
            <a:endParaRPr sz="1050">
              <a:latin typeface="Century Gothic" panose="020B0502020202020204" pitchFamily="34" charset="0"/>
            </a:endParaRPr>
          </a:p>
        </p:txBody>
      </p:sp>
      <p:sp>
        <p:nvSpPr>
          <p:cNvPr id="72" name="object 52">
            <a:extLst>
              <a:ext uri="{FF2B5EF4-FFF2-40B4-BE49-F238E27FC236}">
                <a16:creationId xmlns:a16="http://schemas.microsoft.com/office/drawing/2014/main" id="{6D6C9B2F-D327-48C6-A35B-825F3558A519}"/>
              </a:ext>
            </a:extLst>
          </p:cNvPr>
          <p:cNvSpPr/>
          <p:nvPr/>
        </p:nvSpPr>
        <p:spPr>
          <a:xfrm>
            <a:off x="7412171" y="4699638"/>
            <a:ext cx="1396840" cy="643034"/>
          </a:xfrm>
          <a:custGeom>
            <a:avLst/>
            <a:gdLst/>
            <a:ahLst/>
            <a:cxnLst/>
            <a:rect l="l" t="t" r="r" b="b"/>
            <a:pathLst>
              <a:path w="891539" h="480060">
                <a:moveTo>
                  <a:pt x="811529" y="0"/>
                </a:moveTo>
                <a:lnTo>
                  <a:pt x="80009" y="0"/>
                </a:lnTo>
                <a:lnTo>
                  <a:pt x="48863" y="6286"/>
                </a:lnTo>
                <a:lnTo>
                  <a:pt x="23431" y="23431"/>
                </a:lnTo>
                <a:lnTo>
                  <a:pt x="6286" y="48863"/>
                </a:lnTo>
                <a:lnTo>
                  <a:pt x="0" y="80010"/>
                </a:lnTo>
                <a:lnTo>
                  <a:pt x="0" y="400050"/>
                </a:lnTo>
                <a:lnTo>
                  <a:pt x="6286" y="431196"/>
                </a:lnTo>
                <a:lnTo>
                  <a:pt x="23431" y="456628"/>
                </a:lnTo>
                <a:lnTo>
                  <a:pt x="48863" y="473773"/>
                </a:lnTo>
                <a:lnTo>
                  <a:pt x="80009" y="480060"/>
                </a:lnTo>
                <a:lnTo>
                  <a:pt x="811529" y="480060"/>
                </a:lnTo>
                <a:lnTo>
                  <a:pt x="842676" y="473773"/>
                </a:lnTo>
                <a:lnTo>
                  <a:pt x="868108" y="456628"/>
                </a:lnTo>
                <a:lnTo>
                  <a:pt x="885253" y="431196"/>
                </a:lnTo>
                <a:lnTo>
                  <a:pt x="891539" y="400050"/>
                </a:lnTo>
                <a:lnTo>
                  <a:pt x="891539" y="80010"/>
                </a:lnTo>
                <a:lnTo>
                  <a:pt x="885253" y="48863"/>
                </a:lnTo>
                <a:lnTo>
                  <a:pt x="868108" y="23431"/>
                </a:lnTo>
                <a:lnTo>
                  <a:pt x="842676" y="6286"/>
                </a:lnTo>
                <a:lnTo>
                  <a:pt x="811529" y="0"/>
                </a:lnTo>
                <a:close/>
              </a:path>
            </a:pathLst>
          </a:custGeom>
          <a:solidFill>
            <a:srgbClr val="F2F2F2"/>
          </a:solidFill>
        </p:spPr>
        <p:txBody>
          <a:bodyPr wrap="square" lIns="0" tIns="0" rIns="0" bIns="0" rtlCol="0"/>
          <a:lstStyle/>
          <a:p>
            <a:endParaRPr sz="1050" dirty="0">
              <a:latin typeface="Century Gothic" panose="020B0502020202020204" pitchFamily="34" charset="0"/>
            </a:endParaRPr>
          </a:p>
        </p:txBody>
      </p:sp>
      <p:sp>
        <p:nvSpPr>
          <p:cNvPr id="74" name="object 53">
            <a:extLst>
              <a:ext uri="{FF2B5EF4-FFF2-40B4-BE49-F238E27FC236}">
                <a16:creationId xmlns:a16="http://schemas.microsoft.com/office/drawing/2014/main" id="{3E2D9D0F-F732-4730-BFEA-F3B56B565325}"/>
              </a:ext>
            </a:extLst>
          </p:cNvPr>
          <p:cNvSpPr txBox="1"/>
          <p:nvPr/>
        </p:nvSpPr>
        <p:spPr>
          <a:xfrm>
            <a:off x="7568825" y="4772689"/>
            <a:ext cx="954110" cy="496931"/>
          </a:xfrm>
          <a:prstGeom prst="rect">
            <a:avLst/>
          </a:prstGeom>
        </p:spPr>
        <p:txBody>
          <a:bodyPr vert="horz" wrap="square" lIns="0" tIns="12065" rIns="0" bIns="0" rtlCol="0" anchor="ctr" anchorCtr="0">
            <a:spAutoFit/>
          </a:bodyPr>
          <a:lstStyle/>
          <a:p>
            <a:pPr marL="12700" marR="5080" indent="42545" algn="ctr">
              <a:lnSpc>
                <a:spcPct val="100000"/>
              </a:lnSpc>
              <a:spcBef>
                <a:spcPts val="95"/>
              </a:spcBef>
            </a:pPr>
            <a:r>
              <a:rPr lang="en-US" sz="1050" spc="-10" dirty="0">
                <a:latin typeface="Century Gothic" panose="020B0502020202020204" pitchFamily="34" charset="0"/>
                <a:cs typeface="Arial"/>
              </a:rPr>
              <a:t>If Approved notify the Preparer</a:t>
            </a:r>
            <a:endParaRPr sz="1050" dirty="0">
              <a:latin typeface="Century Gothic" panose="020B0502020202020204" pitchFamily="34" charset="0"/>
              <a:cs typeface="Arial"/>
            </a:endParaRPr>
          </a:p>
        </p:txBody>
      </p:sp>
      <p:sp>
        <p:nvSpPr>
          <p:cNvPr id="106" name="object 14">
            <a:extLst>
              <a:ext uri="{FF2B5EF4-FFF2-40B4-BE49-F238E27FC236}">
                <a16:creationId xmlns:a16="http://schemas.microsoft.com/office/drawing/2014/main" id="{5B57B881-1FF4-490D-AC78-A130B03F71D2}"/>
              </a:ext>
            </a:extLst>
          </p:cNvPr>
          <p:cNvSpPr txBox="1"/>
          <p:nvPr/>
        </p:nvSpPr>
        <p:spPr>
          <a:xfrm>
            <a:off x="2947224" y="1748113"/>
            <a:ext cx="925819" cy="335348"/>
          </a:xfrm>
          <a:prstGeom prst="rect">
            <a:avLst/>
          </a:prstGeom>
        </p:spPr>
        <p:txBody>
          <a:bodyPr vert="horz" wrap="square" lIns="0" tIns="12065" rIns="0" bIns="0" rtlCol="0" anchor="ctr">
            <a:spAutoFit/>
          </a:bodyPr>
          <a:lstStyle/>
          <a:p>
            <a:pPr marL="12700" marR="5080" indent="-635" algn="ctr">
              <a:lnSpc>
                <a:spcPct val="100000"/>
              </a:lnSpc>
              <a:spcBef>
                <a:spcPts val="95"/>
              </a:spcBef>
            </a:pPr>
            <a:r>
              <a:rPr lang="en-US" sz="1050" spc="-5" dirty="0">
                <a:latin typeface="Century Gothic" panose="020B0502020202020204" pitchFamily="34" charset="0"/>
                <a:cs typeface="Arial"/>
              </a:rPr>
              <a:t>Load balances</a:t>
            </a:r>
            <a:endParaRPr sz="1050" dirty="0">
              <a:latin typeface="Century Gothic" panose="020B0502020202020204" pitchFamily="34" charset="0"/>
              <a:cs typeface="Arial"/>
            </a:endParaRPr>
          </a:p>
        </p:txBody>
      </p:sp>
      <p:sp>
        <p:nvSpPr>
          <p:cNvPr id="153" name="object 54">
            <a:extLst>
              <a:ext uri="{FF2B5EF4-FFF2-40B4-BE49-F238E27FC236}">
                <a16:creationId xmlns:a16="http://schemas.microsoft.com/office/drawing/2014/main" id="{812A093D-C56D-4BFE-99F8-76876C5CA2BC}"/>
              </a:ext>
            </a:extLst>
          </p:cNvPr>
          <p:cNvSpPr/>
          <p:nvPr/>
        </p:nvSpPr>
        <p:spPr>
          <a:xfrm rot="16200000">
            <a:off x="7104983" y="4837507"/>
            <a:ext cx="155080" cy="433869"/>
          </a:xfrm>
          <a:prstGeom prst="rect">
            <a:avLst/>
          </a:prstGeom>
          <a:blipFill>
            <a:blip r:embed="rId6" cstate="print"/>
            <a:stretch>
              <a:fillRect/>
            </a:stretch>
          </a:blipFill>
        </p:spPr>
        <p:txBody>
          <a:bodyPr wrap="square" lIns="0" tIns="0" rIns="0" bIns="0" rtlCol="0"/>
          <a:lstStyle/>
          <a:p>
            <a:endParaRPr sz="1050">
              <a:latin typeface="Century Gothic" panose="020B0502020202020204" pitchFamily="34" charset="0"/>
            </a:endParaRPr>
          </a:p>
        </p:txBody>
      </p:sp>
      <p:sp>
        <p:nvSpPr>
          <p:cNvPr id="154" name="object 54">
            <a:extLst>
              <a:ext uri="{FF2B5EF4-FFF2-40B4-BE49-F238E27FC236}">
                <a16:creationId xmlns:a16="http://schemas.microsoft.com/office/drawing/2014/main" id="{045F5890-75D0-48A0-8ED1-010706540736}"/>
              </a:ext>
            </a:extLst>
          </p:cNvPr>
          <p:cNvSpPr/>
          <p:nvPr/>
        </p:nvSpPr>
        <p:spPr>
          <a:xfrm rot="16200000" flipH="1">
            <a:off x="7084788" y="3871835"/>
            <a:ext cx="151442" cy="389844"/>
          </a:xfrm>
          <a:prstGeom prst="rect">
            <a:avLst/>
          </a:prstGeom>
          <a:blipFill>
            <a:blip r:embed="rId6" cstate="print"/>
            <a:stretch>
              <a:fillRect/>
            </a:stretch>
          </a:blipFill>
        </p:spPr>
        <p:txBody>
          <a:bodyPr wrap="square" lIns="0" tIns="0" rIns="0" bIns="0" rtlCol="0"/>
          <a:lstStyle/>
          <a:p>
            <a:endParaRPr sz="1050">
              <a:latin typeface="Century Gothic" panose="020B0502020202020204" pitchFamily="34" charset="0"/>
            </a:endParaRPr>
          </a:p>
        </p:txBody>
      </p:sp>
      <p:cxnSp>
        <p:nvCxnSpPr>
          <p:cNvPr id="156" name="Straight Connector 155">
            <a:extLst>
              <a:ext uri="{FF2B5EF4-FFF2-40B4-BE49-F238E27FC236}">
                <a16:creationId xmlns:a16="http://schemas.microsoft.com/office/drawing/2014/main" id="{04C4B868-F797-4E60-B0B4-0993F1701159}"/>
              </a:ext>
            </a:extLst>
          </p:cNvPr>
          <p:cNvCxnSpPr>
            <a:cxnSpLocks/>
            <a:stCxn id="154" idx="0"/>
            <a:endCxn id="153" idx="0"/>
          </p:cNvCxnSpPr>
          <p:nvPr/>
        </p:nvCxnSpPr>
        <p:spPr>
          <a:xfrm>
            <a:off x="6965587" y="4066757"/>
            <a:ext cx="2" cy="987685"/>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CEA16CA7-53BC-4470-8DA6-692C7DD8CE44}"/>
              </a:ext>
            </a:extLst>
          </p:cNvPr>
          <p:cNvCxnSpPr>
            <a:cxnSpLocks/>
          </p:cNvCxnSpPr>
          <p:nvPr/>
        </p:nvCxnSpPr>
        <p:spPr>
          <a:xfrm>
            <a:off x="6717073" y="5054072"/>
            <a:ext cx="387496" cy="8926"/>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E41E31E7-EE8F-4FDE-8DA8-F798A014928B}"/>
              </a:ext>
            </a:extLst>
          </p:cNvPr>
          <p:cNvCxnSpPr>
            <a:cxnSpLocks/>
            <a:stCxn id="168" idx="0"/>
          </p:cNvCxnSpPr>
          <p:nvPr/>
        </p:nvCxnSpPr>
        <p:spPr>
          <a:xfrm flipH="1">
            <a:off x="7784554" y="3023884"/>
            <a:ext cx="1804" cy="696186"/>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68" name="object 54">
            <a:extLst>
              <a:ext uri="{FF2B5EF4-FFF2-40B4-BE49-F238E27FC236}">
                <a16:creationId xmlns:a16="http://schemas.microsoft.com/office/drawing/2014/main" id="{5B825B18-B58E-4FE2-B94D-CBF11F1870F9}"/>
              </a:ext>
            </a:extLst>
          </p:cNvPr>
          <p:cNvSpPr/>
          <p:nvPr/>
        </p:nvSpPr>
        <p:spPr>
          <a:xfrm rot="5400000" flipH="1">
            <a:off x="7309821" y="2628680"/>
            <a:ext cx="162666" cy="790407"/>
          </a:xfrm>
          <a:prstGeom prst="rect">
            <a:avLst/>
          </a:prstGeom>
          <a:blipFill>
            <a:blip r:embed="rId6" cstate="print"/>
            <a:stretch>
              <a:fillRect/>
            </a:stretch>
          </a:blipFill>
        </p:spPr>
        <p:txBody>
          <a:bodyPr wrap="square" lIns="0" tIns="0" rIns="0" bIns="0" rtlCol="0"/>
          <a:lstStyle/>
          <a:p>
            <a:endParaRPr sz="1050">
              <a:latin typeface="Century Gothic" panose="020B0502020202020204" pitchFamily="34" charset="0"/>
            </a:endParaRPr>
          </a:p>
        </p:txBody>
      </p:sp>
      <p:cxnSp>
        <p:nvCxnSpPr>
          <p:cNvPr id="169" name="Straight Connector 168">
            <a:extLst>
              <a:ext uri="{FF2B5EF4-FFF2-40B4-BE49-F238E27FC236}">
                <a16:creationId xmlns:a16="http://schemas.microsoft.com/office/drawing/2014/main" id="{1C5259D3-0DD6-4862-8414-F6D5CFCF9EBF}"/>
              </a:ext>
            </a:extLst>
          </p:cNvPr>
          <p:cNvCxnSpPr>
            <a:cxnSpLocks/>
          </p:cNvCxnSpPr>
          <p:nvPr/>
        </p:nvCxnSpPr>
        <p:spPr>
          <a:xfrm flipH="1">
            <a:off x="9103899" y="2007760"/>
            <a:ext cx="1838" cy="2764929"/>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47884A9-5BC9-4F47-BAEE-E63FF1ECB79E}"/>
              </a:ext>
            </a:extLst>
          </p:cNvPr>
          <p:cNvCxnSpPr>
            <a:cxnSpLocks/>
          </p:cNvCxnSpPr>
          <p:nvPr/>
        </p:nvCxnSpPr>
        <p:spPr>
          <a:xfrm>
            <a:off x="8809011" y="4772689"/>
            <a:ext cx="294888" cy="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8" name="object 54">
            <a:extLst>
              <a:ext uri="{FF2B5EF4-FFF2-40B4-BE49-F238E27FC236}">
                <a16:creationId xmlns:a16="http://schemas.microsoft.com/office/drawing/2014/main" id="{4299FB11-F374-4888-8419-B0DFD961E547}"/>
              </a:ext>
            </a:extLst>
          </p:cNvPr>
          <p:cNvSpPr/>
          <p:nvPr/>
        </p:nvSpPr>
        <p:spPr>
          <a:xfrm rot="16200000">
            <a:off x="9280252" y="1778656"/>
            <a:ext cx="116955" cy="469658"/>
          </a:xfrm>
          <a:prstGeom prst="rect">
            <a:avLst/>
          </a:prstGeom>
          <a:blipFill>
            <a:blip r:embed="rId6" cstate="print"/>
            <a:stretch>
              <a:fillRect/>
            </a:stretch>
          </a:blipFill>
        </p:spPr>
        <p:txBody>
          <a:bodyPr wrap="square" lIns="0" tIns="0" rIns="0" bIns="0" rtlCol="0"/>
          <a:lstStyle/>
          <a:p>
            <a:endParaRPr sz="1050">
              <a:latin typeface="Century Gothic" panose="020B0502020202020204" pitchFamily="34" charset="0"/>
            </a:endParaRPr>
          </a:p>
        </p:txBody>
      </p:sp>
    </p:spTree>
    <p:extLst>
      <p:ext uri="{BB962C8B-B14F-4D97-AF65-F5344CB8AC3E}">
        <p14:creationId xmlns:p14="http://schemas.microsoft.com/office/powerpoint/2010/main" val="42234432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5">
            <a:extLst>
              <a:ext uri="{FF2B5EF4-FFF2-40B4-BE49-F238E27FC236}">
                <a16:creationId xmlns:a16="http://schemas.microsoft.com/office/drawing/2014/main" id="{7D24D52D-7DF1-41E6-A5B7-392124823354}"/>
              </a:ext>
            </a:extLst>
          </p:cNvPr>
          <p:cNvSpPr txBox="1">
            <a:spLocks/>
          </p:cNvSpPr>
          <p:nvPr/>
        </p:nvSpPr>
        <p:spPr>
          <a:xfrm>
            <a:off x="3443459" y="3559717"/>
            <a:ext cx="7382885" cy="838554"/>
          </a:xfrm>
          <a:prstGeom prst="rect">
            <a:avLst/>
          </a:prstGeo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2700" b="0" i="0" kern="1200" dirty="0" smtClean="0">
                <a:solidFill>
                  <a:schemeClr val="tx1"/>
                </a:solidFill>
                <a:latin typeface="Arial" panose="020B0604020202020204" pitchFamily="34" charset="0"/>
                <a:ea typeface="+mn-ea"/>
                <a:cs typeface="Arial" panose="020B0604020202020204" pitchFamily="34" charset="0"/>
              </a:defRPr>
            </a:lvl1pPr>
            <a:lvl2pPr marL="914400" indent="-457200" algn="l" defTabSz="1828800" rtl="0" eaLnBrk="1" latinLnBrk="0" hangingPunct="1">
              <a:lnSpc>
                <a:spcPct val="90000"/>
              </a:lnSpc>
              <a:spcBef>
                <a:spcPts val="1000"/>
              </a:spcBef>
              <a:buFont typeface="Arial" panose="020B0604020202020204" pitchFamily="34" charset="0"/>
              <a:buChar char="•"/>
              <a:defRPr lang="en-US" sz="2700" b="0" i="0" kern="1200" dirty="0" smtClean="0">
                <a:solidFill>
                  <a:schemeClr val="tx1"/>
                </a:solidFill>
                <a:latin typeface="Arial" panose="020B0604020202020204" pitchFamily="34" charset="0"/>
                <a:ea typeface="+mn-ea"/>
                <a:cs typeface="Arial" panose="020B0604020202020204" pitchFamily="34" charset="0"/>
              </a:defRPr>
            </a:lvl2pPr>
            <a:lvl3pPr marL="1371600" indent="-457200" algn="l" defTabSz="1828800" rtl="0" eaLnBrk="1" latinLnBrk="0" hangingPunct="1">
              <a:lnSpc>
                <a:spcPct val="90000"/>
              </a:lnSpc>
              <a:spcBef>
                <a:spcPts val="1000"/>
              </a:spcBef>
              <a:buFont typeface="Arial" panose="020B0604020202020204" pitchFamily="34" charset="0"/>
              <a:buChar char="•"/>
              <a:defRPr lang="en-US" sz="2700" b="0" i="0" kern="1200" dirty="0" smtClean="0">
                <a:solidFill>
                  <a:schemeClr val="tx1"/>
                </a:solidFill>
                <a:latin typeface="Arial" panose="020B0604020202020204" pitchFamily="34" charset="0"/>
                <a:ea typeface="+mn-ea"/>
                <a:cs typeface="Arial" panose="020B0604020202020204" pitchFamily="34" charset="0"/>
              </a:defRPr>
            </a:lvl3pPr>
            <a:lvl4pPr marL="1828800" indent="-457200" algn="l" defTabSz="1828800" rtl="0" eaLnBrk="1" latinLnBrk="0" hangingPunct="1">
              <a:lnSpc>
                <a:spcPct val="90000"/>
              </a:lnSpc>
              <a:spcBef>
                <a:spcPts val="1000"/>
              </a:spcBef>
              <a:buFont typeface="Arial" panose="020B0604020202020204" pitchFamily="34" charset="0"/>
              <a:buChar char="•"/>
              <a:defRPr lang="en-US" sz="2700" b="0" i="0" kern="1200" dirty="0" smtClean="0">
                <a:solidFill>
                  <a:schemeClr val="tx1"/>
                </a:solidFill>
                <a:latin typeface="Arial" panose="020B0604020202020204" pitchFamily="34" charset="0"/>
                <a:ea typeface="+mn-ea"/>
                <a:cs typeface="Arial" panose="020B0604020202020204" pitchFamily="34" charset="0"/>
              </a:defRPr>
            </a:lvl4pPr>
            <a:lvl5pPr marL="2286000" indent="-457200" algn="l" defTabSz="1828800" rtl="0" eaLnBrk="1" latinLnBrk="0" hangingPunct="1">
              <a:lnSpc>
                <a:spcPct val="90000"/>
              </a:lnSpc>
              <a:spcBef>
                <a:spcPts val="1000"/>
              </a:spcBef>
              <a:buFont typeface="Arial" panose="020B0604020202020204" pitchFamily="34" charset="0"/>
              <a:buChar char="•"/>
              <a:defRPr lang="en-US" sz="2700" b="0" i="0" kern="1200" dirty="0">
                <a:solidFill>
                  <a:schemeClr val="tx1"/>
                </a:solidFill>
                <a:latin typeface="Arial" panose="020B0604020202020204" pitchFamily="34" charset="0"/>
                <a:ea typeface="+mn-ea"/>
                <a:cs typeface="Arial" panose="020B0604020202020204" pitchFamily="34"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9525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1F355E"/>
              </a:solidFill>
              <a:effectLst/>
              <a:uLnTx/>
              <a:uFillTx/>
              <a:latin typeface="Arial" panose="020B0604020202020204" pitchFamily="34" charset="0"/>
              <a:ea typeface="+mn-ea"/>
              <a:cs typeface="Arial" panose="020B0604020202020204" pitchFamily="34" charset="0"/>
            </a:endParaRPr>
          </a:p>
        </p:txBody>
      </p:sp>
      <p:sp>
        <p:nvSpPr>
          <p:cNvPr id="7" name="AutoShape 6">
            <a:extLst>
              <a:ext uri="{FF2B5EF4-FFF2-40B4-BE49-F238E27FC236}">
                <a16:creationId xmlns:a16="http://schemas.microsoft.com/office/drawing/2014/main" id="{93A8E32F-1B0E-4196-A69C-1594AB45E22A}"/>
              </a:ext>
            </a:extLst>
          </p:cNvPr>
          <p:cNvSpPr>
            <a:spLocks noChangeArrowheads="1"/>
          </p:cNvSpPr>
          <p:nvPr/>
        </p:nvSpPr>
        <p:spPr bwMode="gray">
          <a:xfrm>
            <a:off x="1701801" y="1560324"/>
            <a:ext cx="1489467" cy="1188720"/>
          </a:xfrm>
          <a:prstGeom prst="homePlate">
            <a:avLst>
              <a:gd name="adj" fmla="val 13083"/>
            </a:avLst>
          </a:prstGeom>
          <a:solidFill>
            <a:schemeClr val="accent1"/>
          </a:solidFill>
          <a:ln w="9525" algn="ctr">
            <a:noFill/>
            <a:miter lim="800000"/>
            <a:headEnd/>
            <a:tailEnd/>
          </a:ln>
          <a:effectLst/>
        </p:spPr>
        <p:txBody>
          <a:bodyPr lIns="91440" tIns="91440" rIns="91440" bIns="91440" anchor="ctr"/>
          <a:lstStyle/>
          <a:p>
            <a:pPr algn="ctr">
              <a:defRPr/>
            </a:pPr>
            <a:r>
              <a:rPr lang="en-US" sz="1200" b="1" dirty="0">
                <a:solidFill>
                  <a:prstClr val="white"/>
                </a:solidFill>
              </a:rPr>
              <a:t>Balance Reconciliation</a:t>
            </a:r>
          </a:p>
        </p:txBody>
      </p:sp>
      <p:sp>
        <p:nvSpPr>
          <p:cNvPr id="8" name="Freeform 7">
            <a:extLst>
              <a:ext uri="{FF2B5EF4-FFF2-40B4-BE49-F238E27FC236}">
                <a16:creationId xmlns:a16="http://schemas.microsoft.com/office/drawing/2014/main" id="{8FEF6488-C70C-41B2-8073-E58DACD8DE7B}"/>
              </a:ext>
            </a:extLst>
          </p:cNvPr>
          <p:cNvSpPr>
            <a:spLocks/>
          </p:cNvSpPr>
          <p:nvPr/>
        </p:nvSpPr>
        <p:spPr bwMode="gray">
          <a:xfrm>
            <a:off x="3076804" y="1560324"/>
            <a:ext cx="6791325" cy="1188720"/>
          </a:xfrm>
          <a:custGeom>
            <a:avLst/>
            <a:gdLst/>
            <a:ahLst/>
            <a:cxnLst>
              <a:cxn ang="0">
                <a:pos x="4538" y="0"/>
              </a:cxn>
              <a:cxn ang="0">
                <a:pos x="0" y="0"/>
              </a:cxn>
              <a:cxn ang="0">
                <a:pos x="105" y="541"/>
              </a:cxn>
              <a:cxn ang="0">
                <a:pos x="0" y="1080"/>
              </a:cxn>
              <a:cxn ang="0">
                <a:pos x="4538" y="1080"/>
              </a:cxn>
              <a:cxn ang="0">
                <a:pos x="4538" y="0"/>
              </a:cxn>
            </a:cxnLst>
            <a:rect l="0" t="0" r="r" b="b"/>
            <a:pathLst>
              <a:path w="4538" h="1080">
                <a:moveTo>
                  <a:pt x="4538" y="0"/>
                </a:moveTo>
                <a:lnTo>
                  <a:pt x="0" y="0"/>
                </a:lnTo>
                <a:lnTo>
                  <a:pt x="105" y="541"/>
                </a:lnTo>
                <a:lnTo>
                  <a:pt x="0" y="1080"/>
                </a:lnTo>
                <a:lnTo>
                  <a:pt x="4538" y="1080"/>
                </a:lnTo>
                <a:lnTo>
                  <a:pt x="4538" y="0"/>
                </a:lnTo>
              </a:path>
            </a:pathLst>
          </a:custGeom>
          <a:solidFill>
            <a:schemeClr val="bg1"/>
          </a:solidFill>
          <a:ln w="19050" cmpd="sng">
            <a:solidFill>
              <a:schemeClr val="accent1"/>
            </a:solidFill>
            <a:prstDash val="solid"/>
            <a:round/>
            <a:headEnd/>
            <a:tailEnd/>
          </a:ln>
          <a:effectLst/>
        </p:spPr>
        <p:txBody>
          <a:bodyPr lIns="274320" tIns="91440" rIns="91440" bIns="91440" anchor="ctr" anchorCtr="0"/>
          <a:lstStyle/>
          <a:p>
            <a:pPr marL="114300" lvl="1" indent="-114300">
              <a:spcBef>
                <a:spcPts val="600"/>
              </a:spcBef>
              <a:buSzPct val="100000"/>
              <a:buFont typeface="Arial"/>
              <a:buChar char="•"/>
              <a:defRPr/>
            </a:pPr>
            <a:r>
              <a:rPr lang="en-US" sz="1400" dirty="0"/>
              <a:t>Leveraged for reconciling sub-ledger to GL information</a:t>
            </a:r>
          </a:p>
          <a:p>
            <a:pPr marL="254000" lvl="2" indent="-114300">
              <a:spcBef>
                <a:spcPts val="600"/>
              </a:spcBef>
              <a:buSzPct val="100000"/>
              <a:buFont typeface="Arial"/>
              <a:buChar char="−"/>
              <a:defRPr/>
            </a:pPr>
            <a:r>
              <a:rPr lang="en-US" sz="1400" dirty="0"/>
              <a:t>Example :  Fixed Asset, Inventory, AR, and AP</a:t>
            </a:r>
          </a:p>
        </p:txBody>
      </p:sp>
      <p:sp>
        <p:nvSpPr>
          <p:cNvPr id="9" name="AutoShape 6">
            <a:extLst>
              <a:ext uri="{FF2B5EF4-FFF2-40B4-BE49-F238E27FC236}">
                <a16:creationId xmlns:a16="http://schemas.microsoft.com/office/drawing/2014/main" id="{123A9835-92A2-45FC-BB4C-9A9E22378AEA}"/>
              </a:ext>
            </a:extLst>
          </p:cNvPr>
          <p:cNvSpPr>
            <a:spLocks noChangeArrowheads="1"/>
          </p:cNvSpPr>
          <p:nvPr/>
        </p:nvSpPr>
        <p:spPr bwMode="gray">
          <a:xfrm>
            <a:off x="1732209" y="4849642"/>
            <a:ext cx="1489467" cy="1188720"/>
          </a:xfrm>
          <a:prstGeom prst="homePlate">
            <a:avLst>
              <a:gd name="adj" fmla="val 13083"/>
            </a:avLst>
          </a:prstGeom>
          <a:solidFill>
            <a:schemeClr val="accent1"/>
          </a:solidFill>
          <a:ln w="9525" algn="ctr">
            <a:noFill/>
            <a:miter lim="800000"/>
            <a:headEnd/>
            <a:tailEnd/>
          </a:ln>
          <a:effectLst/>
        </p:spPr>
        <p:txBody>
          <a:bodyPr lIns="91440" tIns="91440" rIns="91440" bIns="91440" anchor="ctr"/>
          <a:lstStyle/>
          <a:p>
            <a:pPr algn="ctr"/>
            <a:r>
              <a:rPr lang="en-US" sz="1200" b="1">
                <a:solidFill>
                  <a:prstClr val="white"/>
                </a:solidFill>
              </a:rPr>
              <a:t>Tracking Only</a:t>
            </a:r>
          </a:p>
        </p:txBody>
      </p:sp>
      <p:sp>
        <p:nvSpPr>
          <p:cNvPr id="10" name="Freeform 7">
            <a:extLst>
              <a:ext uri="{FF2B5EF4-FFF2-40B4-BE49-F238E27FC236}">
                <a16:creationId xmlns:a16="http://schemas.microsoft.com/office/drawing/2014/main" id="{41FDFDD7-81DB-4791-AE4D-1C27887AAFC0}"/>
              </a:ext>
            </a:extLst>
          </p:cNvPr>
          <p:cNvSpPr>
            <a:spLocks/>
          </p:cNvSpPr>
          <p:nvPr/>
        </p:nvSpPr>
        <p:spPr bwMode="gray">
          <a:xfrm>
            <a:off x="3107212" y="4849642"/>
            <a:ext cx="6791325" cy="1188720"/>
          </a:xfrm>
          <a:custGeom>
            <a:avLst/>
            <a:gdLst/>
            <a:ahLst/>
            <a:cxnLst>
              <a:cxn ang="0">
                <a:pos x="4538" y="0"/>
              </a:cxn>
              <a:cxn ang="0">
                <a:pos x="0" y="0"/>
              </a:cxn>
              <a:cxn ang="0">
                <a:pos x="105" y="541"/>
              </a:cxn>
              <a:cxn ang="0">
                <a:pos x="0" y="1080"/>
              </a:cxn>
              <a:cxn ang="0">
                <a:pos x="4538" y="1080"/>
              </a:cxn>
              <a:cxn ang="0">
                <a:pos x="4538" y="0"/>
              </a:cxn>
            </a:cxnLst>
            <a:rect l="0" t="0" r="r" b="b"/>
            <a:pathLst>
              <a:path w="4538" h="1080">
                <a:moveTo>
                  <a:pt x="4538" y="0"/>
                </a:moveTo>
                <a:lnTo>
                  <a:pt x="0" y="0"/>
                </a:lnTo>
                <a:lnTo>
                  <a:pt x="105" y="541"/>
                </a:lnTo>
                <a:lnTo>
                  <a:pt x="0" y="1080"/>
                </a:lnTo>
                <a:lnTo>
                  <a:pt x="4538" y="1080"/>
                </a:lnTo>
                <a:lnTo>
                  <a:pt x="4538" y="0"/>
                </a:lnTo>
              </a:path>
            </a:pathLst>
          </a:custGeom>
          <a:solidFill>
            <a:schemeClr val="bg1"/>
          </a:solidFill>
          <a:ln w="19050" cmpd="sng">
            <a:solidFill>
              <a:schemeClr val="accent1"/>
            </a:solidFill>
            <a:prstDash val="solid"/>
            <a:round/>
            <a:headEnd/>
            <a:tailEnd/>
          </a:ln>
          <a:effectLst/>
        </p:spPr>
        <p:txBody>
          <a:bodyPr lIns="274320" tIns="91440" rIns="91440" bIns="91440" anchor="ctr" anchorCtr="0"/>
          <a:lstStyle/>
          <a:p>
            <a:pPr marL="114300" lvl="1" indent="-114300">
              <a:spcBef>
                <a:spcPts val="600"/>
              </a:spcBef>
              <a:buSzPct val="100000"/>
              <a:buFont typeface="Arial"/>
              <a:buChar char="•"/>
            </a:pPr>
            <a:r>
              <a:rPr lang="en-US" sz="1400" dirty="0"/>
              <a:t>Leveraged for tracking and reviewing reconciliations performed in ERP </a:t>
            </a:r>
          </a:p>
          <a:p>
            <a:pPr marL="254000" lvl="2" indent="-114300">
              <a:spcBef>
                <a:spcPts val="600"/>
              </a:spcBef>
              <a:buSzPct val="100000"/>
              <a:buFont typeface="Arial"/>
              <a:buChar char="−"/>
            </a:pPr>
            <a:r>
              <a:rPr lang="en-US" sz="1400" dirty="0"/>
              <a:t>Example : Bank Reconciliations</a:t>
            </a:r>
          </a:p>
        </p:txBody>
      </p:sp>
      <p:sp>
        <p:nvSpPr>
          <p:cNvPr id="11" name="AutoShape 6">
            <a:extLst>
              <a:ext uri="{FF2B5EF4-FFF2-40B4-BE49-F238E27FC236}">
                <a16:creationId xmlns:a16="http://schemas.microsoft.com/office/drawing/2014/main" id="{EFBF10B3-697E-49AF-862A-E692AECC9278}"/>
              </a:ext>
            </a:extLst>
          </p:cNvPr>
          <p:cNvSpPr>
            <a:spLocks noChangeArrowheads="1"/>
          </p:cNvSpPr>
          <p:nvPr/>
        </p:nvSpPr>
        <p:spPr bwMode="gray">
          <a:xfrm>
            <a:off x="1732209" y="3169140"/>
            <a:ext cx="1489467" cy="1188720"/>
          </a:xfrm>
          <a:prstGeom prst="homePlate">
            <a:avLst>
              <a:gd name="adj" fmla="val 13083"/>
            </a:avLst>
          </a:prstGeom>
          <a:solidFill>
            <a:schemeClr val="accent1"/>
          </a:solidFill>
          <a:ln w="9525" algn="ctr">
            <a:noFill/>
            <a:miter lim="800000"/>
            <a:headEnd/>
            <a:tailEnd/>
          </a:ln>
          <a:effectLst/>
        </p:spPr>
        <p:txBody>
          <a:bodyPr lIns="91440" tIns="91440" rIns="91440" bIns="91440" anchor="ctr"/>
          <a:lstStyle/>
          <a:p>
            <a:pPr algn="ctr"/>
            <a:r>
              <a:rPr lang="en-US" sz="1200" b="1" dirty="0">
                <a:solidFill>
                  <a:prstClr val="white"/>
                </a:solidFill>
              </a:rPr>
              <a:t>Account Analysis</a:t>
            </a:r>
          </a:p>
        </p:txBody>
      </p:sp>
      <p:sp>
        <p:nvSpPr>
          <p:cNvPr id="12" name="Freeform 7">
            <a:extLst>
              <a:ext uri="{FF2B5EF4-FFF2-40B4-BE49-F238E27FC236}">
                <a16:creationId xmlns:a16="http://schemas.microsoft.com/office/drawing/2014/main" id="{79CF8296-615F-4BD3-9BEC-73E3DB9E8E33}"/>
              </a:ext>
            </a:extLst>
          </p:cNvPr>
          <p:cNvSpPr>
            <a:spLocks/>
          </p:cNvSpPr>
          <p:nvPr/>
        </p:nvSpPr>
        <p:spPr bwMode="gray">
          <a:xfrm>
            <a:off x="3107212" y="3169140"/>
            <a:ext cx="6791325" cy="1188720"/>
          </a:xfrm>
          <a:custGeom>
            <a:avLst/>
            <a:gdLst/>
            <a:ahLst/>
            <a:cxnLst>
              <a:cxn ang="0">
                <a:pos x="4538" y="0"/>
              </a:cxn>
              <a:cxn ang="0">
                <a:pos x="0" y="0"/>
              </a:cxn>
              <a:cxn ang="0">
                <a:pos x="105" y="541"/>
              </a:cxn>
              <a:cxn ang="0">
                <a:pos x="0" y="1080"/>
              </a:cxn>
              <a:cxn ang="0">
                <a:pos x="4538" y="1080"/>
              </a:cxn>
              <a:cxn ang="0">
                <a:pos x="4538" y="0"/>
              </a:cxn>
            </a:cxnLst>
            <a:rect l="0" t="0" r="r" b="b"/>
            <a:pathLst>
              <a:path w="4538" h="1080">
                <a:moveTo>
                  <a:pt x="4538" y="0"/>
                </a:moveTo>
                <a:lnTo>
                  <a:pt x="0" y="0"/>
                </a:lnTo>
                <a:lnTo>
                  <a:pt x="105" y="541"/>
                </a:lnTo>
                <a:lnTo>
                  <a:pt x="0" y="1080"/>
                </a:lnTo>
                <a:lnTo>
                  <a:pt x="4538" y="1080"/>
                </a:lnTo>
                <a:lnTo>
                  <a:pt x="4538" y="0"/>
                </a:lnTo>
              </a:path>
            </a:pathLst>
          </a:custGeom>
          <a:solidFill>
            <a:schemeClr val="bg1"/>
          </a:solidFill>
          <a:ln w="19050" cmpd="sng">
            <a:solidFill>
              <a:schemeClr val="accent1"/>
            </a:solidFill>
            <a:prstDash val="solid"/>
            <a:round/>
            <a:headEnd/>
            <a:tailEnd/>
          </a:ln>
          <a:effectLst/>
        </p:spPr>
        <p:txBody>
          <a:bodyPr lIns="274320" tIns="91440" rIns="91440" bIns="91440" anchor="ctr" anchorCtr="0"/>
          <a:lstStyle/>
          <a:p>
            <a:pPr marL="114300" lvl="1" indent="-114300">
              <a:spcBef>
                <a:spcPts val="600"/>
              </a:spcBef>
              <a:buSzPct val="100000"/>
              <a:buFont typeface="Arial"/>
              <a:buChar char="•"/>
            </a:pPr>
            <a:r>
              <a:rPr lang="en-US" sz="1400" dirty="0"/>
              <a:t>Leveraged for reconciling non sub-ledger accounts</a:t>
            </a:r>
          </a:p>
          <a:p>
            <a:pPr marL="254000" lvl="2" indent="-114300">
              <a:spcBef>
                <a:spcPts val="600"/>
              </a:spcBef>
              <a:buSzPct val="100000"/>
              <a:buFont typeface="Arial"/>
              <a:buChar char="−"/>
            </a:pPr>
            <a:r>
              <a:rPr lang="en-US" sz="1400" dirty="0"/>
              <a:t>Example : Prepaids and Accruals</a:t>
            </a:r>
          </a:p>
        </p:txBody>
      </p:sp>
      <p:sp>
        <p:nvSpPr>
          <p:cNvPr id="16" name="Title 1">
            <a:extLst>
              <a:ext uri="{FF2B5EF4-FFF2-40B4-BE49-F238E27FC236}">
                <a16:creationId xmlns:a16="http://schemas.microsoft.com/office/drawing/2014/main" id="{16EE0CDF-D627-4BCC-8E60-964DF508981F}"/>
              </a:ext>
            </a:extLst>
          </p:cNvPr>
          <p:cNvSpPr>
            <a:spLocks noGrp="1"/>
          </p:cNvSpPr>
          <p:nvPr>
            <p:ph type="title"/>
          </p:nvPr>
        </p:nvSpPr>
        <p:spPr>
          <a:xfrm>
            <a:off x="185057" y="107504"/>
            <a:ext cx="10363200" cy="594360"/>
          </a:xfrm>
        </p:spPr>
        <p:txBody>
          <a:bodyPr vert="horz" lIns="0" tIns="0" rIns="0" bIns="0" rtlCol="0" anchor="t" anchorCtr="0">
            <a:noAutofit/>
          </a:bodyPr>
          <a:lstStyle/>
          <a:p>
            <a:r>
              <a:rPr lang="en-US" sz="3200" b="1" dirty="0">
                <a:latin typeface="+mj-lt"/>
              </a:rPr>
              <a:t>Reconciliation Compliance Types</a:t>
            </a:r>
          </a:p>
        </p:txBody>
      </p:sp>
      <p:sp>
        <p:nvSpPr>
          <p:cNvPr id="17" name="Text Placeholder 1">
            <a:extLst>
              <a:ext uri="{FF2B5EF4-FFF2-40B4-BE49-F238E27FC236}">
                <a16:creationId xmlns:a16="http://schemas.microsoft.com/office/drawing/2014/main" id="{D6EB6AA4-8DB2-4F46-A050-3EA7DA5AC150}"/>
              </a:ext>
            </a:extLst>
          </p:cNvPr>
          <p:cNvSpPr>
            <a:spLocks noGrp="1"/>
          </p:cNvSpPr>
          <p:nvPr>
            <p:ph type="body" sz="quarter" idx="13"/>
          </p:nvPr>
        </p:nvSpPr>
        <p:spPr>
          <a:xfrm>
            <a:off x="589191" y="701864"/>
            <a:ext cx="11252200" cy="757255"/>
          </a:xfrm>
        </p:spPr>
        <p:txBody>
          <a:bodyPr vert="horz" lIns="0" tIns="0" rIns="0" bIns="0" rtlCol="0">
            <a:noAutofit/>
          </a:bodyPr>
          <a:lstStyle/>
          <a:p>
            <a:pPr>
              <a:spcAft>
                <a:spcPts val="0"/>
              </a:spcAft>
              <a:buClr>
                <a:srgbClr val="000000"/>
              </a:buClr>
              <a:buFont typeface="Arial"/>
            </a:pPr>
            <a:r>
              <a:rPr lang="en-US" sz="1400" kern="0" dirty="0">
                <a:solidFill>
                  <a:srgbClr val="000000"/>
                </a:solidFill>
                <a:cs typeface="Arial"/>
              </a:rPr>
              <a:t>Reconciliation compliance allows for three types of reconciliations:</a:t>
            </a:r>
          </a:p>
        </p:txBody>
      </p:sp>
    </p:spTree>
    <p:extLst>
      <p:ext uri="{BB962C8B-B14F-4D97-AF65-F5344CB8AC3E}">
        <p14:creationId xmlns:p14="http://schemas.microsoft.com/office/powerpoint/2010/main" val="333394252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
            <a:extLst>
              <a:ext uri="{FF2B5EF4-FFF2-40B4-BE49-F238E27FC236}">
                <a16:creationId xmlns:a16="http://schemas.microsoft.com/office/drawing/2014/main" id="{05B0BF14-6023-43CB-BA55-BBB18DE7E75D}"/>
              </a:ext>
            </a:extLst>
          </p:cNvPr>
          <p:cNvSpPr txBox="1">
            <a:spLocks/>
          </p:cNvSpPr>
          <p:nvPr/>
        </p:nvSpPr>
        <p:spPr>
          <a:xfrm>
            <a:off x="279619" y="48217"/>
            <a:ext cx="11252200" cy="578835"/>
          </a:xfrm>
          <a:prstGeom prst="rect">
            <a:avLst/>
          </a:prstGeom>
        </p:spPr>
        <p:txBody>
          <a:bodyPr vert="horz" lIns="0" tIns="0" rIns="0" bIns="0" rtlCol="0" anchor="t" anchorCtr="0">
            <a:noAutofit/>
          </a:bodyPr>
          <a:lstStyle>
            <a:defPPr marR="0" lvl="0" algn="l" rtl="0">
              <a:lnSpc>
                <a:spcPct val="100000"/>
              </a:lnSpc>
              <a:spcBef>
                <a:spcPts val="0"/>
              </a:spcBef>
              <a:spcAft>
                <a:spcPts val="0"/>
              </a:spcAft>
              <a:defRPr lang="en-US"/>
            </a:defPPr>
            <a:lvl1pPr>
              <a:spcBef>
                <a:spcPct val="0"/>
              </a:spcBef>
              <a:buNone/>
              <a:defRPr sz="3200" b="1">
                <a:latin typeface="+mj-lt"/>
                <a:ea typeface="+mj-ea"/>
                <a:cs typeface="Calibri Light" panose="020F0302020204030204" pitchFamily="34" charset="0"/>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defRPr>
            </a:lvl9pPr>
          </a:lstStyle>
          <a:p>
            <a:r>
              <a:rPr lang="en-US" dirty="0"/>
              <a:t>Account Reconciliation Transaction Matching</a:t>
            </a:r>
          </a:p>
        </p:txBody>
      </p:sp>
      <p:sp>
        <p:nvSpPr>
          <p:cNvPr id="13" name="Content Placeholder 7">
            <a:extLst>
              <a:ext uri="{FF2B5EF4-FFF2-40B4-BE49-F238E27FC236}">
                <a16:creationId xmlns:a16="http://schemas.microsoft.com/office/drawing/2014/main" id="{83E17958-EAC1-4B24-B3D0-151859F54AFC}"/>
              </a:ext>
            </a:extLst>
          </p:cNvPr>
          <p:cNvSpPr txBox="1">
            <a:spLocks/>
          </p:cNvSpPr>
          <p:nvPr/>
        </p:nvSpPr>
        <p:spPr>
          <a:xfrm>
            <a:off x="579537" y="659709"/>
            <a:ext cx="10393262" cy="2154436"/>
          </a:xfrm>
          <a:prstGeom prst="rect">
            <a:avLst/>
          </a:prstGeom>
          <a:noFill/>
        </p:spPr>
        <p:txBody>
          <a:bodyPr wrap="square" lIns="0" tIns="0" rIns="0" bIns="0">
            <a:spAutoFit/>
          </a:bodyPr>
          <a:lstStyle>
            <a:defPPr marR="0" lvl="0" algn="l" rtl="0">
              <a:lnSpc>
                <a:spcPct val="100000"/>
              </a:lnSpc>
              <a:spcBef>
                <a:spcPts val="0"/>
              </a:spcBef>
              <a:spcAft>
                <a:spcPts val="0"/>
              </a:spcAft>
            </a:defPPr>
            <a:lvl1pPr marR="0" lvl="0" indent="0">
              <a:lnSpc>
                <a:spcPct val="100000"/>
              </a:lnSpc>
              <a:spcBef>
                <a:spcPts val="0"/>
              </a:spcBef>
              <a:spcAft>
                <a:spcPts val="0"/>
              </a:spcAft>
              <a:buClr>
                <a:srgbClr val="000000"/>
              </a:buClr>
              <a:buFont typeface="Arial"/>
              <a:buNone/>
              <a:defRPr sz="1400" b="0" i="0" u="none" strike="noStrike" cap="none">
                <a:latin typeface="Century Gothic" panose="020B0502020202020204" pitchFamily="34" charset="0"/>
                <a:sym typeface="Arial"/>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dirty="0">
                <a:latin typeface="+mn-lt"/>
              </a:rPr>
              <a:t>This Module will optimize the performance time taken for each reconciliation and  also improve quality while reducing risk.</a:t>
            </a:r>
          </a:p>
          <a:p>
            <a:r>
              <a:rPr lang="en-US" dirty="0">
                <a:latin typeface="+mn-lt"/>
              </a:rPr>
              <a:t>This tool can match large numbers of transactions quickly and identify unmatched transactions, allowing users to focus on matching the most complex transactions and performing analysis.</a:t>
            </a:r>
          </a:p>
          <a:p>
            <a:endParaRPr lang="en-US" dirty="0">
              <a:latin typeface="+mn-lt"/>
            </a:endParaRPr>
          </a:p>
          <a:p>
            <a:r>
              <a:rPr lang="en-US" dirty="0">
                <a:latin typeface="+mn-lt"/>
              </a:rPr>
              <a:t>Once Transaction Matching is set up, the following actions are taken:</a:t>
            </a:r>
          </a:p>
          <a:p>
            <a:pPr lvl="1"/>
            <a:r>
              <a:rPr lang="en-US" sz="1400" dirty="0">
                <a:solidFill>
                  <a:schemeClr val="tx1"/>
                </a:solidFill>
                <a:latin typeface="+mn-lt"/>
                <a:ea typeface="+mn-ea"/>
                <a:cs typeface="+mn-cs"/>
              </a:rPr>
              <a:t>- Create Reconciliations</a:t>
            </a:r>
          </a:p>
          <a:p>
            <a:pPr lvl="1"/>
            <a:r>
              <a:rPr lang="en-US" sz="1400" dirty="0">
                <a:solidFill>
                  <a:schemeClr val="tx1"/>
                </a:solidFill>
                <a:latin typeface="+mn-lt"/>
                <a:ea typeface="+mn-ea"/>
                <a:cs typeface="+mn-cs"/>
              </a:rPr>
              <a:t>- Import Data</a:t>
            </a:r>
          </a:p>
          <a:p>
            <a:pPr lvl="1"/>
            <a:r>
              <a:rPr lang="en-US" sz="1400" dirty="0">
                <a:solidFill>
                  <a:schemeClr val="tx1"/>
                </a:solidFill>
                <a:latin typeface="+mn-lt"/>
                <a:ea typeface="+mn-ea"/>
                <a:cs typeface="+mn-cs"/>
              </a:rPr>
              <a:t>- Run auto match</a:t>
            </a:r>
          </a:p>
          <a:p>
            <a:pPr lvl="1"/>
            <a:endParaRPr lang="en-US" sz="1400" dirty="0">
              <a:solidFill>
                <a:schemeClr val="tx1"/>
              </a:solidFill>
              <a:latin typeface="+mn-lt"/>
              <a:ea typeface="+mn-ea"/>
              <a:cs typeface="+mn-cs"/>
            </a:endParaRPr>
          </a:p>
          <a:p>
            <a:r>
              <a:rPr lang="en-US" dirty="0">
                <a:latin typeface="+mn-lt"/>
              </a:rPr>
              <a:t>Workflow for an account to be reconciled:</a:t>
            </a:r>
          </a:p>
        </p:txBody>
      </p:sp>
      <p:graphicFrame>
        <p:nvGraphicFramePr>
          <p:cNvPr id="21" name="Content Placeholder 6">
            <a:extLst>
              <a:ext uri="{FF2B5EF4-FFF2-40B4-BE49-F238E27FC236}">
                <a16:creationId xmlns:a16="http://schemas.microsoft.com/office/drawing/2014/main" id="{F069C1CF-B591-443B-955B-DF3F69F68DA1}"/>
              </a:ext>
            </a:extLst>
          </p:cNvPr>
          <p:cNvGraphicFramePr>
            <a:graphicFrameLocks/>
          </p:cNvGraphicFramePr>
          <p:nvPr/>
        </p:nvGraphicFramePr>
        <p:xfrm>
          <a:off x="3833013" y="2628267"/>
          <a:ext cx="4471434" cy="31242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Rectangle 6">
            <a:extLst>
              <a:ext uri="{FF2B5EF4-FFF2-40B4-BE49-F238E27FC236}">
                <a16:creationId xmlns:a16="http://schemas.microsoft.com/office/drawing/2014/main" id="{4F0EAD11-FD96-445F-B205-E5CDCDC77F7C}"/>
              </a:ext>
            </a:extLst>
          </p:cNvPr>
          <p:cNvSpPr/>
          <p:nvPr/>
        </p:nvSpPr>
        <p:spPr>
          <a:xfrm>
            <a:off x="4003237" y="1970468"/>
            <a:ext cx="8602421" cy="3287333"/>
          </a:xfrm>
          <a:prstGeom prst="rect">
            <a:avLst/>
          </a:prstGeom>
          <a:noFill/>
        </p:spPr>
      </p:sp>
    </p:spTree>
    <p:extLst>
      <p:ext uri="{BB962C8B-B14F-4D97-AF65-F5344CB8AC3E}">
        <p14:creationId xmlns:p14="http://schemas.microsoft.com/office/powerpoint/2010/main" val="100311630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4">
            <a:extLst>
              <a:ext uri="{FF2B5EF4-FFF2-40B4-BE49-F238E27FC236}">
                <a16:creationId xmlns:a16="http://schemas.microsoft.com/office/drawing/2014/main" id="{60644CDB-03DB-4EC6-984E-5552302007FA}"/>
              </a:ext>
            </a:extLst>
          </p:cNvPr>
          <p:cNvSpPr txBox="1">
            <a:spLocks/>
          </p:cNvSpPr>
          <p:nvPr/>
        </p:nvSpPr>
        <p:spPr>
          <a:xfrm>
            <a:off x="501650" y="317500"/>
            <a:ext cx="11188700" cy="334099"/>
          </a:xfrm>
          <a:prstGeom prst="rect">
            <a:avLst/>
          </a:prstGeom>
        </p:spPr>
        <p:txBody>
          <a:bodyPr lIns="91440" tIns="45720" rIns="91440" bIns="45720" anchor="t"/>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en-US" sz="3000" b="1" dirty="0">
                <a:cs typeface="Calibri Light"/>
              </a:rPr>
              <a:t>Session Objective</a:t>
            </a:r>
            <a:endParaRPr lang="en-US" sz="3000" b="1" dirty="0"/>
          </a:p>
        </p:txBody>
      </p:sp>
      <p:graphicFrame>
        <p:nvGraphicFramePr>
          <p:cNvPr id="5" name="Content Placeholder 6">
            <a:extLst>
              <a:ext uri="{FF2B5EF4-FFF2-40B4-BE49-F238E27FC236}">
                <a16:creationId xmlns:a16="http://schemas.microsoft.com/office/drawing/2014/main" id="{F1B19930-E444-4796-AF60-E38A8C8660AC}"/>
              </a:ext>
            </a:extLst>
          </p:cNvPr>
          <p:cNvGraphicFramePr>
            <a:graphicFrameLocks/>
          </p:cNvGraphicFramePr>
          <p:nvPr>
            <p:extLst>
              <p:ext uri="{D42A27DB-BD31-4B8C-83A1-F6EECF244321}">
                <p14:modId xmlns:p14="http://schemas.microsoft.com/office/powerpoint/2010/main" val="3800893474"/>
              </p:ext>
            </p:extLst>
          </p:nvPr>
        </p:nvGraphicFramePr>
        <p:xfrm>
          <a:off x="796263" y="1419825"/>
          <a:ext cx="10533763" cy="3603818"/>
        </p:xfrm>
        <a:graphic>
          <a:graphicData uri="http://schemas.openxmlformats.org/drawingml/2006/table">
            <a:tbl>
              <a:tblPr firstRow="1" bandRow="1">
                <a:tableStyleId>{5C22544A-7EE6-4342-B048-85BDC9FD1C3A}</a:tableStyleId>
              </a:tblPr>
              <a:tblGrid>
                <a:gridCol w="2872844">
                  <a:extLst>
                    <a:ext uri="{9D8B030D-6E8A-4147-A177-3AD203B41FA5}">
                      <a16:colId xmlns:a16="http://schemas.microsoft.com/office/drawing/2014/main" val="20001"/>
                    </a:ext>
                  </a:extLst>
                </a:gridCol>
                <a:gridCol w="7660919">
                  <a:extLst>
                    <a:ext uri="{9D8B030D-6E8A-4147-A177-3AD203B41FA5}">
                      <a16:colId xmlns:a16="http://schemas.microsoft.com/office/drawing/2014/main" val="20002"/>
                    </a:ext>
                  </a:extLst>
                </a:gridCol>
              </a:tblGrid>
              <a:tr h="491269">
                <a:tc gridSpan="2">
                  <a:txBody>
                    <a:bodyPr/>
                    <a:lstStyle/>
                    <a:p>
                      <a:pPr marL="0" marR="0" lvl="0" indent="0" algn="ctr" rtl="0" eaLnBrk="0" fontAlgn="base" latinLnBrk="0" hangingPunct="0">
                        <a:lnSpc>
                          <a:spcPct val="100000"/>
                        </a:lnSpc>
                        <a:spcBef>
                          <a:spcPts val="400"/>
                        </a:spcBef>
                        <a:spcAft>
                          <a:spcPct val="0"/>
                        </a:spcAft>
                        <a:buClrTx/>
                        <a:buSzPct val="100000"/>
                        <a:buFont typeface="Arial" panose="020B0604020202020204" pitchFamily="34" charset="0"/>
                        <a:buNone/>
                      </a:pPr>
                      <a:r>
                        <a:rPr lang="en-US" sz="1800" b="1" i="0" u="none" strike="noStrike" cap="none" normalizeH="0" baseline="0" dirty="0">
                          <a:ln>
                            <a:noFill/>
                          </a:ln>
                          <a:solidFill>
                            <a:schemeClr val="tx1"/>
                          </a:solidFill>
                          <a:effectLst/>
                          <a:latin typeface="+mn-lt"/>
                        </a:rPr>
                        <a:t>General Ledger-Period Close, Intercompany &amp; ARCS Process</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defTabSz="684213">
                        <a:tabLst/>
                      </a:pPr>
                      <a:endParaRPr kumimoji="0" lang="en-US" sz="1400" b="1" i="0" u="none" strike="noStrike" cap="none" normalizeH="0" baseline="0">
                        <a:ln>
                          <a:noFill/>
                        </a:ln>
                        <a:solidFill>
                          <a:schemeClr val="tx1"/>
                        </a:solidFill>
                        <a:effectLst/>
                        <a:latin typeface="+mn-lt"/>
                      </a:endParaRP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91269">
                <a:tc>
                  <a:txBody>
                    <a:bodyPr/>
                    <a:lstStyle/>
                    <a:p>
                      <a:pPr marL="0" marR="0" lvl="0" indent="0" algn="ctr"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US" sz="1400" b="1" i="0" u="none" strike="noStrike" kern="1200" cap="none">
                          <a:solidFill>
                            <a:schemeClr val="tx1"/>
                          </a:solidFill>
                          <a:effectLst/>
                          <a:latin typeface="+mn-lt"/>
                          <a:ea typeface="+mn-ea"/>
                          <a:cs typeface="Arial"/>
                        </a:rPr>
                        <a:t>Duration</a:t>
                      </a:r>
                      <a:endParaRPr lang="en-US" sz="1400" b="1" i="0" u="none" strike="noStrike" kern="1200" cap="none">
                        <a:solidFill>
                          <a:schemeClr val="tx1"/>
                        </a:solidFill>
                        <a:effectLst/>
                        <a:latin typeface="+mn-lt"/>
                        <a:ea typeface="+mn-ea"/>
                        <a:cs typeface="Arial"/>
                        <a:sym typeface="Arial"/>
                      </a:endParaRP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ctr" latinLnBrk="0" hangingPunct="1">
                        <a:lnSpc>
                          <a:spcPct val="100000"/>
                        </a:lnSpc>
                        <a:spcBef>
                          <a:spcPts val="0"/>
                        </a:spcBef>
                        <a:spcAft>
                          <a:spcPts val="0"/>
                        </a:spcAft>
                        <a:buClrTx/>
                        <a:buSzTx/>
                        <a:buNone/>
                      </a:pPr>
                      <a:r>
                        <a:rPr lang="en-US" sz="1400" b="0" i="0" u="none" strike="noStrike" kern="1200" cap="none" normalizeH="0" baseline="0" dirty="0">
                          <a:ln>
                            <a:noFill/>
                          </a:ln>
                          <a:solidFill>
                            <a:schemeClr val="tx1"/>
                          </a:solidFill>
                          <a:effectLst/>
                          <a:latin typeface="+mn-lt"/>
                          <a:ea typeface="+mn-ea"/>
                          <a:cs typeface="Lucida Sans" panose="020B0602040502020204" pitchFamily="34" charset="0"/>
                        </a:rPr>
                        <a:t>2.5 hours</a:t>
                      </a:r>
                      <a:endParaRPr kumimoji="0" lang="en-US" sz="1400" b="0" i="0" u="none" strike="noStrike" kern="1200" cap="none" normalizeH="0" baseline="0" dirty="0">
                        <a:ln>
                          <a:noFill/>
                        </a:ln>
                        <a:solidFill>
                          <a:schemeClr val="tx1"/>
                        </a:solidFill>
                        <a:effectLst/>
                        <a:latin typeface="+mn-lt"/>
                        <a:ea typeface="+mn-ea"/>
                        <a:cs typeface="Lucida Sans" panose="020B0602040502020204" pitchFamily="34" charset="0"/>
                        <a:sym typeface="Arial"/>
                      </a:endParaRP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1269">
                <a:tc>
                  <a:txBody>
                    <a:bodyPr/>
                    <a:lstStyle/>
                    <a:p>
                      <a:pPr marL="0" marR="0" lvl="0" indent="0" algn="ctr"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US" sz="1400" b="1" i="0" u="none" strike="noStrike" kern="1200" cap="none" dirty="0">
                          <a:solidFill>
                            <a:schemeClr val="tx1"/>
                          </a:solidFill>
                          <a:effectLst/>
                          <a:latin typeface="+mn-lt"/>
                          <a:ea typeface="+mn-ea"/>
                          <a:cs typeface="Arial"/>
                        </a:rPr>
                        <a:t>Objective</a:t>
                      </a:r>
                      <a:endParaRPr lang="en-US" sz="1400" b="1" i="0" u="none" strike="noStrike" kern="1200" cap="none" dirty="0">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a:lnSpc>
                          <a:spcPct val="100000"/>
                        </a:lnSpc>
                        <a:spcBef>
                          <a:spcPts val="0"/>
                        </a:spcBef>
                        <a:spcAft>
                          <a:spcPts val="0"/>
                        </a:spcAft>
                        <a:buNone/>
                      </a:pPr>
                      <a:r>
                        <a:rPr lang="en-US" sz="1400" b="0" i="0" u="none" strike="noStrike" kern="1200" cap="none" normalizeH="0" baseline="0" noProof="0" dirty="0">
                          <a:ln>
                            <a:noFill/>
                          </a:ln>
                          <a:effectLst/>
                        </a:rPr>
                        <a:t>Provide an overview of functionalities, leading practice recommendations, and considerations related to General Ledger-Period Close, Intercompany &amp; ARCS process.  Gather inputs to finalize solution, integration and conversion scope for the implementation of related capabilities  </a:t>
                      </a:r>
                      <a:endParaRPr kumimoji="0" lang="en-US" dirty="0">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7806057"/>
                  </a:ext>
                </a:extLst>
              </a:tr>
              <a:tr h="491269">
                <a:tc>
                  <a:txBody>
                    <a:bodyPr/>
                    <a:lstStyle/>
                    <a:p>
                      <a:pPr marL="0" marR="0" lvl="0" indent="0" algn="ctr" rtl="0" eaLnBrk="1" fontAlgn="t" latinLnBrk="0" hangingPunct="1">
                        <a:lnSpc>
                          <a:spcPct val="100000"/>
                        </a:lnSpc>
                        <a:spcBef>
                          <a:spcPts val="0"/>
                        </a:spcBef>
                        <a:spcAft>
                          <a:spcPts val="0"/>
                        </a:spcAft>
                        <a:buClrTx/>
                        <a:buSzTx/>
                        <a:buFont typeface="Arial" panose="020B0604020202020204" pitchFamily="34" charset="0"/>
                        <a:buNone/>
                      </a:pPr>
                      <a:r>
                        <a:rPr lang="en-US" sz="1400" b="1" i="0" u="none" strike="noStrike" kern="1200" cap="none">
                          <a:solidFill>
                            <a:schemeClr val="tx1"/>
                          </a:solidFill>
                          <a:effectLst/>
                          <a:latin typeface="+mn-lt"/>
                          <a:ea typeface="+mn-ea"/>
                          <a:cs typeface="Arial"/>
                        </a:rPr>
                        <a:t>Key Activities</a:t>
                      </a:r>
                      <a:endParaRPr lang="en-US" sz="1400" b="1" i="0" u="none" strike="noStrike" kern="1200" cap="none">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rtl="0" eaLnBrk="1" fontAlgn="ctr" latinLnBrk="0" hangingPunct="1">
                        <a:buClr>
                          <a:srgbClr val="000000"/>
                        </a:buClr>
                        <a:buSzTx/>
                        <a:buFont typeface="Arial,Sans-Serif" panose="020B0604020202020204" pitchFamily="34" charset="0"/>
                        <a:buChar char="•"/>
                      </a:pPr>
                      <a:r>
                        <a:rPr lang="en-US" sz="1400" b="0" i="0" u="none" strike="noStrike" kern="1200" cap="none" normalizeH="0" baseline="0" noProof="0">
                          <a:ln>
                            <a:noFill/>
                          </a:ln>
                          <a:effectLst/>
                        </a:rPr>
                        <a:t>Process Overview  </a:t>
                      </a:r>
                      <a:endParaRPr lang="en-US"/>
                    </a:p>
                    <a:p>
                      <a:pPr marL="342900" lvl="0" indent="-34290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a:ln>
                            <a:noFill/>
                          </a:ln>
                          <a:effectLst/>
                        </a:rPr>
                        <a:t>Process deep-dive </a:t>
                      </a:r>
                    </a:p>
                    <a:p>
                      <a:pPr marL="742950" lvl="1" indent="-28575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a:ln>
                            <a:noFill/>
                          </a:ln>
                          <a:effectLst/>
                        </a:rPr>
                        <a:t>Discuss confirmation questions </a:t>
                      </a:r>
                    </a:p>
                    <a:p>
                      <a:pPr marL="742950" lvl="1" indent="-28575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a:ln>
                            <a:noFill/>
                          </a:ln>
                          <a:effectLst/>
                        </a:rPr>
                        <a:t>Review key capabilities and leading practices </a:t>
                      </a:r>
                    </a:p>
                    <a:p>
                      <a:pPr marL="742950" lvl="1" indent="-28575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a:ln>
                            <a:noFill/>
                          </a:ln>
                          <a:effectLst/>
                        </a:rPr>
                        <a:t>Discuss data elements and key design decisions  </a:t>
                      </a:r>
                      <a:endParaRPr kumimoji="0" lang="en-US">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8146689"/>
                  </a:ext>
                </a:extLst>
              </a:tr>
              <a:tr h="491269">
                <a:tc>
                  <a:txBody>
                    <a:bodyPr/>
                    <a:lstStyle/>
                    <a:p>
                      <a:pPr marL="0" marR="0" lvl="0" indent="0" algn="ctr" rtl="0" eaLnBrk="1" fontAlgn="t" latinLnBrk="0" hangingPunct="1">
                        <a:lnSpc>
                          <a:spcPct val="100000"/>
                        </a:lnSpc>
                        <a:spcBef>
                          <a:spcPts val="0"/>
                        </a:spcBef>
                        <a:spcAft>
                          <a:spcPts val="0"/>
                        </a:spcAft>
                        <a:buClrTx/>
                        <a:buSzTx/>
                        <a:buFont typeface="Arial" panose="020B0604020202020204" pitchFamily="34" charset="0"/>
                        <a:buNone/>
                      </a:pPr>
                      <a:r>
                        <a:rPr lang="en-US" sz="1400" b="1" i="0" u="none" strike="noStrike" kern="1200" cap="none">
                          <a:solidFill>
                            <a:schemeClr val="tx1"/>
                          </a:solidFill>
                          <a:effectLst/>
                          <a:latin typeface="+mn-lt"/>
                          <a:ea typeface="+mn-ea"/>
                          <a:cs typeface="Arial"/>
                        </a:rPr>
                        <a:t>What this is not</a:t>
                      </a:r>
                      <a:endParaRPr lang="en-US" sz="1400" b="1" i="0" u="none" strike="noStrike" kern="1200" cap="none">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rtl="0" eaLnBrk="1" fontAlgn="ctr" latinLnBrk="0" hangingPunct="1">
                        <a:buClr>
                          <a:srgbClr val="000000"/>
                        </a:buClr>
                        <a:buSzTx/>
                        <a:buFont typeface="Arial,Sans-Serif" panose="020B0604020202020204" pitchFamily="34" charset="0"/>
                        <a:buChar char="•"/>
                      </a:pPr>
                      <a:r>
                        <a:rPr lang="en-US" sz="1400" b="0" i="0" u="none" strike="noStrike" kern="1200" cap="none" normalizeH="0" baseline="0" noProof="0" dirty="0">
                          <a:ln>
                            <a:noFill/>
                          </a:ln>
                          <a:effectLst/>
                        </a:rPr>
                        <a:t>Design future state processes, finalize design decisions  </a:t>
                      </a:r>
                    </a:p>
                    <a:p>
                      <a:pPr marL="342900" lvl="0" indent="-34290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dirty="0">
                          <a:ln>
                            <a:noFill/>
                          </a:ln>
                          <a:effectLst/>
                        </a:rPr>
                        <a:t>Gather Requirements </a:t>
                      </a:r>
                    </a:p>
                    <a:p>
                      <a:pPr marL="342900" lvl="0" indent="-34290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dirty="0">
                          <a:ln>
                            <a:noFill/>
                          </a:ln>
                          <a:effectLst/>
                        </a:rPr>
                        <a:t>Perform Fit-Gap analysis and solutions for business requirements</a:t>
                      </a:r>
                      <a:endParaRPr kumimoji="0" lang="en-US" dirty="0">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4119055"/>
                  </a:ext>
                </a:extLst>
              </a:tr>
            </a:tbl>
          </a:graphicData>
        </a:graphic>
      </p:graphicFrame>
    </p:spTree>
    <p:extLst>
      <p:ext uri="{BB962C8B-B14F-4D97-AF65-F5344CB8AC3E}">
        <p14:creationId xmlns:p14="http://schemas.microsoft.com/office/powerpoint/2010/main" val="284196819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5">
            <a:extLst>
              <a:ext uri="{FF2B5EF4-FFF2-40B4-BE49-F238E27FC236}">
                <a16:creationId xmlns:a16="http://schemas.microsoft.com/office/drawing/2014/main" id="{9EB80E03-4FAB-4560-B8BC-F3358B0754BA}"/>
              </a:ext>
            </a:extLst>
          </p:cNvPr>
          <p:cNvSpPr/>
          <p:nvPr/>
        </p:nvSpPr>
        <p:spPr>
          <a:xfrm>
            <a:off x="331130" y="1043523"/>
            <a:ext cx="4281933" cy="281940"/>
          </a:xfrm>
          <a:custGeom>
            <a:avLst/>
            <a:gdLst/>
            <a:ahLst/>
            <a:cxnLst/>
            <a:rect l="l" t="t" r="r" b="b"/>
            <a:pathLst>
              <a:path w="3366770" h="281939">
                <a:moveTo>
                  <a:pt x="3225546" y="0"/>
                </a:moveTo>
                <a:lnTo>
                  <a:pt x="0" y="0"/>
                </a:lnTo>
                <a:lnTo>
                  <a:pt x="0" y="281939"/>
                </a:lnTo>
                <a:lnTo>
                  <a:pt x="3225546" y="281939"/>
                </a:lnTo>
                <a:lnTo>
                  <a:pt x="3366516" y="140969"/>
                </a:lnTo>
                <a:lnTo>
                  <a:pt x="3225546" y="0"/>
                </a:lnTo>
                <a:close/>
              </a:path>
            </a:pathLst>
          </a:custGeom>
          <a:solidFill>
            <a:schemeClr val="accent1"/>
          </a:solidFill>
          <a:ln w="25400" cap="flat" cmpd="sng" algn="ctr">
            <a:noFill/>
            <a:prstDash val="solid"/>
          </a:ln>
          <a:effectLst>
            <a:outerShdw blurRad="50800" dist="38100" dir="2700000" algn="tl" rotWithShape="0">
              <a:prstClr val="black">
                <a:alpha val="40000"/>
              </a:prstClr>
            </a:outerShdw>
          </a:effectLst>
        </p:spPr>
        <p:txBody>
          <a:bodyPr rtlCol="0" anchor="ctr"/>
          <a:lstStyle/>
          <a:p>
            <a:pPr algn="ctr"/>
            <a:r>
              <a:rPr lang="en-US" sz="1100" b="1" kern="0" dirty="0">
                <a:solidFill>
                  <a:prstClr val="white"/>
                </a:solidFill>
                <a:latin typeface="Century Gothic" panose="020B0502020202020204" pitchFamily="34" charset="0"/>
              </a:rPr>
              <a:t>Admin/Run Team</a:t>
            </a:r>
          </a:p>
        </p:txBody>
      </p:sp>
      <p:sp>
        <p:nvSpPr>
          <p:cNvPr id="10" name="object 7">
            <a:extLst>
              <a:ext uri="{FF2B5EF4-FFF2-40B4-BE49-F238E27FC236}">
                <a16:creationId xmlns:a16="http://schemas.microsoft.com/office/drawing/2014/main" id="{99BDBEB4-D998-4C2B-9A0A-1D3F49D59598}"/>
              </a:ext>
            </a:extLst>
          </p:cNvPr>
          <p:cNvSpPr/>
          <p:nvPr/>
        </p:nvSpPr>
        <p:spPr>
          <a:xfrm>
            <a:off x="4653937" y="1054639"/>
            <a:ext cx="3885452" cy="281940"/>
          </a:xfrm>
          <a:custGeom>
            <a:avLst/>
            <a:gdLst/>
            <a:ahLst/>
            <a:cxnLst/>
            <a:rect l="l" t="t" r="r" b="b"/>
            <a:pathLst>
              <a:path w="2493645" h="281939">
                <a:moveTo>
                  <a:pt x="2352294" y="0"/>
                </a:moveTo>
                <a:lnTo>
                  <a:pt x="0" y="0"/>
                </a:lnTo>
                <a:lnTo>
                  <a:pt x="140970" y="140969"/>
                </a:lnTo>
                <a:lnTo>
                  <a:pt x="0" y="281939"/>
                </a:lnTo>
                <a:lnTo>
                  <a:pt x="2352294" y="281939"/>
                </a:lnTo>
                <a:lnTo>
                  <a:pt x="2493264" y="140969"/>
                </a:lnTo>
                <a:lnTo>
                  <a:pt x="2352294" y="0"/>
                </a:lnTo>
                <a:close/>
              </a:path>
            </a:pathLst>
          </a:custGeom>
          <a:solidFill>
            <a:schemeClr val="accent1"/>
          </a:solidFill>
          <a:ln w="25400" cap="flat" cmpd="sng" algn="ctr">
            <a:noFill/>
            <a:prstDash val="solid"/>
          </a:ln>
          <a:effectLst>
            <a:outerShdw blurRad="50800" dist="38100" dir="2700000" algn="tl" rotWithShape="0">
              <a:prstClr val="black">
                <a:alpha val="40000"/>
              </a:prstClr>
            </a:outerShdw>
          </a:effectLst>
        </p:spPr>
        <p:txBody>
          <a:bodyPr rtlCol="0" anchor="ctr"/>
          <a:lstStyle/>
          <a:p>
            <a:pPr algn="ctr"/>
            <a:r>
              <a:rPr lang="en-US" sz="1100" b="1" kern="0" dirty="0">
                <a:solidFill>
                  <a:prstClr val="white"/>
                </a:solidFill>
                <a:latin typeface="Century Gothic" panose="020B0502020202020204" pitchFamily="34" charset="0"/>
              </a:rPr>
              <a:t>Accounting and Reporting Team</a:t>
            </a:r>
          </a:p>
        </p:txBody>
      </p:sp>
      <p:sp>
        <p:nvSpPr>
          <p:cNvPr id="12" name="object 9">
            <a:extLst>
              <a:ext uri="{FF2B5EF4-FFF2-40B4-BE49-F238E27FC236}">
                <a16:creationId xmlns:a16="http://schemas.microsoft.com/office/drawing/2014/main" id="{62B2BF08-A486-464E-9351-85CAE796D754}"/>
              </a:ext>
            </a:extLst>
          </p:cNvPr>
          <p:cNvSpPr/>
          <p:nvPr/>
        </p:nvSpPr>
        <p:spPr>
          <a:xfrm>
            <a:off x="8586380" y="1054639"/>
            <a:ext cx="3210693" cy="270824"/>
          </a:xfrm>
          <a:custGeom>
            <a:avLst/>
            <a:gdLst/>
            <a:ahLst/>
            <a:cxnLst/>
            <a:rect l="l" t="t" r="r" b="b"/>
            <a:pathLst>
              <a:path w="2097404" h="281939">
                <a:moveTo>
                  <a:pt x="1956054" y="0"/>
                </a:moveTo>
                <a:lnTo>
                  <a:pt x="0" y="0"/>
                </a:lnTo>
                <a:lnTo>
                  <a:pt x="140970" y="140969"/>
                </a:lnTo>
                <a:lnTo>
                  <a:pt x="0" y="281939"/>
                </a:lnTo>
                <a:lnTo>
                  <a:pt x="1956054" y="281939"/>
                </a:lnTo>
                <a:lnTo>
                  <a:pt x="2097024" y="140969"/>
                </a:lnTo>
                <a:lnTo>
                  <a:pt x="1956054" y="0"/>
                </a:lnTo>
                <a:close/>
              </a:path>
            </a:pathLst>
          </a:custGeom>
          <a:solidFill>
            <a:schemeClr val="accent1"/>
          </a:solidFill>
          <a:ln w="25400" cap="flat" cmpd="sng" algn="ctr">
            <a:noFill/>
            <a:prstDash val="solid"/>
          </a:ln>
          <a:effectLst>
            <a:outerShdw blurRad="50800" dist="38100" dir="2700000" algn="tl" rotWithShape="0">
              <a:prstClr val="black">
                <a:alpha val="40000"/>
              </a:prstClr>
            </a:outerShdw>
          </a:effectLst>
        </p:spPr>
        <p:txBody>
          <a:bodyPr rtlCol="0" anchor="ctr"/>
          <a:lstStyle/>
          <a:p>
            <a:pPr algn="ctr"/>
            <a:r>
              <a:rPr lang="en-US" sz="1100" b="1" kern="0">
                <a:solidFill>
                  <a:prstClr val="white"/>
                </a:solidFill>
                <a:latin typeface="Century Gothic" panose="020B0502020202020204" pitchFamily="34" charset="0"/>
              </a:rPr>
              <a:t>Reconciliation Manager or System Admin</a:t>
            </a:r>
            <a:endParaRPr lang="en-US" sz="1100" b="1" kern="0" dirty="0">
              <a:solidFill>
                <a:prstClr val="white"/>
              </a:solidFill>
              <a:latin typeface="Century Gothic" panose="020B0502020202020204" pitchFamily="34" charset="0"/>
            </a:endParaRPr>
          </a:p>
        </p:txBody>
      </p:sp>
      <p:grpSp>
        <p:nvGrpSpPr>
          <p:cNvPr id="73" name="Group 72">
            <a:extLst>
              <a:ext uri="{FF2B5EF4-FFF2-40B4-BE49-F238E27FC236}">
                <a16:creationId xmlns:a16="http://schemas.microsoft.com/office/drawing/2014/main" id="{6DD908DD-4707-4F89-9318-83288C0D498A}"/>
              </a:ext>
            </a:extLst>
          </p:cNvPr>
          <p:cNvGrpSpPr/>
          <p:nvPr/>
        </p:nvGrpSpPr>
        <p:grpSpPr>
          <a:xfrm>
            <a:off x="1144705" y="1619958"/>
            <a:ext cx="9934195" cy="3766263"/>
            <a:chOff x="1080457" y="2490216"/>
            <a:chExt cx="6340547" cy="2811714"/>
          </a:xfrm>
        </p:grpSpPr>
        <p:sp>
          <p:nvSpPr>
            <p:cNvPr id="14" name="object 11">
              <a:extLst>
                <a:ext uri="{FF2B5EF4-FFF2-40B4-BE49-F238E27FC236}">
                  <a16:creationId xmlns:a16="http://schemas.microsoft.com/office/drawing/2014/main" id="{BD22CB00-D42F-4FEE-BD3B-8AEEF72A8D3C}"/>
                </a:ext>
              </a:extLst>
            </p:cNvPr>
            <p:cNvSpPr/>
            <p:nvPr/>
          </p:nvSpPr>
          <p:spPr>
            <a:xfrm>
              <a:off x="1080457" y="2527563"/>
              <a:ext cx="542925" cy="480059"/>
            </a:xfrm>
            <a:custGeom>
              <a:avLst/>
              <a:gdLst/>
              <a:ahLst/>
              <a:cxnLst/>
              <a:rect l="l" t="t" r="r" b="b"/>
              <a:pathLst>
                <a:path w="542925" h="480060">
                  <a:moveTo>
                    <a:pt x="271272" y="0"/>
                  </a:moveTo>
                  <a:lnTo>
                    <a:pt x="222509" y="3866"/>
                  </a:lnTo>
                  <a:lnTo>
                    <a:pt x="176615" y="15014"/>
                  </a:lnTo>
                  <a:lnTo>
                    <a:pt x="134354" y="32766"/>
                  </a:lnTo>
                  <a:lnTo>
                    <a:pt x="96493" y="56444"/>
                  </a:lnTo>
                  <a:lnTo>
                    <a:pt x="63798" y="85372"/>
                  </a:lnTo>
                  <a:lnTo>
                    <a:pt x="37036" y="118872"/>
                  </a:lnTo>
                  <a:lnTo>
                    <a:pt x="16971" y="156266"/>
                  </a:lnTo>
                  <a:lnTo>
                    <a:pt x="4370" y="196878"/>
                  </a:lnTo>
                  <a:lnTo>
                    <a:pt x="0" y="240030"/>
                  </a:lnTo>
                  <a:lnTo>
                    <a:pt x="4370" y="283181"/>
                  </a:lnTo>
                  <a:lnTo>
                    <a:pt x="16971" y="323793"/>
                  </a:lnTo>
                  <a:lnTo>
                    <a:pt x="37036" y="361188"/>
                  </a:lnTo>
                  <a:lnTo>
                    <a:pt x="63798" y="394687"/>
                  </a:lnTo>
                  <a:lnTo>
                    <a:pt x="96493" y="423615"/>
                  </a:lnTo>
                  <a:lnTo>
                    <a:pt x="134354" y="447294"/>
                  </a:lnTo>
                  <a:lnTo>
                    <a:pt x="176615" y="465045"/>
                  </a:lnTo>
                  <a:lnTo>
                    <a:pt x="222509" y="476193"/>
                  </a:lnTo>
                  <a:lnTo>
                    <a:pt x="271272" y="480060"/>
                  </a:lnTo>
                  <a:lnTo>
                    <a:pt x="320034" y="476193"/>
                  </a:lnTo>
                  <a:lnTo>
                    <a:pt x="365928" y="465045"/>
                  </a:lnTo>
                  <a:lnTo>
                    <a:pt x="408189" y="447294"/>
                  </a:lnTo>
                  <a:lnTo>
                    <a:pt x="446050" y="423615"/>
                  </a:lnTo>
                  <a:lnTo>
                    <a:pt x="478745" y="394687"/>
                  </a:lnTo>
                  <a:lnTo>
                    <a:pt x="505507" y="361188"/>
                  </a:lnTo>
                  <a:lnTo>
                    <a:pt x="525572" y="323793"/>
                  </a:lnTo>
                  <a:lnTo>
                    <a:pt x="538173" y="283181"/>
                  </a:lnTo>
                  <a:lnTo>
                    <a:pt x="542544" y="240030"/>
                  </a:lnTo>
                  <a:lnTo>
                    <a:pt x="538173" y="196878"/>
                  </a:lnTo>
                  <a:lnTo>
                    <a:pt x="525572" y="156266"/>
                  </a:lnTo>
                  <a:lnTo>
                    <a:pt x="505507" y="118872"/>
                  </a:lnTo>
                  <a:lnTo>
                    <a:pt x="478745" y="85372"/>
                  </a:lnTo>
                  <a:lnTo>
                    <a:pt x="446050" y="56444"/>
                  </a:lnTo>
                  <a:lnTo>
                    <a:pt x="408189" y="32766"/>
                  </a:lnTo>
                  <a:lnTo>
                    <a:pt x="365928" y="15014"/>
                  </a:lnTo>
                  <a:lnTo>
                    <a:pt x="320034" y="3866"/>
                  </a:lnTo>
                  <a:lnTo>
                    <a:pt x="271272" y="0"/>
                  </a:lnTo>
                  <a:close/>
                </a:path>
              </a:pathLst>
            </a:custGeom>
            <a:solidFill>
              <a:srgbClr val="F2F2F2"/>
            </a:solidFill>
            <a:ln>
              <a:solidFill>
                <a:schemeClr val="accent1"/>
              </a:solidFill>
            </a:ln>
          </p:spPr>
          <p:txBody>
            <a:bodyPr wrap="square" lIns="0" tIns="0" rIns="0" bIns="0" rtlCol="0"/>
            <a:lstStyle/>
            <a:p>
              <a:endParaRPr sz="1050">
                <a:latin typeface="Century Gothic" panose="020B0502020202020204" pitchFamily="34" charset="0"/>
              </a:endParaRPr>
            </a:p>
          </p:txBody>
        </p:sp>
        <p:sp>
          <p:nvSpPr>
            <p:cNvPr id="15" name="object 12">
              <a:extLst>
                <a:ext uri="{FF2B5EF4-FFF2-40B4-BE49-F238E27FC236}">
                  <a16:creationId xmlns:a16="http://schemas.microsoft.com/office/drawing/2014/main" id="{192C650B-1763-4EDA-B719-0A7587C05086}"/>
                </a:ext>
              </a:extLst>
            </p:cNvPr>
            <p:cNvSpPr txBox="1"/>
            <p:nvPr/>
          </p:nvSpPr>
          <p:spPr>
            <a:xfrm>
              <a:off x="1258504" y="2699917"/>
              <a:ext cx="212090" cy="129726"/>
            </a:xfrm>
            <a:prstGeom prst="rect">
              <a:avLst/>
            </a:prstGeom>
          </p:spPr>
          <p:txBody>
            <a:bodyPr vert="horz" wrap="square" lIns="0" tIns="12065" rIns="0" bIns="0" rtlCol="0">
              <a:spAutoFit/>
            </a:bodyPr>
            <a:lstStyle/>
            <a:p>
              <a:pPr marL="12700">
                <a:lnSpc>
                  <a:spcPct val="100000"/>
                </a:lnSpc>
                <a:spcBef>
                  <a:spcPts val="95"/>
                </a:spcBef>
              </a:pPr>
              <a:r>
                <a:rPr sz="1050" spc="-5" dirty="0">
                  <a:latin typeface="Century Gothic" panose="020B0502020202020204" pitchFamily="34" charset="0"/>
                  <a:cs typeface="Arial"/>
                </a:rPr>
                <a:t>St</a:t>
              </a:r>
              <a:r>
                <a:rPr sz="1050" spc="-10" dirty="0">
                  <a:latin typeface="Century Gothic" panose="020B0502020202020204" pitchFamily="34" charset="0"/>
                  <a:cs typeface="Arial"/>
                </a:rPr>
                <a:t>ar</a:t>
              </a:r>
              <a:r>
                <a:rPr sz="1050" spc="-5" dirty="0">
                  <a:latin typeface="Century Gothic" panose="020B0502020202020204" pitchFamily="34" charset="0"/>
                  <a:cs typeface="Arial"/>
                </a:rPr>
                <a:t>t</a:t>
              </a:r>
              <a:endParaRPr sz="1050" dirty="0">
                <a:latin typeface="Century Gothic" panose="020B0502020202020204" pitchFamily="34" charset="0"/>
                <a:cs typeface="Arial"/>
              </a:endParaRPr>
            </a:p>
          </p:txBody>
        </p:sp>
        <p:sp>
          <p:nvSpPr>
            <p:cNvPr id="24" name="object 21">
              <a:extLst>
                <a:ext uri="{FF2B5EF4-FFF2-40B4-BE49-F238E27FC236}">
                  <a16:creationId xmlns:a16="http://schemas.microsoft.com/office/drawing/2014/main" id="{2E802B72-B3DA-44A4-889E-BEB451EDF9B2}"/>
                </a:ext>
              </a:extLst>
            </p:cNvPr>
            <p:cNvSpPr/>
            <p:nvPr/>
          </p:nvSpPr>
          <p:spPr>
            <a:xfrm>
              <a:off x="3770262" y="2496247"/>
              <a:ext cx="891540" cy="480059"/>
            </a:xfrm>
            <a:custGeom>
              <a:avLst/>
              <a:gdLst/>
              <a:ahLst/>
              <a:cxnLst/>
              <a:rect l="l" t="t" r="r" b="b"/>
              <a:pathLst>
                <a:path w="891539" h="480060">
                  <a:moveTo>
                    <a:pt x="811530" y="0"/>
                  </a:moveTo>
                  <a:lnTo>
                    <a:pt x="80010" y="0"/>
                  </a:lnTo>
                  <a:lnTo>
                    <a:pt x="48863" y="6286"/>
                  </a:lnTo>
                  <a:lnTo>
                    <a:pt x="23431" y="23431"/>
                  </a:lnTo>
                  <a:lnTo>
                    <a:pt x="6286" y="48863"/>
                  </a:lnTo>
                  <a:lnTo>
                    <a:pt x="0" y="80010"/>
                  </a:lnTo>
                  <a:lnTo>
                    <a:pt x="0" y="400050"/>
                  </a:lnTo>
                  <a:lnTo>
                    <a:pt x="6286" y="431196"/>
                  </a:lnTo>
                  <a:lnTo>
                    <a:pt x="23431" y="456628"/>
                  </a:lnTo>
                  <a:lnTo>
                    <a:pt x="48863" y="473773"/>
                  </a:lnTo>
                  <a:lnTo>
                    <a:pt x="80010" y="480060"/>
                  </a:lnTo>
                  <a:lnTo>
                    <a:pt x="811530" y="480060"/>
                  </a:lnTo>
                  <a:lnTo>
                    <a:pt x="842676" y="473773"/>
                  </a:lnTo>
                  <a:lnTo>
                    <a:pt x="868108" y="456628"/>
                  </a:lnTo>
                  <a:lnTo>
                    <a:pt x="885253" y="431196"/>
                  </a:lnTo>
                  <a:lnTo>
                    <a:pt x="891540" y="400050"/>
                  </a:lnTo>
                  <a:lnTo>
                    <a:pt x="891540" y="80010"/>
                  </a:lnTo>
                  <a:lnTo>
                    <a:pt x="885253" y="48863"/>
                  </a:lnTo>
                  <a:lnTo>
                    <a:pt x="868108" y="23431"/>
                  </a:lnTo>
                  <a:lnTo>
                    <a:pt x="842676" y="6286"/>
                  </a:lnTo>
                  <a:lnTo>
                    <a:pt x="811530" y="0"/>
                  </a:lnTo>
                  <a:close/>
                </a:path>
              </a:pathLst>
            </a:custGeom>
            <a:solidFill>
              <a:srgbClr val="F2F2F2"/>
            </a:solidFill>
          </p:spPr>
          <p:txBody>
            <a:bodyPr wrap="square" lIns="0" tIns="0" rIns="0" bIns="0" rtlCol="0"/>
            <a:lstStyle/>
            <a:p>
              <a:endParaRPr sz="1050" dirty="0">
                <a:latin typeface="Century Gothic" panose="020B0502020202020204" pitchFamily="34" charset="0"/>
              </a:endParaRPr>
            </a:p>
          </p:txBody>
        </p:sp>
        <p:sp>
          <p:nvSpPr>
            <p:cNvPr id="25" name="object 22">
              <a:extLst>
                <a:ext uri="{FF2B5EF4-FFF2-40B4-BE49-F238E27FC236}">
                  <a16:creationId xmlns:a16="http://schemas.microsoft.com/office/drawing/2014/main" id="{AE0EB980-B882-4D57-B7C8-C58F5EFAA83F}"/>
                </a:ext>
              </a:extLst>
            </p:cNvPr>
            <p:cNvSpPr txBox="1"/>
            <p:nvPr/>
          </p:nvSpPr>
          <p:spPr>
            <a:xfrm>
              <a:off x="3909257" y="2579289"/>
              <a:ext cx="604521" cy="250355"/>
            </a:xfrm>
            <a:prstGeom prst="rect">
              <a:avLst/>
            </a:prstGeom>
          </p:spPr>
          <p:txBody>
            <a:bodyPr vert="horz" wrap="square" lIns="0" tIns="12065" rIns="0" bIns="0" rtlCol="0">
              <a:spAutoFit/>
            </a:bodyPr>
            <a:lstStyle/>
            <a:p>
              <a:pPr marL="12700" marR="5080" indent="1905" algn="ctr">
                <a:lnSpc>
                  <a:spcPct val="100000"/>
                </a:lnSpc>
                <a:spcBef>
                  <a:spcPts val="95"/>
                </a:spcBef>
              </a:pPr>
              <a:r>
                <a:rPr lang="en-US" sz="1050" spc="-5" dirty="0">
                  <a:latin typeface="Century Gothic" panose="020B0502020202020204" pitchFamily="34" charset="0"/>
                  <a:cs typeface="Arial"/>
                </a:rPr>
                <a:t>Preliminary Match</a:t>
              </a:r>
              <a:endParaRPr sz="1050" dirty="0">
                <a:latin typeface="Century Gothic" panose="020B0502020202020204" pitchFamily="34" charset="0"/>
                <a:cs typeface="Arial"/>
              </a:endParaRPr>
            </a:p>
          </p:txBody>
        </p:sp>
        <p:sp>
          <p:nvSpPr>
            <p:cNvPr id="26" name="object 23">
              <a:extLst>
                <a:ext uri="{FF2B5EF4-FFF2-40B4-BE49-F238E27FC236}">
                  <a16:creationId xmlns:a16="http://schemas.microsoft.com/office/drawing/2014/main" id="{E9F6DE3D-B4F4-400E-8171-841859ADAD62}"/>
                </a:ext>
              </a:extLst>
            </p:cNvPr>
            <p:cNvSpPr/>
            <p:nvPr/>
          </p:nvSpPr>
          <p:spPr>
            <a:xfrm>
              <a:off x="3770262" y="3317682"/>
              <a:ext cx="881925" cy="537779"/>
            </a:xfrm>
            <a:custGeom>
              <a:avLst/>
              <a:gdLst/>
              <a:ahLst/>
              <a:cxnLst/>
              <a:rect l="l" t="t" r="r" b="b"/>
              <a:pathLst>
                <a:path w="891539" h="480060">
                  <a:moveTo>
                    <a:pt x="811530" y="0"/>
                  </a:moveTo>
                  <a:lnTo>
                    <a:pt x="80010" y="0"/>
                  </a:lnTo>
                  <a:lnTo>
                    <a:pt x="48863" y="6286"/>
                  </a:lnTo>
                  <a:lnTo>
                    <a:pt x="23431" y="23431"/>
                  </a:lnTo>
                  <a:lnTo>
                    <a:pt x="6286" y="48863"/>
                  </a:lnTo>
                  <a:lnTo>
                    <a:pt x="0" y="80010"/>
                  </a:lnTo>
                  <a:lnTo>
                    <a:pt x="0" y="400050"/>
                  </a:lnTo>
                  <a:lnTo>
                    <a:pt x="6286" y="431196"/>
                  </a:lnTo>
                  <a:lnTo>
                    <a:pt x="23431" y="456628"/>
                  </a:lnTo>
                  <a:lnTo>
                    <a:pt x="48863" y="473773"/>
                  </a:lnTo>
                  <a:lnTo>
                    <a:pt x="80010" y="480060"/>
                  </a:lnTo>
                  <a:lnTo>
                    <a:pt x="811530" y="480060"/>
                  </a:lnTo>
                  <a:lnTo>
                    <a:pt x="842676" y="473773"/>
                  </a:lnTo>
                  <a:lnTo>
                    <a:pt x="868108" y="456628"/>
                  </a:lnTo>
                  <a:lnTo>
                    <a:pt x="885253" y="431196"/>
                  </a:lnTo>
                  <a:lnTo>
                    <a:pt x="891540" y="400050"/>
                  </a:lnTo>
                  <a:lnTo>
                    <a:pt x="891540" y="80010"/>
                  </a:lnTo>
                  <a:lnTo>
                    <a:pt x="885253" y="48863"/>
                  </a:lnTo>
                  <a:lnTo>
                    <a:pt x="868108" y="23431"/>
                  </a:lnTo>
                  <a:lnTo>
                    <a:pt x="842676" y="6286"/>
                  </a:lnTo>
                  <a:lnTo>
                    <a:pt x="811530" y="0"/>
                  </a:lnTo>
                  <a:close/>
                </a:path>
              </a:pathLst>
            </a:custGeom>
            <a:solidFill>
              <a:srgbClr val="F2F2F2"/>
            </a:solidFill>
          </p:spPr>
          <p:txBody>
            <a:bodyPr wrap="square" lIns="0" tIns="0" rIns="0" bIns="0" rtlCol="0"/>
            <a:lstStyle/>
            <a:p>
              <a:endParaRPr sz="1050">
                <a:latin typeface="Century Gothic" panose="020B0502020202020204" pitchFamily="34" charset="0"/>
              </a:endParaRPr>
            </a:p>
          </p:txBody>
        </p:sp>
        <p:sp>
          <p:nvSpPr>
            <p:cNvPr id="27" name="object 24">
              <a:extLst>
                <a:ext uri="{FF2B5EF4-FFF2-40B4-BE49-F238E27FC236}">
                  <a16:creationId xmlns:a16="http://schemas.microsoft.com/office/drawing/2014/main" id="{6D7437FC-DA9C-4038-97B5-C38CBF1EB2D5}"/>
                </a:ext>
              </a:extLst>
            </p:cNvPr>
            <p:cNvSpPr txBox="1"/>
            <p:nvPr/>
          </p:nvSpPr>
          <p:spPr>
            <a:xfrm>
              <a:off x="3844941" y="3344228"/>
              <a:ext cx="751347" cy="491615"/>
            </a:xfrm>
            <a:prstGeom prst="rect">
              <a:avLst/>
            </a:prstGeom>
          </p:spPr>
          <p:txBody>
            <a:bodyPr vert="horz" wrap="square" lIns="0" tIns="12065" rIns="0" bIns="0" rtlCol="0">
              <a:spAutoFit/>
            </a:bodyPr>
            <a:lstStyle/>
            <a:p>
              <a:pPr marL="12700" marR="5080" indent="3175" algn="ctr">
                <a:lnSpc>
                  <a:spcPct val="100000"/>
                </a:lnSpc>
                <a:spcBef>
                  <a:spcPts val="95"/>
                </a:spcBef>
              </a:pPr>
              <a:r>
                <a:rPr lang="en-US" sz="1050" spc="-5" dirty="0">
                  <a:latin typeface="Century Gothic" panose="020B0502020202020204" pitchFamily="34" charset="0"/>
                  <a:cs typeface="Arial"/>
                </a:rPr>
                <a:t>Review and Confirm  Suggested Matches</a:t>
              </a:r>
              <a:endParaRPr sz="1050" dirty="0">
                <a:latin typeface="Century Gothic" panose="020B0502020202020204" pitchFamily="34" charset="0"/>
                <a:cs typeface="Arial"/>
              </a:endParaRPr>
            </a:p>
          </p:txBody>
        </p:sp>
        <p:sp>
          <p:nvSpPr>
            <p:cNvPr id="32" name="object 29">
              <a:extLst>
                <a:ext uri="{FF2B5EF4-FFF2-40B4-BE49-F238E27FC236}">
                  <a16:creationId xmlns:a16="http://schemas.microsoft.com/office/drawing/2014/main" id="{C5A08D9F-709D-4F9D-994E-B6BB90D9506B}"/>
                </a:ext>
              </a:extLst>
            </p:cNvPr>
            <p:cNvSpPr/>
            <p:nvPr/>
          </p:nvSpPr>
          <p:spPr>
            <a:xfrm>
              <a:off x="6529464" y="2490216"/>
              <a:ext cx="891540" cy="480059"/>
            </a:xfrm>
            <a:custGeom>
              <a:avLst/>
              <a:gdLst/>
              <a:ahLst/>
              <a:cxnLst/>
              <a:rect l="l" t="t" r="r" b="b"/>
              <a:pathLst>
                <a:path w="891540" h="480060">
                  <a:moveTo>
                    <a:pt x="811529" y="0"/>
                  </a:moveTo>
                  <a:lnTo>
                    <a:pt x="80009" y="0"/>
                  </a:lnTo>
                  <a:lnTo>
                    <a:pt x="48863" y="6286"/>
                  </a:lnTo>
                  <a:lnTo>
                    <a:pt x="23431" y="23431"/>
                  </a:lnTo>
                  <a:lnTo>
                    <a:pt x="6286" y="48863"/>
                  </a:lnTo>
                  <a:lnTo>
                    <a:pt x="0" y="80010"/>
                  </a:lnTo>
                  <a:lnTo>
                    <a:pt x="0" y="400050"/>
                  </a:lnTo>
                  <a:lnTo>
                    <a:pt x="6286" y="431196"/>
                  </a:lnTo>
                  <a:lnTo>
                    <a:pt x="23431" y="456628"/>
                  </a:lnTo>
                  <a:lnTo>
                    <a:pt x="48863" y="473773"/>
                  </a:lnTo>
                  <a:lnTo>
                    <a:pt x="80009" y="480060"/>
                  </a:lnTo>
                  <a:lnTo>
                    <a:pt x="811529" y="480060"/>
                  </a:lnTo>
                  <a:lnTo>
                    <a:pt x="842676" y="473773"/>
                  </a:lnTo>
                  <a:lnTo>
                    <a:pt x="868108" y="456628"/>
                  </a:lnTo>
                  <a:lnTo>
                    <a:pt x="885253" y="431196"/>
                  </a:lnTo>
                  <a:lnTo>
                    <a:pt x="891540" y="400050"/>
                  </a:lnTo>
                  <a:lnTo>
                    <a:pt x="891540" y="80010"/>
                  </a:lnTo>
                  <a:lnTo>
                    <a:pt x="885253" y="48863"/>
                  </a:lnTo>
                  <a:lnTo>
                    <a:pt x="868108" y="23431"/>
                  </a:lnTo>
                  <a:lnTo>
                    <a:pt x="842676" y="6286"/>
                  </a:lnTo>
                  <a:lnTo>
                    <a:pt x="811529" y="0"/>
                  </a:lnTo>
                  <a:close/>
                </a:path>
              </a:pathLst>
            </a:custGeom>
            <a:solidFill>
              <a:srgbClr val="F2F2F2"/>
            </a:solidFill>
          </p:spPr>
          <p:txBody>
            <a:bodyPr wrap="square" lIns="0" tIns="0" rIns="0" bIns="0" rtlCol="0"/>
            <a:lstStyle/>
            <a:p>
              <a:endParaRPr sz="1050">
                <a:latin typeface="Century Gothic" panose="020B0502020202020204" pitchFamily="34" charset="0"/>
              </a:endParaRPr>
            </a:p>
          </p:txBody>
        </p:sp>
        <p:sp>
          <p:nvSpPr>
            <p:cNvPr id="33" name="object 30">
              <a:extLst>
                <a:ext uri="{FF2B5EF4-FFF2-40B4-BE49-F238E27FC236}">
                  <a16:creationId xmlns:a16="http://schemas.microsoft.com/office/drawing/2014/main" id="{4E065150-B8AA-441C-B94B-702B5CF2480F}"/>
                </a:ext>
              </a:extLst>
            </p:cNvPr>
            <p:cNvSpPr txBox="1"/>
            <p:nvPr/>
          </p:nvSpPr>
          <p:spPr>
            <a:xfrm>
              <a:off x="6655776" y="2597629"/>
              <a:ext cx="704338" cy="250355"/>
            </a:xfrm>
            <a:prstGeom prst="rect">
              <a:avLst/>
            </a:prstGeom>
          </p:spPr>
          <p:txBody>
            <a:bodyPr vert="horz" wrap="square" lIns="0" tIns="12065" rIns="0" bIns="0" rtlCol="0">
              <a:spAutoFit/>
            </a:bodyPr>
            <a:lstStyle/>
            <a:p>
              <a:pPr marL="100965" marR="5080" indent="-88900">
                <a:lnSpc>
                  <a:spcPct val="100000"/>
                </a:lnSpc>
                <a:spcBef>
                  <a:spcPts val="95"/>
                </a:spcBef>
              </a:pPr>
              <a:r>
                <a:rPr lang="en-US" sz="1050" spc="-5" dirty="0">
                  <a:latin typeface="Century Gothic" panose="020B0502020202020204" pitchFamily="34" charset="0"/>
                  <a:cs typeface="Arial"/>
                </a:rPr>
                <a:t>Final Review and Reconciliation</a:t>
              </a:r>
              <a:endParaRPr sz="1050" dirty="0">
                <a:latin typeface="Century Gothic" panose="020B0502020202020204" pitchFamily="34" charset="0"/>
                <a:cs typeface="Arial"/>
              </a:endParaRPr>
            </a:p>
          </p:txBody>
        </p:sp>
        <p:sp>
          <p:nvSpPr>
            <p:cNvPr id="34" name="object 31">
              <a:extLst>
                <a:ext uri="{FF2B5EF4-FFF2-40B4-BE49-F238E27FC236}">
                  <a16:creationId xmlns:a16="http://schemas.microsoft.com/office/drawing/2014/main" id="{76079F24-9280-40BC-B7C2-A758C12DD9E1}"/>
                </a:ext>
              </a:extLst>
            </p:cNvPr>
            <p:cNvSpPr/>
            <p:nvPr/>
          </p:nvSpPr>
          <p:spPr>
            <a:xfrm>
              <a:off x="6711655" y="3339486"/>
              <a:ext cx="562610" cy="480059"/>
            </a:xfrm>
            <a:custGeom>
              <a:avLst/>
              <a:gdLst/>
              <a:ahLst/>
              <a:cxnLst/>
              <a:rect l="l" t="t" r="r" b="b"/>
              <a:pathLst>
                <a:path w="562609" h="480060">
                  <a:moveTo>
                    <a:pt x="281177" y="0"/>
                  </a:moveTo>
                  <a:lnTo>
                    <a:pt x="230627" y="3866"/>
                  </a:lnTo>
                  <a:lnTo>
                    <a:pt x="183053" y="15014"/>
                  </a:lnTo>
                  <a:lnTo>
                    <a:pt x="139248" y="32765"/>
                  </a:lnTo>
                  <a:lnTo>
                    <a:pt x="100005" y="56444"/>
                  </a:lnTo>
                  <a:lnTo>
                    <a:pt x="66119" y="85372"/>
                  </a:lnTo>
                  <a:lnTo>
                    <a:pt x="38382" y="118871"/>
                  </a:lnTo>
                  <a:lnTo>
                    <a:pt x="17587" y="156266"/>
                  </a:lnTo>
                  <a:lnTo>
                    <a:pt x="4529" y="196878"/>
                  </a:lnTo>
                  <a:lnTo>
                    <a:pt x="0" y="240030"/>
                  </a:lnTo>
                  <a:lnTo>
                    <a:pt x="4529" y="283181"/>
                  </a:lnTo>
                  <a:lnTo>
                    <a:pt x="17587" y="323793"/>
                  </a:lnTo>
                  <a:lnTo>
                    <a:pt x="38382" y="361188"/>
                  </a:lnTo>
                  <a:lnTo>
                    <a:pt x="66119" y="394687"/>
                  </a:lnTo>
                  <a:lnTo>
                    <a:pt x="100005" y="423615"/>
                  </a:lnTo>
                  <a:lnTo>
                    <a:pt x="139248" y="447294"/>
                  </a:lnTo>
                  <a:lnTo>
                    <a:pt x="183053" y="465045"/>
                  </a:lnTo>
                  <a:lnTo>
                    <a:pt x="230627" y="476193"/>
                  </a:lnTo>
                  <a:lnTo>
                    <a:pt x="281177" y="480060"/>
                  </a:lnTo>
                  <a:lnTo>
                    <a:pt x="331728" y="476193"/>
                  </a:lnTo>
                  <a:lnTo>
                    <a:pt x="379302" y="465045"/>
                  </a:lnTo>
                  <a:lnTo>
                    <a:pt x="423107" y="447294"/>
                  </a:lnTo>
                  <a:lnTo>
                    <a:pt x="462350" y="423615"/>
                  </a:lnTo>
                  <a:lnTo>
                    <a:pt x="496236" y="394687"/>
                  </a:lnTo>
                  <a:lnTo>
                    <a:pt x="523973" y="361188"/>
                  </a:lnTo>
                  <a:lnTo>
                    <a:pt x="544768" y="323793"/>
                  </a:lnTo>
                  <a:lnTo>
                    <a:pt x="557826" y="283181"/>
                  </a:lnTo>
                  <a:lnTo>
                    <a:pt x="562355" y="240030"/>
                  </a:lnTo>
                  <a:lnTo>
                    <a:pt x="557826" y="196878"/>
                  </a:lnTo>
                  <a:lnTo>
                    <a:pt x="544768" y="156266"/>
                  </a:lnTo>
                  <a:lnTo>
                    <a:pt x="523973" y="118871"/>
                  </a:lnTo>
                  <a:lnTo>
                    <a:pt x="496236" y="85372"/>
                  </a:lnTo>
                  <a:lnTo>
                    <a:pt x="462350" y="56444"/>
                  </a:lnTo>
                  <a:lnTo>
                    <a:pt x="423107" y="32765"/>
                  </a:lnTo>
                  <a:lnTo>
                    <a:pt x="379302" y="15014"/>
                  </a:lnTo>
                  <a:lnTo>
                    <a:pt x="331728" y="3866"/>
                  </a:lnTo>
                  <a:lnTo>
                    <a:pt x="281177" y="0"/>
                  </a:lnTo>
                  <a:close/>
                </a:path>
              </a:pathLst>
            </a:custGeom>
            <a:solidFill>
              <a:srgbClr val="F2F2F2"/>
            </a:solidFill>
            <a:ln>
              <a:solidFill>
                <a:schemeClr val="accent1"/>
              </a:solidFill>
            </a:ln>
          </p:spPr>
          <p:txBody>
            <a:bodyPr wrap="square" lIns="0" tIns="0" rIns="0" bIns="0" rtlCol="0"/>
            <a:lstStyle/>
            <a:p>
              <a:endParaRPr sz="1050">
                <a:latin typeface="Century Gothic" panose="020B0502020202020204" pitchFamily="34" charset="0"/>
              </a:endParaRPr>
            </a:p>
          </p:txBody>
        </p:sp>
        <p:sp>
          <p:nvSpPr>
            <p:cNvPr id="35" name="object 32">
              <a:extLst>
                <a:ext uri="{FF2B5EF4-FFF2-40B4-BE49-F238E27FC236}">
                  <a16:creationId xmlns:a16="http://schemas.microsoft.com/office/drawing/2014/main" id="{13FB712A-0619-443D-B2E1-36D6FEBDF273}"/>
                </a:ext>
              </a:extLst>
            </p:cNvPr>
            <p:cNvSpPr txBox="1"/>
            <p:nvPr/>
          </p:nvSpPr>
          <p:spPr>
            <a:xfrm>
              <a:off x="6903171" y="3513984"/>
              <a:ext cx="182880" cy="129726"/>
            </a:xfrm>
            <a:prstGeom prst="rect">
              <a:avLst/>
            </a:prstGeom>
          </p:spPr>
          <p:txBody>
            <a:bodyPr vert="horz" wrap="square" lIns="0" tIns="12065" rIns="0" bIns="0" rtlCol="0">
              <a:spAutoFit/>
            </a:bodyPr>
            <a:lstStyle/>
            <a:p>
              <a:pPr marL="12700">
                <a:lnSpc>
                  <a:spcPct val="100000"/>
                </a:lnSpc>
                <a:spcBef>
                  <a:spcPts val="95"/>
                </a:spcBef>
              </a:pPr>
              <a:r>
                <a:rPr sz="1050" spc="-5">
                  <a:latin typeface="Century Gothic" panose="020B0502020202020204" pitchFamily="34" charset="0"/>
                  <a:cs typeface="Arial"/>
                </a:rPr>
                <a:t>E</a:t>
              </a:r>
              <a:r>
                <a:rPr sz="1050" spc="-10">
                  <a:latin typeface="Century Gothic" panose="020B0502020202020204" pitchFamily="34" charset="0"/>
                  <a:cs typeface="Arial"/>
                </a:rPr>
                <a:t>n</a:t>
              </a:r>
              <a:r>
                <a:rPr sz="1050" spc="-5">
                  <a:latin typeface="Century Gothic" panose="020B0502020202020204" pitchFamily="34" charset="0"/>
                  <a:cs typeface="Arial"/>
                </a:rPr>
                <a:t>d</a:t>
              </a:r>
              <a:endParaRPr sz="1050">
                <a:latin typeface="Century Gothic" panose="020B0502020202020204" pitchFamily="34" charset="0"/>
                <a:cs typeface="Arial"/>
              </a:endParaRPr>
            </a:p>
          </p:txBody>
        </p:sp>
        <p:sp>
          <p:nvSpPr>
            <p:cNvPr id="36" name="object 33">
              <a:extLst>
                <a:ext uri="{FF2B5EF4-FFF2-40B4-BE49-F238E27FC236}">
                  <a16:creationId xmlns:a16="http://schemas.microsoft.com/office/drawing/2014/main" id="{C13FA9B0-5524-4ED4-BA12-C387300F3FF4}"/>
                </a:ext>
              </a:extLst>
            </p:cNvPr>
            <p:cNvSpPr/>
            <p:nvPr/>
          </p:nvSpPr>
          <p:spPr>
            <a:xfrm rot="5400000">
              <a:off x="1241225" y="3085520"/>
              <a:ext cx="216136" cy="81292"/>
            </a:xfrm>
            <a:custGeom>
              <a:avLst/>
              <a:gdLst/>
              <a:ahLst/>
              <a:cxnLst/>
              <a:rect l="l" t="t" r="r" b="b"/>
              <a:pathLst>
                <a:path w="348615" h="76200">
                  <a:moveTo>
                    <a:pt x="272288" y="0"/>
                  </a:moveTo>
                  <a:lnTo>
                    <a:pt x="272288" y="76200"/>
                  </a:lnTo>
                  <a:lnTo>
                    <a:pt x="335788" y="44450"/>
                  </a:lnTo>
                  <a:lnTo>
                    <a:pt x="284988" y="44450"/>
                  </a:lnTo>
                  <a:lnTo>
                    <a:pt x="284988" y="31750"/>
                  </a:lnTo>
                  <a:lnTo>
                    <a:pt x="335788" y="31750"/>
                  </a:lnTo>
                  <a:lnTo>
                    <a:pt x="272288" y="0"/>
                  </a:lnTo>
                  <a:close/>
                </a:path>
                <a:path w="348615" h="76200">
                  <a:moveTo>
                    <a:pt x="272288" y="31750"/>
                  </a:moveTo>
                  <a:lnTo>
                    <a:pt x="0" y="31750"/>
                  </a:lnTo>
                  <a:lnTo>
                    <a:pt x="0" y="44450"/>
                  </a:lnTo>
                  <a:lnTo>
                    <a:pt x="272288" y="44450"/>
                  </a:lnTo>
                  <a:lnTo>
                    <a:pt x="272288" y="31750"/>
                  </a:lnTo>
                  <a:close/>
                </a:path>
                <a:path w="348615" h="76200">
                  <a:moveTo>
                    <a:pt x="335788" y="31750"/>
                  </a:moveTo>
                  <a:lnTo>
                    <a:pt x="284988" y="31750"/>
                  </a:lnTo>
                  <a:lnTo>
                    <a:pt x="284988" y="44450"/>
                  </a:lnTo>
                  <a:lnTo>
                    <a:pt x="335788" y="44450"/>
                  </a:lnTo>
                  <a:lnTo>
                    <a:pt x="348488" y="38100"/>
                  </a:lnTo>
                  <a:lnTo>
                    <a:pt x="335788" y="31750"/>
                  </a:lnTo>
                  <a:close/>
                </a:path>
              </a:pathLst>
            </a:custGeom>
            <a:solidFill>
              <a:srgbClr val="706F73"/>
            </a:solidFill>
          </p:spPr>
          <p:txBody>
            <a:bodyPr wrap="square" lIns="0" tIns="0" rIns="0" bIns="0" rtlCol="0"/>
            <a:lstStyle/>
            <a:p>
              <a:endParaRPr sz="1050">
                <a:latin typeface="Century Gothic" panose="020B0502020202020204" pitchFamily="34" charset="0"/>
              </a:endParaRPr>
            </a:p>
          </p:txBody>
        </p:sp>
        <p:sp>
          <p:nvSpPr>
            <p:cNvPr id="38" name="object 35">
              <a:extLst>
                <a:ext uri="{FF2B5EF4-FFF2-40B4-BE49-F238E27FC236}">
                  <a16:creationId xmlns:a16="http://schemas.microsoft.com/office/drawing/2014/main" id="{2AAEEEF1-EC32-4149-BC7F-0B4D582F0C5D}"/>
                </a:ext>
              </a:extLst>
            </p:cNvPr>
            <p:cNvSpPr/>
            <p:nvPr/>
          </p:nvSpPr>
          <p:spPr>
            <a:xfrm>
              <a:off x="4177171" y="2976306"/>
              <a:ext cx="76200" cy="340995"/>
            </a:xfrm>
            <a:custGeom>
              <a:avLst/>
              <a:gdLst/>
              <a:ahLst/>
              <a:cxnLst/>
              <a:rect l="l" t="t" r="r" b="b"/>
              <a:pathLst>
                <a:path w="76200" h="340995">
                  <a:moveTo>
                    <a:pt x="31750" y="264795"/>
                  </a:moveTo>
                  <a:lnTo>
                    <a:pt x="0" y="264795"/>
                  </a:lnTo>
                  <a:lnTo>
                    <a:pt x="38100" y="340995"/>
                  </a:lnTo>
                  <a:lnTo>
                    <a:pt x="69850" y="277495"/>
                  </a:lnTo>
                  <a:lnTo>
                    <a:pt x="31750" y="277495"/>
                  </a:lnTo>
                  <a:lnTo>
                    <a:pt x="31750" y="264795"/>
                  </a:lnTo>
                  <a:close/>
                </a:path>
                <a:path w="76200" h="340995">
                  <a:moveTo>
                    <a:pt x="44450" y="0"/>
                  </a:moveTo>
                  <a:lnTo>
                    <a:pt x="31750" y="0"/>
                  </a:lnTo>
                  <a:lnTo>
                    <a:pt x="31750" y="277495"/>
                  </a:lnTo>
                  <a:lnTo>
                    <a:pt x="44450" y="277495"/>
                  </a:lnTo>
                  <a:lnTo>
                    <a:pt x="44450" y="0"/>
                  </a:lnTo>
                  <a:close/>
                </a:path>
                <a:path w="76200" h="340995">
                  <a:moveTo>
                    <a:pt x="76200" y="264795"/>
                  </a:moveTo>
                  <a:lnTo>
                    <a:pt x="44450" y="264795"/>
                  </a:lnTo>
                  <a:lnTo>
                    <a:pt x="44450" y="277495"/>
                  </a:lnTo>
                  <a:lnTo>
                    <a:pt x="69850" y="277495"/>
                  </a:lnTo>
                  <a:lnTo>
                    <a:pt x="76200" y="264795"/>
                  </a:lnTo>
                  <a:close/>
                </a:path>
              </a:pathLst>
            </a:custGeom>
            <a:solidFill>
              <a:srgbClr val="706F73"/>
            </a:solidFill>
          </p:spPr>
          <p:txBody>
            <a:bodyPr wrap="square" lIns="0" tIns="0" rIns="0" bIns="0" rtlCol="0"/>
            <a:lstStyle/>
            <a:p>
              <a:endParaRPr sz="1050">
                <a:latin typeface="Century Gothic" panose="020B0502020202020204" pitchFamily="34" charset="0"/>
              </a:endParaRPr>
            </a:p>
          </p:txBody>
        </p:sp>
        <p:sp>
          <p:nvSpPr>
            <p:cNvPr id="39" name="object 36">
              <a:extLst>
                <a:ext uri="{FF2B5EF4-FFF2-40B4-BE49-F238E27FC236}">
                  <a16:creationId xmlns:a16="http://schemas.microsoft.com/office/drawing/2014/main" id="{8641C35F-EDDA-4230-ABD4-478DE06ED806}"/>
                </a:ext>
              </a:extLst>
            </p:cNvPr>
            <p:cNvSpPr/>
            <p:nvPr/>
          </p:nvSpPr>
          <p:spPr>
            <a:xfrm>
              <a:off x="6937898" y="2970276"/>
              <a:ext cx="76200" cy="340995"/>
            </a:xfrm>
            <a:custGeom>
              <a:avLst/>
              <a:gdLst/>
              <a:ahLst/>
              <a:cxnLst/>
              <a:rect l="l" t="t" r="r" b="b"/>
              <a:pathLst>
                <a:path w="76200" h="340995">
                  <a:moveTo>
                    <a:pt x="31750" y="264795"/>
                  </a:moveTo>
                  <a:lnTo>
                    <a:pt x="0" y="264795"/>
                  </a:lnTo>
                  <a:lnTo>
                    <a:pt x="38100" y="340995"/>
                  </a:lnTo>
                  <a:lnTo>
                    <a:pt x="69850" y="277495"/>
                  </a:lnTo>
                  <a:lnTo>
                    <a:pt x="31750" y="277495"/>
                  </a:lnTo>
                  <a:lnTo>
                    <a:pt x="31750" y="264795"/>
                  </a:lnTo>
                  <a:close/>
                </a:path>
                <a:path w="76200" h="340995">
                  <a:moveTo>
                    <a:pt x="44450" y="0"/>
                  </a:moveTo>
                  <a:lnTo>
                    <a:pt x="31750" y="0"/>
                  </a:lnTo>
                  <a:lnTo>
                    <a:pt x="31750" y="277495"/>
                  </a:lnTo>
                  <a:lnTo>
                    <a:pt x="44450" y="277495"/>
                  </a:lnTo>
                  <a:lnTo>
                    <a:pt x="44450" y="0"/>
                  </a:lnTo>
                  <a:close/>
                </a:path>
                <a:path w="76200" h="340995">
                  <a:moveTo>
                    <a:pt x="76200" y="264795"/>
                  </a:moveTo>
                  <a:lnTo>
                    <a:pt x="44450" y="264795"/>
                  </a:lnTo>
                  <a:lnTo>
                    <a:pt x="44450" y="277495"/>
                  </a:lnTo>
                  <a:lnTo>
                    <a:pt x="69850" y="277495"/>
                  </a:lnTo>
                  <a:lnTo>
                    <a:pt x="76200" y="264795"/>
                  </a:lnTo>
                  <a:close/>
                </a:path>
              </a:pathLst>
            </a:custGeom>
            <a:solidFill>
              <a:srgbClr val="706F73"/>
            </a:solidFill>
          </p:spPr>
          <p:txBody>
            <a:bodyPr wrap="square" lIns="0" tIns="0" rIns="0" bIns="0" rtlCol="0"/>
            <a:lstStyle/>
            <a:p>
              <a:endParaRPr sz="1050">
                <a:latin typeface="Century Gothic" panose="020B0502020202020204" pitchFamily="34" charset="0"/>
              </a:endParaRPr>
            </a:p>
          </p:txBody>
        </p:sp>
        <p:sp>
          <p:nvSpPr>
            <p:cNvPr id="42" name="object 39">
              <a:extLst>
                <a:ext uri="{FF2B5EF4-FFF2-40B4-BE49-F238E27FC236}">
                  <a16:creationId xmlns:a16="http://schemas.microsoft.com/office/drawing/2014/main" id="{8CB0D295-4968-42C6-A851-E5BFA60123AF}"/>
                </a:ext>
              </a:extLst>
            </p:cNvPr>
            <p:cNvSpPr/>
            <p:nvPr/>
          </p:nvSpPr>
          <p:spPr>
            <a:xfrm>
              <a:off x="3269234" y="2692907"/>
              <a:ext cx="482136" cy="2064165"/>
            </a:xfrm>
            <a:custGeom>
              <a:avLst/>
              <a:gdLst/>
              <a:ahLst/>
              <a:cxnLst/>
              <a:rect l="l" t="t" r="r" b="b"/>
              <a:pathLst>
                <a:path w="1500504" h="2371090">
                  <a:moveTo>
                    <a:pt x="1066927" y="2358009"/>
                  </a:moveTo>
                  <a:lnTo>
                    <a:pt x="0" y="2358009"/>
                  </a:lnTo>
                  <a:lnTo>
                    <a:pt x="0" y="2370709"/>
                  </a:lnTo>
                  <a:lnTo>
                    <a:pt x="1076706" y="2370709"/>
                  </a:lnTo>
                  <a:lnTo>
                    <a:pt x="1079627" y="2367787"/>
                  </a:lnTo>
                  <a:lnTo>
                    <a:pt x="1079627" y="2364359"/>
                  </a:lnTo>
                  <a:lnTo>
                    <a:pt x="1066927" y="2364359"/>
                  </a:lnTo>
                  <a:lnTo>
                    <a:pt x="1066927" y="2358009"/>
                  </a:lnTo>
                  <a:close/>
                </a:path>
                <a:path w="1500504" h="2371090">
                  <a:moveTo>
                    <a:pt x="1424051" y="31750"/>
                  </a:moveTo>
                  <a:lnTo>
                    <a:pt x="1069721" y="31750"/>
                  </a:lnTo>
                  <a:lnTo>
                    <a:pt x="1066927" y="34543"/>
                  </a:lnTo>
                  <a:lnTo>
                    <a:pt x="1066927" y="2364359"/>
                  </a:lnTo>
                  <a:lnTo>
                    <a:pt x="1073277" y="2358009"/>
                  </a:lnTo>
                  <a:lnTo>
                    <a:pt x="1079627" y="2358009"/>
                  </a:lnTo>
                  <a:lnTo>
                    <a:pt x="1079627" y="44450"/>
                  </a:lnTo>
                  <a:lnTo>
                    <a:pt x="1073277" y="44450"/>
                  </a:lnTo>
                  <a:lnTo>
                    <a:pt x="1079627" y="38100"/>
                  </a:lnTo>
                  <a:lnTo>
                    <a:pt x="1424051" y="38100"/>
                  </a:lnTo>
                  <a:lnTo>
                    <a:pt x="1424051" y="31750"/>
                  </a:lnTo>
                  <a:close/>
                </a:path>
                <a:path w="1500504" h="2371090">
                  <a:moveTo>
                    <a:pt x="1079627" y="2358009"/>
                  </a:moveTo>
                  <a:lnTo>
                    <a:pt x="1073277" y="2358009"/>
                  </a:lnTo>
                  <a:lnTo>
                    <a:pt x="1066927" y="2364359"/>
                  </a:lnTo>
                  <a:lnTo>
                    <a:pt x="1079627" y="2364359"/>
                  </a:lnTo>
                  <a:lnTo>
                    <a:pt x="1079627" y="2358009"/>
                  </a:lnTo>
                  <a:close/>
                </a:path>
                <a:path w="1500504" h="2371090">
                  <a:moveTo>
                    <a:pt x="1424051" y="0"/>
                  </a:moveTo>
                  <a:lnTo>
                    <a:pt x="1424051" y="76200"/>
                  </a:lnTo>
                  <a:lnTo>
                    <a:pt x="1487551" y="44450"/>
                  </a:lnTo>
                  <a:lnTo>
                    <a:pt x="1436751" y="44450"/>
                  </a:lnTo>
                  <a:lnTo>
                    <a:pt x="1436751" y="31750"/>
                  </a:lnTo>
                  <a:lnTo>
                    <a:pt x="1487551" y="31750"/>
                  </a:lnTo>
                  <a:lnTo>
                    <a:pt x="1424051" y="0"/>
                  </a:lnTo>
                  <a:close/>
                </a:path>
                <a:path w="1500504" h="2371090">
                  <a:moveTo>
                    <a:pt x="1079627" y="38100"/>
                  </a:moveTo>
                  <a:lnTo>
                    <a:pt x="1073277" y="44450"/>
                  </a:lnTo>
                  <a:lnTo>
                    <a:pt x="1079627" y="44450"/>
                  </a:lnTo>
                  <a:lnTo>
                    <a:pt x="1079627" y="38100"/>
                  </a:lnTo>
                  <a:close/>
                </a:path>
                <a:path w="1500504" h="2371090">
                  <a:moveTo>
                    <a:pt x="1424051" y="38100"/>
                  </a:moveTo>
                  <a:lnTo>
                    <a:pt x="1079627" y="38100"/>
                  </a:lnTo>
                  <a:lnTo>
                    <a:pt x="1079627" y="44450"/>
                  </a:lnTo>
                  <a:lnTo>
                    <a:pt x="1424051" y="44450"/>
                  </a:lnTo>
                  <a:lnTo>
                    <a:pt x="1424051" y="38100"/>
                  </a:lnTo>
                  <a:close/>
                </a:path>
                <a:path w="1500504" h="2371090">
                  <a:moveTo>
                    <a:pt x="1487551" y="31750"/>
                  </a:moveTo>
                  <a:lnTo>
                    <a:pt x="1436751" y="31750"/>
                  </a:lnTo>
                  <a:lnTo>
                    <a:pt x="1436751" y="44450"/>
                  </a:lnTo>
                  <a:lnTo>
                    <a:pt x="1487551" y="44450"/>
                  </a:lnTo>
                  <a:lnTo>
                    <a:pt x="1500251" y="38100"/>
                  </a:lnTo>
                  <a:lnTo>
                    <a:pt x="1487551" y="31750"/>
                  </a:lnTo>
                  <a:close/>
                </a:path>
              </a:pathLst>
            </a:custGeom>
            <a:solidFill>
              <a:srgbClr val="706F73"/>
            </a:solidFill>
          </p:spPr>
          <p:txBody>
            <a:bodyPr wrap="square" lIns="0" tIns="0" rIns="0" bIns="0" rtlCol="0"/>
            <a:lstStyle/>
            <a:p>
              <a:endParaRPr sz="1050">
                <a:latin typeface="Century Gothic" panose="020B0502020202020204" pitchFamily="34" charset="0"/>
              </a:endParaRPr>
            </a:p>
          </p:txBody>
        </p:sp>
        <p:sp>
          <p:nvSpPr>
            <p:cNvPr id="43" name="object 40">
              <a:extLst>
                <a:ext uri="{FF2B5EF4-FFF2-40B4-BE49-F238E27FC236}">
                  <a16:creationId xmlns:a16="http://schemas.microsoft.com/office/drawing/2014/main" id="{8927652E-131F-430C-9B32-E99C60B1A50E}"/>
                </a:ext>
              </a:extLst>
            </p:cNvPr>
            <p:cNvSpPr/>
            <p:nvPr/>
          </p:nvSpPr>
          <p:spPr>
            <a:xfrm>
              <a:off x="3765691" y="4088827"/>
              <a:ext cx="891540" cy="480059"/>
            </a:xfrm>
            <a:custGeom>
              <a:avLst/>
              <a:gdLst/>
              <a:ahLst/>
              <a:cxnLst/>
              <a:rect l="l" t="t" r="r" b="b"/>
              <a:pathLst>
                <a:path w="891539" h="480060">
                  <a:moveTo>
                    <a:pt x="811529" y="0"/>
                  </a:moveTo>
                  <a:lnTo>
                    <a:pt x="80009" y="0"/>
                  </a:lnTo>
                  <a:lnTo>
                    <a:pt x="48863" y="6286"/>
                  </a:lnTo>
                  <a:lnTo>
                    <a:pt x="23431" y="23431"/>
                  </a:lnTo>
                  <a:lnTo>
                    <a:pt x="6286" y="48863"/>
                  </a:lnTo>
                  <a:lnTo>
                    <a:pt x="0" y="80009"/>
                  </a:lnTo>
                  <a:lnTo>
                    <a:pt x="0" y="400049"/>
                  </a:lnTo>
                  <a:lnTo>
                    <a:pt x="6286" y="431196"/>
                  </a:lnTo>
                  <a:lnTo>
                    <a:pt x="23431" y="456628"/>
                  </a:lnTo>
                  <a:lnTo>
                    <a:pt x="48863" y="473773"/>
                  </a:lnTo>
                  <a:lnTo>
                    <a:pt x="80009" y="480059"/>
                  </a:lnTo>
                  <a:lnTo>
                    <a:pt x="811529" y="480059"/>
                  </a:lnTo>
                  <a:lnTo>
                    <a:pt x="842676" y="473773"/>
                  </a:lnTo>
                  <a:lnTo>
                    <a:pt x="868108" y="456628"/>
                  </a:lnTo>
                  <a:lnTo>
                    <a:pt x="885253" y="431196"/>
                  </a:lnTo>
                  <a:lnTo>
                    <a:pt x="891539" y="400049"/>
                  </a:lnTo>
                  <a:lnTo>
                    <a:pt x="891539" y="80009"/>
                  </a:lnTo>
                  <a:lnTo>
                    <a:pt x="885253" y="48863"/>
                  </a:lnTo>
                  <a:lnTo>
                    <a:pt x="868108" y="23431"/>
                  </a:lnTo>
                  <a:lnTo>
                    <a:pt x="842676" y="6286"/>
                  </a:lnTo>
                  <a:lnTo>
                    <a:pt x="811529" y="0"/>
                  </a:lnTo>
                  <a:close/>
                </a:path>
              </a:pathLst>
            </a:custGeom>
            <a:solidFill>
              <a:srgbClr val="F2F2F2"/>
            </a:solidFill>
          </p:spPr>
          <p:txBody>
            <a:bodyPr wrap="square" lIns="0" tIns="0" rIns="0" bIns="0" rtlCol="0"/>
            <a:lstStyle/>
            <a:p>
              <a:endParaRPr sz="1050">
                <a:latin typeface="Century Gothic" panose="020B0502020202020204" pitchFamily="34" charset="0"/>
              </a:endParaRPr>
            </a:p>
          </p:txBody>
        </p:sp>
        <p:sp>
          <p:nvSpPr>
            <p:cNvPr id="44" name="object 41">
              <a:extLst>
                <a:ext uri="{FF2B5EF4-FFF2-40B4-BE49-F238E27FC236}">
                  <a16:creationId xmlns:a16="http://schemas.microsoft.com/office/drawing/2014/main" id="{6657F78D-51A9-41AD-8DBA-94436F673BC9}"/>
                </a:ext>
              </a:extLst>
            </p:cNvPr>
            <p:cNvSpPr txBox="1"/>
            <p:nvPr/>
          </p:nvSpPr>
          <p:spPr>
            <a:xfrm>
              <a:off x="3901639" y="4149633"/>
              <a:ext cx="612139" cy="370985"/>
            </a:xfrm>
            <a:prstGeom prst="rect">
              <a:avLst/>
            </a:prstGeom>
          </p:spPr>
          <p:txBody>
            <a:bodyPr vert="horz" wrap="square" lIns="0" tIns="12065" rIns="0" bIns="0" rtlCol="0">
              <a:spAutoFit/>
            </a:bodyPr>
            <a:lstStyle/>
            <a:p>
              <a:pPr marL="12065" marR="5080" indent="1905" algn="ctr">
                <a:lnSpc>
                  <a:spcPct val="100000"/>
                </a:lnSpc>
                <a:spcBef>
                  <a:spcPts val="95"/>
                </a:spcBef>
              </a:pPr>
              <a:r>
                <a:rPr lang="en-US" sz="1050" spc="-10" dirty="0">
                  <a:latin typeface="Century Gothic" panose="020B0502020202020204" pitchFamily="34" charset="0"/>
                  <a:cs typeface="Arial"/>
                </a:rPr>
                <a:t>Create manual Matches</a:t>
              </a:r>
              <a:endParaRPr sz="1050" dirty="0">
                <a:latin typeface="Century Gothic" panose="020B0502020202020204" pitchFamily="34" charset="0"/>
                <a:cs typeface="Arial"/>
              </a:endParaRPr>
            </a:p>
          </p:txBody>
        </p:sp>
        <p:sp>
          <p:nvSpPr>
            <p:cNvPr id="45" name="object 42">
              <a:extLst>
                <a:ext uri="{FF2B5EF4-FFF2-40B4-BE49-F238E27FC236}">
                  <a16:creationId xmlns:a16="http://schemas.microsoft.com/office/drawing/2014/main" id="{7CBDFC35-DFC7-4686-8F80-3459F9AE6742}"/>
                </a:ext>
              </a:extLst>
            </p:cNvPr>
            <p:cNvSpPr/>
            <p:nvPr/>
          </p:nvSpPr>
          <p:spPr>
            <a:xfrm>
              <a:off x="4173742" y="3797615"/>
              <a:ext cx="76200" cy="292100"/>
            </a:xfrm>
            <a:custGeom>
              <a:avLst/>
              <a:gdLst/>
              <a:ahLst/>
              <a:cxnLst/>
              <a:rect l="l" t="t" r="r" b="b"/>
              <a:pathLst>
                <a:path w="76200" h="292100">
                  <a:moveTo>
                    <a:pt x="0" y="215010"/>
                  </a:moveTo>
                  <a:lnTo>
                    <a:pt x="36956" y="291845"/>
                  </a:lnTo>
                  <a:lnTo>
                    <a:pt x="69878" y="228345"/>
                  </a:lnTo>
                  <a:lnTo>
                    <a:pt x="44323" y="228345"/>
                  </a:lnTo>
                  <a:lnTo>
                    <a:pt x="31623" y="228219"/>
                  </a:lnTo>
                  <a:lnTo>
                    <a:pt x="31814" y="215488"/>
                  </a:lnTo>
                  <a:lnTo>
                    <a:pt x="0" y="215010"/>
                  </a:lnTo>
                  <a:close/>
                </a:path>
                <a:path w="76200" h="292100">
                  <a:moveTo>
                    <a:pt x="31814" y="215488"/>
                  </a:moveTo>
                  <a:lnTo>
                    <a:pt x="31623" y="228219"/>
                  </a:lnTo>
                  <a:lnTo>
                    <a:pt x="44323" y="228345"/>
                  </a:lnTo>
                  <a:lnTo>
                    <a:pt x="44513" y="215678"/>
                  </a:lnTo>
                  <a:lnTo>
                    <a:pt x="31814" y="215488"/>
                  </a:lnTo>
                  <a:close/>
                </a:path>
                <a:path w="76200" h="292100">
                  <a:moveTo>
                    <a:pt x="44513" y="215678"/>
                  </a:moveTo>
                  <a:lnTo>
                    <a:pt x="44323" y="228345"/>
                  </a:lnTo>
                  <a:lnTo>
                    <a:pt x="69878" y="228345"/>
                  </a:lnTo>
                  <a:lnTo>
                    <a:pt x="76200" y="216153"/>
                  </a:lnTo>
                  <a:lnTo>
                    <a:pt x="44513" y="215678"/>
                  </a:lnTo>
                  <a:close/>
                </a:path>
                <a:path w="76200" h="292100">
                  <a:moveTo>
                    <a:pt x="35051" y="0"/>
                  </a:moveTo>
                  <a:lnTo>
                    <a:pt x="31814" y="215488"/>
                  </a:lnTo>
                  <a:lnTo>
                    <a:pt x="44513" y="215678"/>
                  </a:lnTo>
                  <a:lnTo>
                    <a:pt x="47751" y="253"/>
                  </a:lnTo>
                  <a:lnTo>
                    <a:pt x="35051" y="0"/>
                  </a:lnTo>
                  <a:close/>
                </a:path>
              </a:pathLst>
            </a:custGeom>
            <a:solidFill>
              <a:srgbClr val="706F73"/>
            </a:solidFill>
          </p:spPr>
          <p:txBody>
            <a:bodyPr wrap="square" lIns="0" tIns="0" rIns="0" bIns="0" rtlCol="0"/>
            <a:lstStyle/>
            <a:p>
              <a:endParaRPr sz="1050">
                <a:latin typeface="Century Gothic" panose="020B0502020202020204" pitchFamily="34" charset="0"/>
              </a:endParaRPr>
            </a:p>
          </p:txBody>
        </p:sp>
        <p:sp>
          <p:nvSpPr>
            <p:cNvPr id="48" name="object 45">
              <a:extLst>
                <a:ext uri="{FF2B5EF4-FFF2-40B4-BE49-F238E27FC236}">
                  <a16:creationId xmlns:a16="http://schemas.microsoft.com/office/drawing/2014/main" id="{8C069FCF-EF86-4BAB-9E5D-487223D83375}"/>
                </a:ext>
              </a:extLst>
            </p:cNvPr>
            <p:cNvSpPr/>
            <p:nvPr/>
          </p:nvSpPr>
          <p:spPr>
            <a:xfrm>
              <a:off x="1851621" y="4396582"/>
              <a:ext cx="323215" cy="76200"/>
            </a:xfrm>
            <a:custGeom>
              <a:avLst/>
              <a:gdLst/>
              <a:ahLst/>
              <a:cxnLst/>
              <a:rect l="l" t="t" r="r" b="b"/>
              <a:pathLst>
                <a:path w="323214" h="76200">
                  <a:moveTo>
                    <a:pt x="247014" y="0"/>
                  </a:moveTo>
                  <a:lnTo>
                    <a:pt x="247014" y="76200"/>
                  </a:lnTo>
                  <a:lnTo>
                    <a:pt x="310514" y="44450"/>
                  </a:lnTo>
                  <a:lnTo>
                    <a:pt x="259714" y="44450"/>
                  </a:lnTo>
                  <a:lnTo>
                    <a:pt x="259714" y="31750"/>
                  </a:lnTo>
                  <a:lnTo>
                    <a:pt x="310514" y="31750"/>
                  </a:lnTo>
                  <a:lnTo>
                    <a:pt x="247014" y="0"/>
                  </a:lnTo>
                  <a:close/>
                </a:path>
                <a:path w="323214" h="76200">
                  <a:moveTo>
                    <a:pt x="247014" y="31750"/>
                  </a:moveTo>
                  <a:lnTo>
                    <a:pt x="0" y="31750"/>
                  </a:lnTo>
                  <a:lnTo>
                    <a:pt x="0" y="44450"/>
                  </a:lnTo>
                  <a:lnTo>
                    <a:pt x="247014" y="44450"/>
                  </a:lnTo>
                  <a:lnTo>
                    <a:pt x="247014" y="31750"/>
                  </a:lnTo>
                  <a:close/>
                </a:path>
                <a:path w="323214" h="76200">
                  <a:moveTo>
                    <a:pt x="310514" y="31750"/>
                  </a:moveTo>
                  <a:lnTo>
                    <a:pt x="259714" y="31750"/>
                  </a:lnTo>
                  <a:lnTo>
                    <a:pt x="259714" y="44450"/>
                  </a:lnTo>
                  <a:lnTo>
                    <a:pt x="310514" y="44450"/>
                  </a:lnTo>
                  <a:lnTo>
                    <a:pt x="323214" y="38100"/>
                  </a:lnTo>
                  <a:lnTo>
                    <a:pt x="310514" y="31750"/>
                  </a:lnTo>
                  <a:close/>
                </a:path>
              </a:pathLst>
            </a:custGeom>
            <a:solidFill>
              <a:srgbClr val="706F73"/>
            </a:solidFill>
          </p:spPr>
          <p:txBody>
            <a:bodyPr wrap="square" lIns="0" tIns="0" rIns="0" bIns="0" rtlCol="0"/>
            <a:lstStyle/>
            <a:p>
              <a:endParaRPr sz="1050">
                <a:latin typeface="Century Gothic" panose="020B0502020202020204" pitchFamily="34" charset="0"/>
              </a:endParaRPr>
            </a:p>
          </p:txBody>
        </p:sp>
        <p:sp>
          <p:nvSpPr>
            <p:cNvPr id="49" name="object 46">
              <a:extLst>
                <a:ext uri="{FF2B5EF4-FFF2-40B4-BE49-F238E27FC236}">
                  <a16:creationId xmlns:a16="http://schemas.microsoft.com/office/drawing/2014/main" id="{654F944F-BDF5-40F3-8BB6-8E9B1D5E6E6B}"/>
                </a:ext>
              </a:extLst>
            </p:cNvPr>
            <p:cNvSpPr/>
            <p:nvPr/>
          </p:nvSpPr>
          <p:spPr>
            <a:xfrm>
              <a:off x="2598300" y="3883554"/>
              <a:ext cx="76073" cy="216027"/>
            </a:xfrm>
            <a:prstGeom prst="rect">
              <a:avLst/>
            </a:prstGeom>
            <a:blipFill>
              <a:blip r:embed="rId3" cstate="print"/>
              <a:stretch>
                <a:fillRect/>
              </a:stretch>
            </a:blipFill>
          </p:spPr>
          <p:txBody>
            <a:bodyPr wrap="square" lIns="0" tIns="0" rIns="0" bIns="0" rtlCol="0"/>
            <a:lstStyle/>
            <a:p>
              <a:endParaRPr sz="1050" dirty="0">
                <a:latin typeface="Century Gothic" panose="020B0502020202020204" pitchFamily="34" charset="0"/>
              </a:endParaRPr>
            </a:p>
          </p:txBody>
        </p:sp>
        <p:sp>
          <p:nvSpPr>
            <p:cNvPr id="51" name="object 48">
              <a:extLst>
                <a:ext uri="{FF2B5EF4-FFF2-40B4-BE49-F238E27FC236}">
                  <a16:creationId xmlns:a16="http://schemas.microsoft.com/office/drawing/2014/main" id="{253318BA-1421-4206-B9BB-04FDE26B6515}"/>
                </a:ext>
              </a:extLst>
            </p:cNvPr>
            <p:cNvSpPr/>
            <p:nvPr/>
          </p:nvSpPr>
          <p:spPr>
            <a:xfrm>
              <a:off x="3764167" y="4821871"/>
              <a:ext cx="891540" cy="480059"/>
            </a:xfrm>
            <a:custGeom>
              <a:avLst/>
              <a:gdLst/>
              <a:ahLst/>
              <a:cxnLst/>
              <a:rect l="l" t="t" r="r" b="b"/>
              <a:pathLst>
                <a:path w="891539" h="480060">
                  <a:moveTo>
                    <a:pt x="811529" y="0"/>
                  </a:moveTo>
                  <a:lnTo>
                    <a:pt x="80009" y="0"/>
                  </a:lnTo>
                  <a:lnTo>
                    <a:pt x="48863" y="6286"/>
                  </a:lnTo>
                  <a:lnTo>
                    <a:pt x="23431" y="23431"/>
                  </a:lnTo>
                  <a:lnTo>
                    <a:pt x="6286" y="48863"/>
                  </a:lnTo>
                  <a:lnTo>
                    <a:pt x="0" y="80010"/>
                  </a:lnTo>
                  <a:lnTo>
                    <a:pt x="0" y="400050"/>
                  </a:lnTo>
                  <a:lnTo>
                    <a:pt x="6286" y="431196"/>
                  </a:lnTo>
                  <a:lnTo>
                    <a:pt x="23431" y="456628"/>
                  </a:lnTo>
                  <a:lnTo>
                    <a:pt x="48863" y="473773"/>
                  </a:lnTo>
                  <a:lnTo>
                    <a:pt x="80009" y="480060"/>
                  </a:lnTo>
                  <a:lnTo>
                    <a:pt x="811529" y="480060"/>
                  </a:lnTo>
                  <a:lnTo>
                    <a:pt x="842676" y="473773"/>
                  </a:lnTo>
                  <a:lnTo>
                    <a:pt x="868108" y="456628"/>
                  </a:lnTo>
                  <a:lnTo>
                    <a:pt x="885253" y="431196"/>
                  </a:lnTo>
                  <a:lnTo>
                    <a:pt x="891539" y="400050"/>
                  </a:lnTo>
                  <a:lnTo>
                    <a:pt x="891539" y="80010"/>
                  </a:lnTo>
                  <a:lnTo>
                    <a:pt x="885253" y="48863"/>
                  </a:lnTo>
                  <a:lnTo>
                    <a:pt x="868108" y="23431"/>
                  </a:lnTo>
                  <a:lnTo>
                    <a:pt x="842676" y="6286"/>
                  </a:lnTo>
                  <a:lnTo>
                    <a:pt x="811529" y="0"/>
                  </a:lnTo>
                  <a:close/>
                </a:path>
              </a:pathLst>
            </a:custGeom>
            <a:solidFill>
              <a:srgbClr val="F2F2F2"/>
            </a:solidFill>
          </p:spPr>
          <p:txBody>
            <a:bodyPr wrap="square" lIns="0" tIns="0" rIns="0" bIns="0" rtlCol="0"/>
            <a:lstStyle/>
            <a:p>
              <a:endParaRPr sz="1050">
                <a:latin typeface="Century Gothic" panose="020B0502020202020204" pitchFamily="34" charset="0"/>
              </a:endParaRPr>
            </a:p>
          </p:txBody>
        </p:sp>
        <p:sp>
          <p:nvSpPr>
            <p:cNvPr id="54" name="object 51">
              <a:extLst>
                <a:ext uri="{FF2B5EF4-FFF2-40B4-BE49-F238E27FC236}">
                  <a16:creationId xmlns:a16="http://schemas.microsoft.com/office/drawing/2014/main" id="{08CCBC8F-3CBF-47E9-9E0C-00703EAF3A8C}"/>
                </a:ext>
              </a:extLst>
            </p:cNvPr>
            <p:cNvSpPr txBox="1"/>
            <p:nvPr/>
          </p:nvSpPr>
          <p:spPr>
            <a:xfrm>
              <a:off x="5097239" y="2657944"/>
              <a:ext cx="674370" cy="129725"/>
            </a:xfrm>
            <a:prstGeom prst="rect">
              <a:avLst/>
            </a:prstGeom>
          </p:spPr>
          <p:txBody>
            <a:bodyPr vert="horz" wrap="square" lIns="0" tIns="12065" rIns="0" bIns="0" rtlCol="0" anchor="ctr">
              <a:spAutoFit/>
            </a:bodyPr>
            <a:lstStyle/>
            <a:p>
              <a:pPr marL="181610" marR="5080" indent="-169545" algn="ctr">
                <a:lnSpc>
                  <a:spcPct val="100000"/>
                </a:lnSpc>
                <a:spcBef>
                  <a:spcPts val="95"/>
                </a:spcBef>
              </a:pPr>
              <a:endParaRPr sz="1050" dirty="0">
                <a:latin typeface="Century Gothic" panose="020B0502020202020204" pitchFamily="34" charset="0"/>
                <a:cs typeface="Arial"/>
              </a:endParaRPr>
            </a:p>
          </p:txBody>
        </p:sp>
        <p:sp>
          <p:nvSpPr>
            <p:cNvPr id="57" name="object 54">
              <a:extLst>
                <a:ext uri="{FF2B5EF4-FFF2-40B4-BE49-F238E27FC236}">
                  <a16:creationId xmlns:a16="http://schemas.microsoft.com/office/drawing/2014/main" id="{454E8CBE-DAC6-43F8-ACE3-E8A99C469438}"/>
                </a:ext>
              </a:extLst>
            </p:cNvPr>
            <p:cNvSpPr/>
            <p:nvPr/>
          </p:nvSpPr>
          <p:spPr>
            <a:xfrm>
              <a:off x="4172853" y="4568886"/>
              <a:ext cx="76200" cy="253364"/>
            </a:xfrm>
            <a:prstGeom prst="rect">
              <a:avLst/>
            </a:prstGeom>
            <a:blipFill>
              <a:blip r:embed="rId4" cstate="print"/>
              <a:stretch>
                <a:fillRect/>
              </a:stretch>
            </a:blipFill>
          </p:spPr>
          <p:txBody>
            <a:bodyPr wrap="square" lIns="0" tIns="0" rIns="0" bIns="0" rtlCol="0"/>
            <a:lstStyle/>
            <a:p>
              <a:endParaRPr sz="1050">
                <a:latin typeface="Century Gothic" panose="020B0502020202020204" pitchFamily="34" charset="0"/>
              </a:endParaRPr>
            </a:p>
          </p:txBody>
        </p:sp>
      </p:grpSp>
      <p:sp>
        <p:nvSpPr>
          <p:cNvPr id="64" name="Title 2">
            <a:extLst>
              <a:ext uri="{FF2B5EF4-FFF2-40B4-BE49-F238E27FC236}">
                <a16:creationId xmlns:a16="http://schemas.microsoft.com/office/drawing/2014/main" id="{51431E52-4024-4D33-A47E-ABFC50BE1B33}"/>
              </a:ext>
            </a:extLst>
          </p:cNvPr>
          <p:cNvSpPr>
            <a:spLocks noGrp="1"/>
          </p:cNvSpPr>
          <p:nvPr>
            <p:ph type="title"/>
          </p:nvPr>
        </p:nvSpPr>
        <p:spPr>
          <a:xfrm>
            <a:off x="68255" y="75914"/>
            <a:ext cx="10716800" cy="433300"/>
          </a:xfrm>
        </p:spPr>
        <p:txBody>
          <a:bodyPr vert="horz" lIns="0" tIns="0" rIns="0" bIns="0" rtlCol="0" anchor="t" anchorCtr="0">
            <a:noAutofit/>
          </a:bodyPr>
          <a:lstStyle/>
          <a:p>
            <a:r>
              <a:rPr lang="en-US" sz="3200" b="1" dirty="0">
                <a:latin typeface="+mj-lt"/>
              </a:rPr>
              <a:t>Account Reconciliation – Transaction Matching</a:t>
            </a:r>
          </a:p>
        </p:txBody>
      </p:sp>
      <p:sp>
        <p:nvSpPr>
          <p:cNvPr id="72" name="object 52">
            <a:extLst>
              <a:ext uri="{FF2B5EF4-FFF2-40B4-BE49-F238E27FC236}">
                <a16:creationId xmlns:a16="http://schemas.microsoft.com/office/drawing/2014/main" id="{6D6C9B2F-D327-48C6-A35B-825F3558A519}"/>
              </a:ext>
            </a:extLst>
          </p:cNvPr>
          <p:cNvSpPr/>
          <p:nvPr/>
        </p:nvSpPr>
        <p:spPr>
          <a:xfrm>
            <a:off x="7392730" y="4710270"/>
            <a:ext cx="1396840" cy="643034"/>
          </a:xfrm>
          <a:custGeom>
            <a:avLst/>
            <a:gdLst/>
            <a:ahLst/>
            <a:cxnLst/>
            <a:rect l="l" t="t" r="r" b="b"/>
            <a:pathLst>
              <a:path w="891539" h="480060">
                <a:moveTo>
                  <a:pt x="811529" y="0"/>
                </a:moveTo>
                <a:lnTo>
                  <a:pt x="80009" y="0"/>
                </a:lnTo>
                <a:lnTo>
                  <a:pt x="48863" y="6286"/>
                </a:lnTo>
                <a:lnTo>
                  <a:pt x="23431" y="23431"/>
                </a:lnTo>
                <a:lnTo>
                  <a:pt x="6286" y="48863"/>
                </a:lnTo>
                <a:lnTo>
                  <a:pt x="0" y="80010"/>
                </a:lnTo>
                <a:lnTo>
                  <a:pt x="0" y="400050"/>
                </a:lnTo>
                <a:lnTo>
                  <a:pt x="6286" y="431196"/>
                </a:lnTo>
                <a:lnTo>
                  <a:pt x="23431" y="456628"/>
                </a:lnTo>
                <a:lnTo>
                  <a:pt x="48863" y="473773"/>
                </a:lnTo>
                <a:lnTo>
                  <a:pt x="80009" y="480060"/>
                </a:lnTo>
                <a:lnTo>
                  <a:pt x="811529" y="480060"/>
                </a:lnTo>
                <a:lnTo>
                  <a:pt x="842676" y="473773"/>
                </a:lnTo>
                <a:lnTo>
                  <a:pt x="868108" y="456628"/>
                </a:lnTo>
                <a:lnTo>
                  <a:pt x="885253" y="431196"/>
                </a:lnTo>
                <a:lnTo>
                  <a:pt x="891539" y="400050"/>
                </a:lnTo>
                <a:lnTo>
                  <a:pt x="891539" y="80010"/>
                </a:lnTo>
                <a:lnTo>
                  <a:pt x="885253" y="48863"/>
                </a:lnTo>
                <a:lnTo>
                  <a:pt x="868108" y="23431"/>
                </a:lnTo>
                <a:lnTo>
                  <a:pt x="842676" y="6286"/>
                </a:lnTo>
                <a:lnTo>
                  <a:pt x="811529" y="0"/>
                </a:lnTo>
                <a:close/>
              </a:path>
            </a:pathLst>
          </a:custGeom>
          <a:solidFill>
            <a:srgbClr val="F2F2F2"/>
          </a:solidFill>
        </p:spPr>
        <p:txBody>
          <a:bodyPr wrap="square" lIns="0" tIns="0" rIns="0" bIns="0" rtlCol="0"/>
          <a:lstStyle/>
          <a:p>
            <a:endParaRPr sz="1050" dirty="0">
              <a:latin typeface="Century Gothic" panose="020B0502020202020204" pitchFamily="34" charset="0"/>
            </a:endParaRPr>
          </a:p>
        </p:txBody>
      </p:sp>
      <p:sp>
        <p:nvSpPr>
          <p:cNvPr id="74" name="object 53">
            <a:extLst>
              <a:ext uri="{FF2B5EF4-FFF2-40B4-BE49-F238E27FC236}">
                <a16:creationId xmlns:a16="http://schemas.microsoft.com/office/drawing/2014/main" id="{3E2D9D0F-F732-4730-BFEA-F3B56B565325}"/>
              </a:ext>
            </a:extLst>
          </p:cNvPr>
          <p:cNvSpPr txBox="1"/>
          <p:nvPr/>
        </p:nvSpPr>
        <p:spPr>
          <a:xfrm>
            <a:off x="7549384" y="4702530"/>
            <a:ext cx="954110" cy="658514"/>
          </a:xfrm>
          <a:prstGeom prst="rect">
            <a:avLst/>
          </a:prstGeom>
        </p:spPr>
        <p:txBody>
          <a:bodyPr vert="horz" wrap="square" lIns="0" tIns="12065" rIns="0" bIns="0" rtlCol="0" anchor="ctr" anchorCtr="0">
            <a:spAutoFit/>
          </a:bodyPr>
          <a:lstStyle/>
          <a:p>
            <a:pPr marL="12700" marR="5080" indent="42545" algn="ctr">
              <a:lnSpc>
                <a:spcPct val="100000"/>
              </a:lnSpc>
              <a:spcBef>
                <a:spcPts val="95"/>
              </a:spcBef>
            </a:pPr>
            <a:r>
              <a:rPr lang="en-US" sz="1050" spc="-10" dirty="0">
                <a:latin typeface="Century Gothic" panose="020B0502020202020204" pitchFamily="34" charset="0"/>
                <a:cs typeface="Arial"/>
              </a:rPr>
              <a:t>Confirmed Matches and Explained Difference</a:t>
            </a:r>
            <a:endParaRPr sz="1050" dirty="0">
              <a:latin typeface="Century Gothic" panose="020B0502020202020204" pitchFamily="34" charset="0"/>
              <a:cs typeface="Arial"/>
            </a:endParaRPr>
          </a:p>
        </p:txBody>
      </p:sp>
      <p:sp>
        <p:nvSpPr>
          <p:cNvPr id="153" name="object 54">
            <a:extLst>
              <a:ext uri="{FF2B5EF4-FFF2-40B4-BE49-F238E27FC236}">
                <a16:creationId xmlns:a16="http://schemas.microsoft.com/office/drawing/2014/main" id="{812A093D-C56D-4BFE-99F8-76876C5CA2BC}"/>
              </a:ext>
            </a:extLst>
          </p:cNvPr>
          <p:cNvSpPr/>
          <p:nvPr/>
        </p:nvSpPr>
        <p:spPr>
          <a:xfrm rot="16200000">
            <a:off x="7085542" y="4848139"/>
            <a:ext cx="155080" cy="433869"/>
          </a:xfrm>
          <a:prstGeom prst="rect">
            <a:avLst/>
          </a:prstGeom>
          <a:blipFill>
            <a:blip r:embed="rId4" cstate="print"/>
            <a:stretch>
              <a:fillRect/>
            </a:stretch>
          </a:blipFill>
        </p:spPr>
        <p:txBody>
          <a:bodyPr wrap="square" lIns="0" tIns="0" rIns="0" bIns="0" rtlCol="0"/>
          <a:lstStyle/>
          <a:p>
            <a:endParaRPr sz="1050">
              <a:latin typeface="Century Gothic" panose="020B0502020202020204" pitchFamily="34" charset="0"/>
            </a:endParaRPr>
          </a:p>
        </p:txBody>
      </p:sp>
      <p:cxnSp>
        <p:nvCxnSpPr>
          <p:cNvPr id="169" name="Straight Connector 168">
            <a:extLst>
              <a:ext uri="{FF2B5EF4-FFF2-40B4-BE49-F238E27FC236}">
                <a16:creationId xmlns:a16="http://schemas.microsoft.com/office/drawing/2014/main" id="{1C5259D3-0DD6-4862-8414-F6D5CFCF9EBF}"/>
              </a:ext>
            </a:extLst>
          </p:cNvPr>
          <p:cNvCxnSpPr>
            <a:cxnSpLocks/>
          </p:cNvCxnSpPr>
          <p:nvPr/>
        </p:nvCxnSpPr>
        <p:spPr>
          <a:xfrm flipH="1">
            <a:off x="9084458" y="2018392"/>
            <a:ext cx="1838" cy="2764929"/>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A47884A9-5BC9-4F47-BAEE-E63FF1ECB79E}"/>
              </a:ext>
            </a:extLst>
          </p:cNvPr>
          <p:cNvCxnSpPr>
            <a:cxnSpLocks/>
          </p:cNvCxnSpPr>
          <p:nvPr/>
        </p:nvCxnSpPr>
        <p:spPr>
          <a:xfrm>
            <a:off x="8789570" y="4783321"/>
            <a:ext cx="294888" cy="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8" name="object 54">
            <a:extLst>
              <a:ext uri="{FF2B5EF4-FFF2-40B4-BE49-F238E27FC236}">
                <a16:creationId xmlns:a16="http://schemas.microsoft.com/office/drawing/2014/main" id="{4299FB11-F374-4888-8419-B0DFD961E547}"/>
              </a:ext>
            </a:extLst>
          </p:cNvPr>
          <p:cNvSpPr/>
          <p:nvPr/>
        </p:nvSpPr>
        <p:spPr>
          <a:xfrm rot="16200000">
            <a:off x="9260811" y="1789288"/>
            <a:ext cx="116955" cy="469658"/>
          </a:xfrm>
          <a:prstGeom prst="rect">
            <a:avLst/>
          </a:prstGeom>
          <a:blipFill>
            <a:blip r:embed="rId4" cstate="print"/>
            <a:stretch>
              <a:fillRect/>
            </a:stretch>
          </a:blipFill>
        </p:spPr>
        <p:txBody>
          <a:bodyPr wrap="square" lIns="0" tIns="0" rIns="0" bIns="0" rtlCol="0"/>
          <a:lstStyle/>
          <a:p>
            <a:endParaRPr sz="1050">
              <a:latin typeface="Century Gothic" panose="020B0502020202020204" pitchFamily="34" charset="0"/>
            </a:endParaRPr>
          </a:p>
        </p:txBody>
      </p:sp>
      <p:sp>
        <p:nvSpPr>
          <p:cNvPr id="117" name="object 15">
            <a:extLst>
              <a:ext uri="{FF2B5EF4-FFF2-40B4-BE49-F238E27FC236}">
                <a16:creationId xmlns:a16="http://schemas.microsoft.com/office/drawing/2014/main" id="{C6629F97-17D4-4F3C-891F-D5D9AB6E357C}"/>
              </a:ext>
            </a:extLst>
          </p:cNvPr>
          <p:cNvSpPr/>
          <p:nvPr/>
        </p:nvSpPr>
        <p:spPr>
          <a:xfrm>
            <a:off x="864102" y="2702499"/>
            <a:ext cx="1396840" cy="643034"/>
          </a:xfrm>
          <a:custGeom>
            <a:avLst/>
            <a:gdLst/>
            <a:ahLst/>
            <a:cxnLst/>
            <a:rect l="l" t="t" r="r" b="b"/>
            <a:pathLst>
              <a:path w="891539" h="480060">
                <a:moveTo>
                  <a:pt x="811530" y="0"/>
                </a:moveTo>
                <a:lnTo>
                  <a:pt x="80010" y="0"/>
                </a:lnTo>
                <a:lnTo>
                  <a:pt x="48863" y="6286"/>
                </a:lnTo>
                <a:lnTo>
                  <a:pt x="23431" y="23431"/>
                </a:lnTo>
                <a:lnTo>
                  <a:pt x="6286" y="48863"/>
                </a:lnTo>
                <a:lnTo>
                  <a:pt x="0" y="80010"/>
                </a:lnTo>
                <a:lnTo>
                  <a:pt x="0" y="400050"/>
                </a:lnTo>
                <a:lnTo>
                  <a:pt x="6286" y="431196"/>
                </a:lnTo>
                <a:lnTo>
                  <a:pt x="23431" y="456628"/>
                </a:lnTo>
                <a:lnTo>
                  <a:pt x="48863" y="473773"/>
                </a:lnTo>
                <a:lnTo>
                  <a:pt x="80010" y="480060"/>
                </a:lnTo>
                <a:lnTo>
                  <a:pt x="811530" y="480060"/>
                </a:lnTo>
                <a:lnTo>
                  <a:pt x="842676" y="473773"/>
                </a:lnTo>
                <a:lnTo>
                  <a:pt x="868108" y="456628"/>
                </a:lnTo>
                <a:lnTo>
                  <a:pt x="885253" y="431196"/>
                </a:lnTo>
                <a:lnTo>
                  <a:pt x="891539" y="400050"/>
                </a:lnTo>
                <a:lnTo>
                  <a:pt x="891539" y="80010"/>
                </a:lnTo>
                <a:lnTo>
                  <a:pt x="885253" y="48863"/>
                </a:lnTo>
                <a:lnTo>
                  <a:pt x="868108" y="23431"/>
                </a:lnTo>
                <a:lnTo>
                  <a:pt x="842676" y="6286"/>
                </a:lnTo>
                <a:lnTo>
                  <a:pt x="811530" y="0"/>
                </a:lnTo>
                <a:close/>
              </a:path>
            </a:pathLst>
          </a:custGeom>
          <a:solidFill>
            <a:srgbClr val="F2F2F2"/>
          </a:solidFill>
        </p:spPr>
        <p:txBody>
          <a:bodyPr wrap="square" lIns="0" tIns="0" rIns="0" bIns="0" rtlCol="0"/>
          <a:lstStyle/>
          <a:p>
            <a:endParaRPr sz="1050">
              <a:latin typeface="Century Gothic" panose="020B0502020202020204" pitchFamily="34" charset="0"/>
            </a:endParaRPr>
          </a:p>
        </p:txBody>
      </p:sp>
      <p:sp>
        <p:nvSpPr>
          <p:cNvPr id="118" name="object 15">
            <a:extLst>
              <a:ext uri="{FF2B5EF4-FFF2-40B4-BE49-F238E27FC236}">
                <a16:creationId xmlns:a16="http://schemas.microsoft.com/office/drawing/2014/main" id="{0DEBA122-A8EA-4B1A-B274-8118E1C31049}"/>
              </a:ext>
            </a:extLst>
          </p:cNvPr>
          <p:cNvSpPr/>
          <p:nvPr/>
        </p:nvSpPr>
        <p:spPr>
          <a:xfrm>
            <a:off x="840900" y="3869309"/>
            <a:ext cx="1396840" cy="643034"/>
          </a:xfrm>
          <a:custGeom>
            <a:avLst/>
            <a:gdLst/>
            <a:ahLst/>
            <a:cxnLst/>
            <a:rect l="l" t="t" r="r" b="b"/>
            <a:pathLst>
              <a:path w="891539" h="480060">
                <a:moveTo>
                  <a:pt x="811530" y="0"/>
                </a:moveTo>
                <a:lnTo>
                  <a:pt x="80010" y="0"/>
                </a:lnTo>
                <a:lnTo>
                  <a:pt x="48863" y="6286"/>
                </a:lnTo>
                <a:lnTo>
                  <a:pt x="23431" y="23431"/>
                </a:lnTo>
                <a:lnTo>
                  <a:pt x="6286" y="48863"/>
                </a:lnTo>
                <a:lnTo>
                  <a:pt x="0" y="80010"/>
                </a:lnTo>
                <a:lnTo>
                  <a:pt x="0" y="400050"/>
                </a:lnTo>
                <a:lnTo>
                  <a:pt x="6286" y="431196"/>
                </a:lnTo>
                <a:lnTo>
                  <a:pt x="23431" y="456628"/>
                </a:lnTo>
                <a:lnTo>
                  <a:pt x="48863" y="473773"/>
                </a:lnTo>
                <a:lnTo>
                  <a:pt x="80010" y="480060"/>
                </a:lnTo>
                <a:lnTo>
                  <a:pt x="811530" y="480060"/>
                </a:lnTo>
                <a:lnTo>
                  <a:pt x="842676" y="473773"/>
                </a:lnTo>
                <a:lnTo>
                  <a:pt x="868108" y="456628"/>
                </a:lnTo>
                <a:lnTo>
                  <a:pt x="885253" y="431196"/>
                </a:lnTo>
                <a:lnTo>
                  <a:pt x="891539" y="400050"/>
                </a:lnTo>
                <a:lnTo>
                  <a:pt x="891539" y="80010"/>
                </a:lnTo>
                <a:lnTo>
                  <a:pt x="885253" y="48863"/>
                </a:lnTo>
                <a:lnTo>
                  <a:pt x="868108" y="23431"/>
                </a:lnTo>
                <a:lnTo>
                  <a:pt x="842676" y="6286"/>
                </a:lnTo>
                <a:lnTo>
                  <a:pt x="811530" y="0"/>
                </a:lnTo>
                <a:close/>
              </a:path>
            </a:pathLst>
          </a:custGeom>
          <a:solidFill>
            <a:srgbClr val="F2F2F2"/>
          </a:solidFill>
        </p:spPr>
        <p:txBody>
          <a:bodyPr wrap="square" lIns="0" tIns="0" rIns="0" bIns="0" rtlCol="0"/>
          <a:lstStyle/>
          <a:p>
            <a:endParaRPr sz="1050">
              <a:latin typeface="Century Gothic" panose="020B0502020202020204" pitchFamily="34" charset="0"/>
            </a:endParaRPr>
          </a:p>
        </p:txBody>
      </p:sp>
      <p:sp>
        <p:nvSpPr>
          <p:cNvPr id="119" name="object 15">
            <a:extLst>
              <a:ext uri="{FF2B5EF4-FFF2-40B4-BE49-F238E27FC236}">
                <a16:creationId xmlns:a16="http://schemas.microsoft.com/office/drawing/2014/main" id="{42C9CB93-C07E-4FC0-882A-5C94BD89AEE3}"/>
              </a:ext>
            </a:extLst>
          </p:cNvPr>
          <p:cNvSpPr/>
          <p:nvPr/>
        </p:nvSpPr>
        <p:spPr>
          <a:xfrm>
            <a:off x="848759" y="4958735"/>
            <a:ext cx="1396840" cy="643034"/>
          </a:xfrm>
          <a:custGeom>
            <a:avLst/>
            <a:gdLst/>
            <a:ahLst/>
            <a:cxnLst/>
            <a:rect l="l" t="t" r="r" b="b"/>
            <a:pathLst>
              <a:path w="891539" h="480060">
                <a:moveTo>
                  <a:pt x="811530" y="0"/>
                </a:moveTo>
                <a:lnTo>
                  <a:pt x="80010" y="0"/>
                </a:lnTo>
                <a:lnTo>
                  <a:pt x="48863" y="6286"/>
                </a:lnTo>
                <a:lnTo>
                  <a:pt x="23431" y="23431"/>
                </a:lnTo>
                <a:lnTo>
                  <a:pt x="6286" y="48863"/>
                </a:lnTo>
                <a:lnTo>
                  <a:pt x="0" y="80010"/>
                </a:lnTo>
                <a:lnTo>
                  <a:pt x="0" y="400050"/>
                </a:lnTo>
                <a:lnTo>
                  <a:pt x="6286" y="431196"/>
                </a:lnTo>
                <a:lnTo>
                  <a:pt x="23431" y="456628"/>
                </a:lnTo>
                <a:lnTo>
                  <a:pt x="48863" y="473773"/>
                </a:lnTo>
                <a:lnTo>
                  <a:pt x="80010" y="480060"/>
                </a:lnTo>
                <a:lnTo>
                  <a:pt x="811530" y="480060"/>
                </a:lnTo>
                <a:lnTo>
                  <a:pt x="842676" y="473773"/>
                </a:lnTo>
                <a:lnTo>
                  <a:pt x="868108" y="456628"/>
                </a:lnTo>
                <a:lnTo>
                  <a:pt x="885253" y="431196"/>
                </a:lnTo>
                <a:lnTo>
                  <a:pt x="891539" y="400050"/>
                </a:lnTo>
                <a:lnTo>
                  <a:pt x="891539" y="80010"/>
                </a:lnTo>
                <a:lnTo>
                  <a:pt x="885253" y="48863"/>
                </a:lnTo>
                <a:lnTo>
                  <a:pt x="868108" y="23431"/>
                </a:lnTo>
                <a:lnTo>
                  <a:pt x="842676" y="6286"/>
                </a:lnTo>
                <a:lnTo>
                  <a:pt x="811530" y="0"/>
                </a:lnTo>
                <a:close/>
              </a:path>
            </a:pathLst>
          </a:custGeom>
          <a:solidFill>
            <a:srgbClr val="F2F2F2"/>
          </a:solidFill>
        </p:spPr>
        <p:txBody>
          <a:bodyPr wrap="square" lIns="0" tIns="0" rIns="0" bIns="0" rtlCol="0"/>
          <a:lstStyle/>
          <a:p>
            <a:endParaRPr sz="1050">
              <a:latin typeface="Century Gothic" panose="020B0502020202020204" pitchFamily="34" charset="0"/>
            </a:endParaRPr>
          </a:p>
        </p:txBody>
      </p:sp>
      <p:sp>
        <p:nvSpPr>
          <p:cNvPr id="120" name="object 14">
            <a:extLst>
              <a:ext uri="{FF2B5EF4-FFF2-40B4-BE49-F238E27FC236}">
                <a16:creationId xmlns:a16="http://schemas.microsoft.com/office/drawing/2014/main" id="{72BFFFB9-CFED-49E5-B84C-0721E510AD68}"/>
              </a:ext>
            </a:extLst>
          </p:cNvPr>
          <p:cNvSpPr txBox="1"/>
          <p:nvPr/>
        </p:nvSpPr>
        <p:spPr>
          <a:xfrm>
            <a:off x="1073778" y="2896423"/>
            <a:ext cx="977487" cy="173766"/>
          </a:xfrm>
          <a:prstGeom prst="rect">
            <a:avLst/>
          </a:prstGeom>
        </p:spPr>
        <p:txBody>
          <a:bodyPr vert="horz" wrap="square" lIns="0" tIns="12065" rIns="0" bIns="0" rtlCol="0">
            <a:spAutoFit/>
          </a:bodyPr>
          <a:lstStyle/>
          <a:p>
            <a:pPr marL="12700" marR="5080" indent="-635" algn="ctr">
              <a:lnSpc>
                <a:spcPct val="100000"/>
              </a:lnSpc>
              <a:spcBef>
                <a:spcPts val="95"/>
              </a:spcBef>
            </a:pPr>
            <a:r>
              <a:rPr lang="en-US" sz="1050" spc="-5" dirty="0">
                <a:latin typeface="Century Gothic" panose="020B0502020202020204" pitchFamily="34" charset="0"/>
                <a:cs typeface="Arial"/>
              </a:rPr>
              <a:t>Data Source 1</a:t>
            </a:r>
            <a:endParaRPr lang="en-US" sz="1050" dirty="0">
              <a:latin typeface="Century Gothic" panose="020B0502020202020204" pitchFamily="34" charset="0"/>
              <a:cs typeface="Arial"/>
            </a:endParaRPr>
          </a:p>
        </p:txBody>
      </p:sp>
      <p:sp>
        <p:nvSpPr>
          <p:cNvPr id="121" name="object 14">
            <a:extLst>
              <a:ext uri="{FF2B5EF4-FFF2-40B4-BE49-F238E27FC236}">
                <a16:creationId xmlns:a16="http://schemas.microsoft.com/office/drawing/2014/main" id="{13DCA798-F9F2-4C53-8D4B-A4FCEDB4833E}"/>
              </a:ext>
            </a:extLst>
          </p:cNvPr>
          <p:cNvSpPr txBox="1"/>
          <p:nvPr/>
        </p:nvSpPr>
        <p:spPr>
          <a:xfrm>
            <a:off x="1090441" y="4052219"/>
            <a:ext cx="977487" cy="173766"/>
          </a:xfrm>
          <a:prstGeom prst="rect">
            <a:avLst/>
          </a:prstGeom>
        </p:spPr>
        <p:txBody>
          <a:bodyPr vert="horz" wrap="square" lIns="0" tIns="12065" rIns="0" bIns="0" rtlCol="0">
            <a:spAutoFit/>
          </a:bodyPr>
          <a:lstStyle/>
          <a:p>
            <a:pPr marL="12700" marR="5080" indent="-635" algn="ctr">
              <a:lnSpc>
                <a:spcPct val="100000"/>
              </a:lnSpc>
              <a:spcBef>
                <a:spcPts val="95"/>
              </a:spcBef>
            </a:pPr>
            <a:r>
              <a:rPr lang="en-US" sz="1050" spc="-5" dirty="0">
                <a:latin typeface="Century Gothic" panose="020B0502020202020204" pitchFamily="34" charset="0"/>
                <a:cs typeface="Arial"/>
              </a:rPr>
              <a:t>Data Source 2</a:t>
            </a:r>
            <a:endParaRPr lang="en-US" sz="1050" dirty="0">
              <a:latin typeface="Century Gothic" panose="020B0502020202020204" pitchFamily="34" charset="0"/>
              <a:cs typeface="Arial"/>
            </a:endParaRPr>
          </a:p>
        </p:txBody>
      </p:sp>
      <p:sp>
        <p:nvSpPr>
          <p:cNvPr id="122" name="object 14">
            <a:extLst>
              <a:ext uri="{FF2B5EF4-FFF2-40B4-BE49-F238E27FC236}">
                <a16:creationId xmlns:a16="http://schemas.microsoft.com/office/drawing/2014/main" id="{D73431CA-E64C-479F-AE78-CF65788C76BC}"/>
              </a:ext>
            </a:extLst>
          </p:cNvPr>
          <p:cNvSpPr txBox="1"/>
          <p:nvPr/>
        </p:nvSpPr>
        <p:spPr>
          <a:xfrm>
            <a:off x="1050576" y="5143483"/>
            <a:ext cx="977487" cy="173766"/>
          </a:xfrm>
          <a:prstGeom prst="rect">
            <a:avLst/>
          </a:prstGeom>
        </p:spPr>
        <p:txBody>
          <a:bodyPr vert="horz" wrap="square" lIns="0" tIns="12065" rIns="0" bIns="0" rtlCol="0">
            <a:spAutoFit/>
          </a:bodyPr>
          <a:lstStyle/>
          <a:p>
            <a:pPr marL="12700" marR="5080" indent="-635" algn="ctr">
              <a:lnSpc>
                <a:spcPct val="100000"/>
              </a:lnSpc>
              <a:spcBef>
                <a:spcPts val="95"/>
              </a:spcBef>
            </a:pPr>
            <a:r>
              <a:rPr lang="en-US" sz="1050" spc="-5" dirty="0">
                <a:latin typeface="Century Gothic" panose="020B0502020202020204" pitchFamily="34" charset="0"/>
                <a:cs typeface="Arial"/>
              </a:rPr>
              <a:t>Data Source 3</a:t>
            </a:r>
            <a:endParaRPr lang="en-US" sz="1050" dirty="0">
              <a:latin typeface="Century Gothic" panose="020B0502020202020204" pitchFamily="34" charset="0"/>
              <a:cs typeface="Arial"/>
            </a:endParaRPr>
          </a:p>
        </p:txBody>
      </p:sp>
      <p:sp>
        <p:nvSpPr>
          <p:cNvPr id="2" name="Rectangle 1">
            <a:extLst>
              <a:ext uri="{FF2B5EF4-FFF2-40B4-BE49-F238E27FC236}">
                <a16:creationId xmlns:a16="http://schemas.microsoft.com/office/drawing/2014/main" id="{97219DFE-E233-4E0C-B8FF-857F89350518}"/>
              </a:ext>
            </a:extLst>
          </p:cNvPr>
          <p:cNvSpPr/>
          <p:nvPr/>
        </p:nvSpPr>
        <p:spPr>
          <a:xfrm>
            <a:off x="788023" y="2616563"/>
            <a:ext cx="1549599" cy="31675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bject 15">
            <a:extLst>
              <a:ext uri="{FF2B5EF4-FFF2-40B4-BE49-F238E27FC236}">
                <a16:creationId xmlns:a16="http://schemas.microsoft.com/office/drawing/2014/main" id="{2B4D6637-EBE0-475B-9F9F-96A85CA5348C}"/>
              </a:ext>
            </a:extLst>
          </p:cNvPr>
          <p:cNvSpPr/>
          <p:nvPr/>
        </p:nvSpPr>
        <p:spPr>
          <a:xfrm>
            <a:off x="2900865" y="2734714"/>
            <a:ext cx="1396840" cy="643034"/>
          </a:xfrm>
          <a:custGeom>
            <a:avLst/>
            <a:gdLst/>
            <a:ahLst/>
            <a:cxnLst/>
            <a:rect l="l" t="t" r="r" b="b"/>
            <a:pathLst>
              <a:path w="891539" h="480060">
                <a:moveTo>
                  <a:pt x="811530" y="0"/>
                </a:moveTo>
                <a:lnTo>
                  <a:pt x="80010" y="0"/>
                </a:lnTo>
                <a:lnTo>
                  <a:pt x="48863" y="6286"/>
                </a:lnTo>
                <a:lnTo>
                  <a:pt x="23431" y="23431"/>
                </a:lnTo>
                <a:lnTo>
                  <a:pt x="6286" y="48863"/>
                </a:lnTo>
                <a:lnTo>
                  <a:pt x="0" y="80010"/>
                </a:lnTo>
                <a:lnTo>
                  <a:pt x="0" y="400050"/>
                </a:lnTo>
                <a:lnTo>
                  <a:pt x="6286" y="431196"/>
                </a:lnTo>
                <a:lnTo>
                  <a:pt x="23431" y="456628"/>
                </a:lnTo>
                <a:lnTo>
                  <a:pt x="48863" y="473773"/>
                </a:lnTo>
                <a:lnTo>
                  <a:pt x="80010" y="480060"/>
                </a:lnTo>
                <a:lnTo>
                  <a:pt x="811530" y="480060"/>
                </a:lnTo>
                <a:lnTo>
                  <a:pt x="842676" y="473773"/>
                </a:lnTo>
                <a:lnTo>
                  <a:pt x="868108" y="456628"/>
                </a:lnTo>
                <a:lnTo>
                  <a:pt x="885253" y="431196"/>
                </a:lnTo>
                <a:lnTo>
                  <a:pt x="891539" y="400050"/>
                </a:lnTo>
                <a:lnTo>
                  <a:pt x="891539" y="80010"/>
                </a:lnTo>
                <a:lnTo>
                  <a:pt x="885253" y="48863"/>
                </a:lnTo>
                <a:lnTo>
                  <a:pt x="868108" y="23431"/>
                </a:lnTo>
                <a:lnTo>
                  <a:pt x="842676" y="6286"/>
                </a:lnTo>
                <a:lnTo>
                  <a:pt x="811530" y="0"/>
                </a:lnTo>
                <a:close/>
              </a:path>
            </a:pathLst>
          </a:custGeom>
          <a:solidFill>
            <a:srgbClr val="F2F2F2"/>
          </a:solidFill>
        </p:spPr>
        <p:txBody>
          <a:bodyPr wrap="square" lIns="0" tIns="0" rIns="0" bIns="0" rtlCol="0"/>
          <a:lstStyle/>
          <a:p>
            <a:endParaRPr sz="1050">
              <a:latin typeface="Century Gothic" panose="020B0502020202020204" pitchFamily="34" charset="0"/>
            </a:endParaRPr>
          </a:p>
        </p:txBody>
      </p:sp>
      <p:sp>
        <p:nvSpPr>
          <p:cNvPr id="164" name="object 15">
            <a:extLst>
              <a:ext uri="{FF2B5EF4-FFF2-40B4-BE49-F238E27FC236}">
                <a16:creationId xmlns:a16="http://schemas.microsoft.com/office/drawing/2014/main" id="{B47CABDC-E8D7-4584-8730-642DB0A0B927}"/>
              </a:ext>
            </a:extLst>
          </p:cNvPr>
          <p:cNvSpPr/>
          <p:nvPr/>
        </p:nvSpPr>
        <p:spPr>
          <a:xfrm>
            <a:off x="2941510" y="3869309"/>
            <a:ext cx="1396840" cy="643034"/>
          </a:xfrm>
          <a:custGeom>
            <a:avLst/>
            <a:gdLst/>
            <a:ahLst/>
            <a:cxnLst/>
            <a:rect l="l" t="t" r="r" b="b"/>
            <a:pathLst>
              <a:path w="891539" h="480060">
                <a:moveTo>
                  <a:pt x="811530" y="0"/>
                </a:moveTo>
                <a:lnTo>
                  <a:pt x="80010" y="0"/>
                </a:lnTo>
                <a:lnTo>
                  <a:pt x="48863" y="6286"/>
                </a:lnTo>
                <a:lnTo>
                  <a:pt x="23431" y="23431"/>
                </a:lnTo>
                <a:lnTo>
                  <a:pt x="6286" y="48863"/>
                </a:lnTo>
                <a:lnTo>
                  <a:pt x="0" y="80010"/>
                </a:lnTo>
                <a:lnTo>
                  <a:pt x="0" y="400050"/>
                </a:lnTo>
                <a:lnTo>
                  <a:pt x="6286" y="431196"/>
                </a:lnTo>
                <a:lnTo>
                  <a:pt x="23431" y="456628"/>
                </a:lnTo>
                <a:lnTo>
                  <a:pt x="48863" y="473773"/>
                </a:lnTo>
                <a:lnTo>
                  <a:pt x="80010" y="480060"/>
                </a:lnTo>
                <a:lnTo>
                  <a:pt x="811530" y="480060"/>
                </a:lnTo>
                <a:lnTo>
                  <a:pt x="842676" y="473773"/>
                </a:lnTo>
                <a:lnTo>
                  <a:pt x="868108" y="456628"/>
                </a:lnTo>
                <a:lnTo>
                  <a:pt x="885253" y="431196"/>
                </a:lnTo>
                <a:lnTo>
                  <a:pt x="891539" y="400050"/>
                </a:lnTo>
                <a:lnTo>
                  <a:pt x="891539" y="80010"/>
                </a:lnTo>
                <a:lnTo>
                  <a:pt x="885253" y="48863"/>
                </a:lnTo>
                <a:lnTo>
                  <a:pt x="868108" y="23431"/>
                </a:lnTo>
                <a:lnTo>
                  <a:pt x="842676" y="6286"/>
                </a:lnTo>
                <a:lnTo>
                  <a:pt x="811530" y="0"/>
                </a:lnTo>
                <a:close/>
              </a:path>
            </a:pathLst>
          </a:custGeom>
          <a:solidFill>
            <a:srgbClr val="F2F2F2"/>
          </a:solidFill>
        </p:spPr>
        <p:txBody>
          <a:bodyPr wrap="square" lIns="0" tIns="0" rIns="0" bIns="0" rtlCol="0"/>
          <a:lstStyle/>
          <a:p>
            <a:endParaRPr sz="1050">
              <a:latin typeface="Century Gothic" panose="020B0502020202020204" pitchFamily="34" charset="0"/>
            </a:endParaRPr>
          </a:p>
        </p:txBody>
      </p:sp>
      <p:sp>
        <p:nvSpPr>
          <p:cNvPr id="165" name="object 15">
            <a:extLst>
              <a:ext uri="{FF2B5EF4-FFF2-40B4-BE49-F238E27FC236}">
                <a16:creationId xmlns:a16="http://schemas.microsoft.com/office/drawing/2014/main" id="{7E67DF33-7B1A-4CEC-9F5C-8BDD790B522D}"/>
              </a:ext>
            </a:extLst>
          </p:cNvPr>
          <p:cNvSpPr/>
          <p:nvPr/>
        </p:nvSpPr>
        <p:spPr>
          <a:xfrm>
            <a:off x="2892021" y="4986824"/>
            <a:ext cx="1396840" cy="643034"/>
          </a:xfrm>
          <a:custGeom>
            <a:avLst/>
            <a:gdLst/>
            <a:ahLst/>
            <a:cxnLst/>
            <a:rect l="l" t="t" r="r" b="b"/>
            <a:pathLst>
              <a:path w="891539" h="480060">
                <a:moveTo>
                  <a:pt x="811530" y="0"/>
                </a:moveTo>
                <a:lnTo>
                  <a:pt x="80010" y="0"/>
                </a:lnTo>
                <a:lnTo>
                  <a:pt x="48863" y="6286"/>
                </a:lnTo>
                <a:lnTo>
                  <a:pt x="23431" y="23431"/>
                </a:lnTo>
                <a:lnTo>
                  <a:pt x="6286" y="48863"/>
                </a:lnTo>
                <a:lnTo>
                  <a:pt x="0" y="80010"/>
                </a:lnTo>
                <a:lnTo>
                  <a:pt x="0" y="400050"/>
                </a:lnTo>
                <a:lnTo>
                  <a:pt x="6286" y="431196"/>
                </a:lnTo>
                <a:lnTo>
                  <a:pt x="23431" y="456628"/>
                </a:lnTo>
                <a:lnTo>
                  <a:pt x="48863" y="473773"/>
                </a:lnTo>
                <a:lnTo>
                  <a:pt x="80010" y="480060"/>
                </a:lnTo>
                <a:lnTo>
                  <a:pt x="811530" y="480060"/>
                </a:lnTo>
                <a:lnTo>
                  <a:pt x="842676" y="473773"/>
                </a:lnTo>
                <a:lnTo>
                  <a:pt x="868108" y="456628"/>
                </a:lnTo>
                <a:lnTo>
                  <a:pt x="885253" y="431196"/>
                </a:lnTo>
                <a:lnTo>
                  <a:pt x="891539" y="400050"/>
                </a:lnTo>
                <a:lnTo>
                  <a:pt x="891539" y="80010"/>
                </a:lnTo>
                <a:lnTo>
                  <a:pt x="885253" y="48863"/>
                </a:lnTo>
                <a:lnTo>
                  <a:pt x="868108" y="23431"/>
                </a:lnTo>
                <a:lnTo>
                  <a:pt x="842676" y="6286"/>
                </a:lnTo>
                <a:lnTo>
                  <a:pt x="811530" y="0"/>
                </a:lnTo>
                <a:close/>
              </a:path>
            </a:pathLst>
          </a:custGeom>
          <a:solidFill>
            <a:srgbClr val="F2F2F2"/>
          </a:solidFill>
        </p:spPr>
        <p:txBody>
          <a:bodyPr wrap="square" lIns="0" tIns="0" rIns="0" bIns="0" rtlCol="0"/>
          <a:lstStyle/>
          <a:p>
            <a:endParaRPr sz="1050">
              <a:latin typeface="Century Gothic" panose="020B0502020202020204" pitchFamily="34" charset="0"/>
            </a:endParaRPr>
          </a:p>
        </p:txBody>
      </p:sp>
      <p:sp>
        <p:nvSpPr>
          <p:cNvPr id="167" name="object 14">
            <a:extLst>
              <a:ext uri="{FF2B5EF4-FFF2-40B4-BE49-F238E27FC236}">
                <a16:creationId xmlns:a16="http://schemas.microsoft.com/office/drawing/2014/main" id="{EC87914B-33B5-4AEA-9AA3-641D9D8E6C17}"/>
              </a:ext>
            </a:extLst>
          </p:cNvPr>
          <p:cNvSpPr txBox="1"/>
          <p:nvPr/>
        </p:nvSpPr>
        <p:spPr>
          <a:xfrm>
            <a:off x="3004341" y="2740932"/>
            <a:ext cx="1284520" cy="658514"/>
          </a:xfrm>
          <a:prstGeom prst="rect">
            <a:avLst/>
          </a:prstGeom>
        </p:spPr>
        <p:txBody>
          <a:bodyPr vert="horz" wrap="square" lIns="0" tIns="12065" rIns="0" bIns="0" rtlCol="0">
            <a:spAutoFit/>
          </a:bodyPr>
          <a:lstStyle/>
          <a:p>
            <a:pPr marL="12700" marR="5080" indent="-635" algn="ctr">
              <a:lnSpc>
                <a:spcPct val="100000"/>
              </a:lnSpc>
              <a:spcBef>
                <a:spcPts val="95"/>
              </a:spcBef>
            </a:pPr>
            <a:r>
              <a:rPr lang="en-US" sz="1050" spc="-5" dirty="0">
                <a:latin typeface="Century Gothic" panose="020B0502020202020204" pitchFamily="34" charset="0"/>
                <a:cs typeface="Arial"/>
              </a:rPr>
              <a:t>Configure Match Type ,Data Source and Match Processes</a:t>
            </a:r>
            <a:endParaRPr lang="en-US" sz="1050" dirty="0">
              <a:latin typeface="Century Gothic" panose="020B0502020202020204" pitchFamily="34" charset="0"/>
              <a:cs typeface="Arial"/>
            </a:endParaRPr>
          </a:p>
        </p:txBody>
      </p:sp>
      <p:sp>
        <p:nvSpPr>
          <p:cNvPr id="170" name="Rectangle 169">
            <a:extLst>
              <a:ext uri="{FF2B5EF4-FFF2-40B4-BE49-F238E27FC236}">
                <a16:creationId xmlns:a16="http://schemas.microsoft.com/office/drawing/2014/main" id="{6A18DB4D-83BA-4DD7-A024-DD69234B2972}"/>
              </a:ext>
            </a:extLst>
          </p:cNvPr>
          <p:cNvSpPr/>
          <p:nvPr/>
        </p:nvSpPr>
        <p:spPr>
          <a:xfrm>
            <a:off x="2844045" y="2640778"/>
            <a:ext cx="1549599" cy="316754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bject 14">
            <a:extLst>
              <a:ext uri="{FF2B5EF4-FFF2-40B4-BE49-F238E27FC236}">
                <a16:creationId xmlns:a16="http://schemas.microsoft.com/office/drawing/2014/main" id="{5994B453-DB70-4B0C-BC90-18DE8EBBFE1F}"/>
              </a:ext>
            </a:extLst>
          </p:cNvPr>
          <p:cNvSpPr txBox="1"/>
          <p:nvPr/>
        </p:nvSpPr>
        <p:spPr>
          <a:xfrm>
            <a:off x="3137772" y="3971428"/>
            <a:ext cx="977487" cy="335348"/>
          </a:xfrm>
          <a:prstGeom prst="rect">
            <a:avLst/>
          </a:prstGeom>
        </p:spPr>
        <p:txBody>
          <a:bodyPr vert="horz" wrap="square" lIns="0" tIns="12065" rIns="0" bIns="0" rtlCol="0">
            <a:spAutoFit/>
          </a:bodyPr>
          <a:lstStyle/>
          <a:p>
            <a:pPr marL="12700" marR="5080" indent="-635" algn="ctr">
              <a:lnSpc>
                <a:spcPct val="100000"/>
              </a:lnSpc>
              <a:spcBef>
                <a:spcPts val="95"/>
              </a:spcBef>
            </a:pPr>
            <a:r>
              <a:rPr lang="en-US" sz="1050" spc="-5" dirty="0">
                <a:latin typeface="Century Gothic" panose="020B0502020202020204" pitchFamily="34" charset="0"/>
                <a:cs typeface="Arial"/>
              </a:rPr>
              <a:t>Load Transactions </a:t>
            </a:r>
            <a:endParaRPr lang="en-US" sz="1050" dirty="0">
              <a:latin typeface="Century Gothic" panose="020B0502020202020204" pitchFamily="34" charset="0"/>
              <a:cs typeface="Arial"/>
            </a:endParaRPr>
          </a:p>
        </p:txBody>
      </p:sp>
      <p:sp>
        <p:nvSpPr>
          <p:cNvPr id="175" name="object 14">
            <a:extLst>
              <a:ext uri="{FF2B5EF4-FFF2-40B4-BE49-F238E27FC236}">
                <a16:creationId xmlns:a16="http://schemas.microsoft.com/office/drawing/2014/main" id="{B3451E34-E40C-47FB-A791-3CF906F74153}"/>
              </a:ext>
            </a:extLst>
          </p:cNvPr>
          <p:cNvSpPr txBox="1"/>
          <p:nvPr/>
        </p:nvSpPr>
        <p:spPr>
          <a:xfrm>
            <a:off x="3101697" y="5140667"/>
            <a:ext cx="977487" cy="335348"/>
          </a:xfrm>
          <a:prstGeom prst="rect">
            <a:avLst/>
          </a:prstGeom>
        </p:spPr>
        <p:txBody>
          <a:bodyPr vert="horz" wrap="square" lIns="0" tIns="12065" rIns="0" bIns="0" rtlCol="0">
            <a:spAutoFit/>
          </a:bodyPr>
          <a:lstStyle/>
          <a:p>
            <a:pPr marL="12700" marR="5080" indent="-635" algn="ctr">
              <a:lnSpc>
                <a:spcPct val="100000"/>
              </a:lnSpc>
              <a:spcBef>
                <a:spcPts val="95"/>
              </a:spcBef>
            </a:pPr>
            <a:r>
              <a:rPr lang="en-US" sz="1050" spc="-5" dirty="0">
                <a:latin typeface="Century Gothic" panose="020B0502020202020204" pitchFamily="34" charset="0"/>
                <a:cs typeface="Arial"/>
              </a:rPr>
              <a:t>Run Auto Match</a:t>
            </a:r>
            <a:endParaRPr lang="en-US" sz="1050" dirty="0">
              <a:latin typeface="Century Gothic" panose="020B0502020202020204" pitchFamily="34" charset="0"/>
              <a:cs typeface="Arial"/>
            </a:endParaRPr>
          </a:p>
        </p:txBody>
      </p:sp>
      <p:sp>
        <p:nvSpPr>
          <p:cNvPr id="176" name="object 46">
            <a:extLst>
              <a:ext uri="{FF2B5EF4-FFF2-40B4-BE49-F238E27FC236}">
                <a16:creationId xmlns:a16="http://schemas.microsoft.com/office/drawing/2014/main" id="{74E80B52-C640-47E5-AD9E-E36B4F7F93C9}"/>
              </a:ext>
            </a:extLst>
          </p:cNvPr>
          <p:cNvSpPr/>
          <p:nvPr/>
        </p:nvSpPr>
        <p:spPr>
          <a:xfrm>
            <a:off x="3504455" y="4598504"/>
            <a:ext cx="119189" cy="289366"/>
          </a:xfrm>
          <a:prstGeom prst="rect">
            <a:avLst/>
          </a:prstGeom>
          <a:blipFill>
            <a:blip r:embed="rId3" cstate="print"/>
            <a:stretch>
              <a:fillRect/>
            </a:stretch>
          </a:blipFill>
        </p:spPr>
        <p:txBody>
          <a:bodyPr wrap="square" lIns="0" tIns="0" rIns="0" bIns="0" rtlCol="0"/>
          <a:lstStyle/>
          <a:p>
            <a:endParaRPr sz="1050" dirty="0">
              <a:latin typeface="Century Gothic" panose="020B0502020202020204" pitchFamily="34" charset="0"/>
            </a:endParaRPr>
          </a:p>
        </p:txBody>
      </p:sp>
      <p:sp>
        <p:nvSpPr>
          <p:cNvPr id="212" name="object 41">
            <a:extLst>
              <a:ext uri="{FF2B5EF4-FFF2-40B4-BE49-F238E27FC236}">
                <a16:creationId xmlns:a16="http://schemas.microsoft.com/office/drawing/2014/main" id="{1782AE14-45F8-4ACE-9FF3-FC636F995377}"/>
              </a:ext>
            </a:extLst>
          </p:cNvPr>
          <p:cNvSpPr txBox="1"/>
          <p:nvPr/>
        </p:nvSpPr>
        <p:spPr>
          <a:xfrm>
            <a:off x="5555805" y="4834100"/>
            <a:ext cx="1040858" cy="496931"/>
          </a:xfrm>
          <a:prstGeom prst="rect">
            <a:avLst/>
          </a:prstGeom>
        </p:spPr>
        <p:txBody>
          <a:bodyPr vert="horz" wrap="square" lIns="0" tIns="12065" rIns="0" bIns="0" rtlCol="0">
            <a:spAutoFit/>
          </a:bodyPr>
          <a:lstStyle/>
          <a:p>
            <a:pPr marL="12065" marR="5080" indent="1905" algn="ctr">
              <a:lnSpc>
                <a:spcPct val="100000"/>
              </a:lnSpc>
              <a:spcBef>
                <a:spcPts val="95"/>
              </a:spcBef>
            </a:pPr>
            <a:r>
              <a:rPr lang="en-US" sz="1050" spc="-10" dirty="0">
                <a:latin typeface="Century Gothic" panose="020B0502020202020204" pitchFamily="34" charset="0"/>
                <a:cs typeface="Arial"/>
              </a:rPr>
              <a:t>Support or Adjust Outstanding Txn</a:t>
            </a:r>
            <a:endParaRPr sz="1050" dirty="0">
              <a:latin typeface="Century Gothic" panose="020B0502020202020204" pitchFamily="34" charset="0"/>
              <a:cs typeface="Arial"/>
            </a:endParaRPr>
          </a:p>
        </p:txBody>
      </p:sp>
    </p:spTree>
    <p:extLst>
      <p:ext uri="{BB962C8B-B14F-4D97-AF65-F5344CB8AC3E}">
        <p14:creationId xmlns:p14="http://schemas.microsoft.com/office/powerpoint/2010/main" val="3244671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5">
            <a:extLst>
              <a:ext uri="{FF2B5EF4-FFF2-40B4-BE49-F238E27FC236}">
                <a16:creationId xmlns:a16="http://schemas.microsoft.com/office/drawing/2014/main" id="{7D24D52D-7DF1-41E6-A5B7-392124823354}"/>
              </a:ext>
            </a:extLst>
          </p:cNvPr>
          <p:cNvSpPr txBox="1">
            <a:spLocks/>
          </p:cNvSpPr>
          <p:nvPr/>
        </p:nvSpPr>
        <p:spPr>
          <a:xfrm>
            <a:off x="3443459" y="3559717"/>
            <a:ext cx="7382885" cy="838554"/>
          </a:xfrm>
          <a:prstGeom prst="rect">
            <a:avLst/>
          </a:prstGeom>
        </p:spPr>
        <p:txBody>
          <a:bodyPr/>
          <a:lstStyle>
            <a:lvl1pPr marL="0" indent="0" algn="l" defTabSz="1828800" rtl="0" eaLnBrk="1" latinLnBrk="0" hangingPunct="1">
              <a:lnSpc>
                <a:spcPct val="90000"/>
              </a:lnSpc>
              <a:spcBef>
                <a:spcPts val="2000"/>
              </a:spcBef>
              <a:buFont typeface="Arial" panose="020B0604020202020204" pitchFamily="34" charset="0"/>
              <a:buNone/>
              <a:defRPr lang="en-US" sz="2700" b="0" i="0" kern="1200" dirty="0" smtClean="0">
                <a:solidFill>
                  <a:schemeClr val="tx1"/>
                </a:solidFill>
                <a:latin typeface="Arial" panose="020B0604020202020204" pitchFamily="34" charset="0"/>
                <a:ea typeface="+mn-ea"/>
                <a:cs typeface="Arial" panose="020B0604020202020204" pitchFamily="34" charset="0"/>
              </a:defRPr>
            </a:lvl1pPr>
            <a:lvl2pPr marL="914400" indent="-457200" algn="l" defTabSz="1828800" rtl="0" eaLnBrk="1" latinLnBrk="0" hangingPunct="1">
              <a:lnSpc>
                <a:spcPct val="90000"/>
              </a:lnSpc>
              <a:spcBef>
                <a:spcPts val="1000"/>
              </a:spcBef>
              <a:buFont typeface="Arial" panose="020B0604020202020204" pitchFamily="34" charset="0"/>
              <a:buChar char="•"/>
              <a:defRPr lang="en-US" sz="2700" b="0" i="0" kern="1200" dirty="0" smtClean="0">
                <a:solidFill>
                  <a:schemeClr val="tx1"/>
                </a:solidFill>
                <a:latin typeface="Arial" panose="020B0604020202020204" pitchFamily="34" charset="0"/>
                <a:ea typeface="+mn-ea"/>
                <a:cs typeface="Arial" panose="020B0604020202020204" pitchFamily="34" charset="0"/>
              </a:defRPr>
            </a:lvl2pPr>
            <a:lvl3pPr marL="1371600" indent="-457200" algn="l" defTabSz="1828800" rtl="0" eaLnBrk="1" latinLnBrk="0" hangingPunct="1">
              <a:lnSpc>
                <a:spcPct val="90000"/>
              </a:lnSpc>
              <a:spcBef>
                <a:spcPts val="1000"/>
              </a:spcBef>
              <a:buFont typeface="Arial" panose="020B0604020202020204" pitchFamily="34" charset="0"/>
              <a:buChar char="•"/>
              <a:defRPr lang="en-US" sz="2700" b="0" i="0" kern="1200" dirty="0" smtClean="0">
                <a:solidFill>
                  <a:schemeClr val="tx1"/>
                </a:solidFill>
                <a:latin typeface="Arial" panose="020B0604020202020204" pitchFamily="34" charset="0"/>
                <a:ea typeface="+mn-ea"/>
                <a:cs typeface="Arial" panose="020B0604020202020204" pitchFamily="34" charset="0"/>
              </a:defRPr>
            </a:lvl3pPr>
            <a:lvl4pPr marL="1828800" indent="-457200" algn="l" defTabSz="1828800" rtl="0" eaLnBrk="1" latinLnBrk="0" hangingPunct="1">
              <a:lnSpc>
                <a:spcPct val="90000"/>
              </a:lnSpc>
              <a:spcBef>
                <a:spcPts val="1000"/>
              </a:spcBef>
              <a:buFont typeface="Arial" panose="020B0604020202020204" pitchFamily="34" charset="0"/>
              <a:buChar char="•"/>
              <a:defRPr lang="en-US" sz="2700" b="0" i="0" kern="1200" dirty="0" smtClean="0">
                <a:solidFill>
                  <a:schemeClr val="tx1"/>
                </a:solidFill>
                <a:latin typeface="Arial" panose="020B0604020202020204" pitchFamily="34" charset="0"/>
                <a:ea typeface="+mn-ea"/>
                <a:cs typeface="Arial" panose="020B0604020202020204" pitchFamily="34" charset="0"/>
              </a:defRPr>
            </a:lvl4pPr>
            <a:lvl5pPr marL="2286000" indent="-457200" algn="l" defTabSz="1828800" rtl="0" eaLnBrk="1" latinLnBrk="0" hangingPunct="1">
              <a:lnSpc>
                <a:spcPct val="90000"/>
              </a:lnSpc>
              <a:spcBef>
                <a:spcPts val="1000"/>
              </a:spcBef>
              <a:buFont typeface="Arial" panose="020B0604020202020204" pitchFamily="34" charset="0"/>
              <a:buChar char="•"/>
              <a:defRPr lang="en-US" sz="2700" b="0" i="0" kern="1200" dirty="0">
                <a:solidFill>
                  <a:schemeClr val="tx1"/>
                </a:solidFill>
                <a:latin typeface="Arial" panose="020B0604020202020204" pitchFamily="34" charset="0"/>
                <a:ea typeface="+mn-ea"/>
                <a:cs typeface="Arial" panose="020B0604020202020204" pitchFamily="34" charset="0"/>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95250" marR="0" lvl="1" indent="0" algn="l" defTabSz="914400" rtl="0" eaLnBrk="1" fontAlgn="auto" latinLnBrk="0" hangingPunct="1">
              <a:lnSpc>
                <a:spcPct val="90000"/>
              </a:lnSpc>
              <a:spcBef>
                <a:spcPts val="500"/>
              </a:spcBef>
              <a:spcAft>
                <a:spcPts val="0"/>
              </a:spcAft>
              <a:buClrTx/>
              <a:buSzTx/>
              <a:buFont typeface="Arial" panose="020B0604020202020204" pitchFamily="34" charset="0"/>
              <a:buNone/>
              <a:tabLst/>
              <a:defRPr/>
            </a:pPr>
            <a:endParaRPr kumimoji="0" lang="en-US" sz="1400" b="0" i="0" u="none" strike="noStrike" kern="1200" cap="none" spc="0" normalizeH="0" baseline="0" noProof="0">
              <a:ln>
                <a:noFill/>
              </a:ln>
              <a:solidFill>
                <a:srgbClr val="1F355E"/>
              </a:solidFill>
              <a:effectLst/>
              <a:uLnTx/>
              <a:uFillTx/>
              <a:latin typeface="Arial" panose="020B0604020202020204" pitchFamily="34" charset="0"/>
              <a:ea typeface="+mn-ea"/>
              <a:cs typeface="Arial" panose="020B0604020202020204" pitchFamily="34" charset="0"/>
            </a:endParaRPr>
          </a:p>
        </p:txBody>
      </p:sp>
      <p:sp>
        <p:nvSpPr>
          <p:cNvPr id="7" name="AutoShape 6">
            <a:extLst>
              <a:ext uri="{FF2B5EF4-FFF2-40B4-BE49-F238E27FC236}">
                <a16:creationId xmlns:a16="http://schemas.microsoft.com/office/drawing/2014/main" id="{93A8E32F-1B0E-4196-A69C-1594AB45E22A}"/>
              </a:ext>
            </a:extLst>
          </p:cNvPr>
          <p:cNvSpPr>
            <a:spLocks noChangeArrowheads="1"/>
          </p:cNvSpPr>
          <p:nvPr/>
        </p:nvSpPr>
        <p:spPr bwMode="gray">
          <a:xfrm>
            <a:off x="1701801" y="1560324"/>
            <a:ext cx="1489467" cy="1188720"/>
          </a:xfrm>
          <a:prstGeom prst="homePlate">
            <a:avLst>
              <a:gd name="adj" fmla="val 13083"/>
            </a:avLst>
          </a:prstGeom>
          <a:solidFill>
            <a:schemeClr val="accent1"/>
          </a:solidFill>
          <a:ln w="9525" algn="ctr">
            <a:noFill/>
            <a:miter lim="800000"/>
            <a:headEnd/>
            <a:tailEnd/>
          </a:ln>
          <a:effectLst/>
        </p:spPr>
        <p:txBody>
          <a:bodyPr lIns="91440" tIns="91440" rIns="91440" bIns="91440" anchor="ctr"/>
          <a:lstStyle/>
          <a:p>
            <a:pPr algn="ctr"/>
            <a:r>
              <a:rPr lang="en-US" sz="1200" b="1" dirty="0">
                <a:solidFill>
                  <a:prstClr val="white"/>
                </a:solidFill>
              </a:rPr>
              <a:t>Account Analysis With Transaction Matching </a:t>
            </a:r>
          </a:p>
        </p:txBody>
      </p:sp>
      <p:sp>
        <p:nvSpPr>
          <p:cNvPr id="8" name="Freeform 7">
            <a:extLst>
              <a:ext uri="{FF2B5EF4-FFF2-40B4-BE49-F238E27FC236}">
                <a16:creationId xmlns:a16="http://schemas.microsoft.com/office/drawing/2014/main" id="{8FEF6488-C70C-41B2-8073-E58DACD8DE7B}"/>
              </a:ext>
            </a:extLst>
          </p:cNvPr>
          <p:cNvSpPr>
            <a:spLocks/>
          </p:cNvSpPr>
          <p:nvPr/>
        </p:nvSpPr>
        <p:spPr bwMode="gray">
          <a:xfrm>
            <a:off x="3076804" y="1560324"/>
            <a:ext cx="6791325" cy="1188720"/>
          </a:xfrm>
          <a:custGeom>
            <a:avLst/>
            <a:gdLst/>
            <a:ahLst/>
            <a:cxnLst>
              <a:cxn ang="0">
                <a:pos x="4538" y="0"/>
              </a:cxn>
              <a:cxn ang="0">
                <a:pos x="0" y="0"/>
              </a:cxn>
              <a:cxn ang="0">
                <a:pos x="105" y="541"/>
              </a:cxn>
              <a:cxn ang="0">
                <a:pos x="0" y="1080"/>
              </a:cxn>
              <a:cxn ang="0">
                <a:pos x="4538" y="1080"/>
              </a:cxn>
              <a:cxn ang="0">
                <a:pos x="4538" y="0"/>
              </a:cxn>
            </a:cxnLst>
            <a:rect l="0" t="0" r="r" b="b"/>
            <a:pathLst>
              <a:path w="4538" h="1080">
                <a:moveTo>
                  <a:pt x="4538" y="0"/>
                </a:moveTo>
                <a:lnTo>
                  <a:pt x="0" y="0"/>
                </a:lnTo>
                <a:lnTo>
                  <a:pt x="105" y="541"/>
                </a:lnTo>
                <a:lnTo>
                  <a:pt x="0" y="1080"/>
                </a:lnTo>
                <a:lnTo>
                  <a:pt x="4538" y="1080"/>
                </a:lnTo>
                <a:lnTo>
                  <a:pt x="4538" y="0"/>
                </a:lnTo>
              </a:path>
            </a:pathLst>
          </a:custGeom>
          <a:solidFill>
            <a:schemeClr val="bg1"/>
          </a:solidFill>
          <a:ln w="19050" cmpd="sng">
            <a:solidFill>
              <a:schemeClr val="accent1"/>
            </a:solidFill>
            <a:prstDash val="solid"/>
            <a:round/>
            <a:headEnd/>
            <a:tailEnd/>
          </a:ln>
          <a:effectLst/>
        </p:spPr>
        <p:txBody>
          <a:bodyPr lIns="274320" tIns="91440" rIns="91440" bIns="91440" anchor="ctr" anchorCtr="0"/>
          <a:lstStyle/>
          <a:p>
            <a:r>
              <a:rPr lang="en-US" sz="1400" dirty="0"/>
              <a:t>Used to match transactions within a single data source, for example, for debit and credit matching.​</a:t>
            </a:r>
          </a:p>
        </p:txBody>
      </p:sp>
      <p:sp>
        <p:nvSpPr>
          <p:cNvPr id="9" name="AutoShape 6">
            <a:extLst>
              <a:ext uri="{FF2B5EF4-FFF2-40B4-BE49-F238E27FC236}">
                <a16:creationId xmlns:a16="http://schemas.microsoft.com/office/drawing/2014/main" id="{123A9835-92A2-45FC-BB4C-9A9E22378AEA}"/>
              </a:ext>
            </a:extLst>
          </p:cNvPr>
          <p:cNvSpPr>
            <a:spLocks noChangeArrowheads="1"/>
          </p:cNvSpPr>
          <p:nvPr/>
        </p:nvSpPr>
        <p:spPr bwMode="gray">
          <a:xfrm>
            <a:off x="1701801" y="3035270"/>
            <a:ext cx="1489467" cy="1188720"/>
          </a:xfrm>
          <a:prstGeom prst="homePlate">
            <a:avLst>
              <a:gd name="adj" fmla="val 13083"/>
            </a:avLst>
          </a:prstGeom>
          <a:solidFill>
            <a:schemeClr val="accent1"/>
          </a:solidFill>
          <a:ln w="9525" algn="ctr">
            <a:noFill/>
            <a:miter lim="800000"/>
            <a:headEnd/>
            <a:tailEnd/>
          </a:ln>
          <a:effectLst/>
        </p:spPr>
        <p:txBody>
          <a:bodyPr lIns="91440" tIns="91440" rIns="91440" bIns="91440" anchor="ctr"/>
          <a:lstStyle/>
          <a:p>
            <a:pPr algn="ctr"/>
            <a:r>
              <a:rPr lang="en-US" sz="1200" b="1" dirty="0">
                <a:solidFill>
                  <a:prstClr val="white"/>
                </a:solidFill>
              </a:rPr>
              <a:t>Balance Comparison With Transaction Matching </a:t>
            </a:r>
          </a:p>
        </p:txBody>
      </p:sp>
      <p:sp>
        <p:nvSpPr>
          <p:cNvPr id="10" name="Freeform 7">
            <a:extLst>
              <a:ext uri="{FF2B5EF4-FFF2-40B4-BE49-F238E27FC236}">
                <a16:creationId xmlns:a16="http://schemas.microsoft.com/office/drawing/2014/main" id="{41FDFDD7-81DB-4791-AE4D-1C27887AAFC0}"/>
              </a:ext>
            </a:extLst>
          </p:cNvPr>
          <p:cNvSpPr>
            <a:spLocks/>
          </p:cNvSpPr>
          <p:nvPr/>
        </p:nvSpPr>
        <p:spPr bwMode="gray">
          <a:xfrm>
            <a:off x="3076804" y="3035270"/>
            <a:ext cx="6791325" cy="1188720"/>
          </a:xfrm>
          <a:custGeom>
            <a:avLst/>
            <a:gdLst/>
            <a:ahLst/>
            <a:cxnLst>
              <a:cxn ang="0">
                <a:pos x="4538" y="0"/>
              </a:cxn>
              <a:cxn ang="0">
                <a:pos x="0" y="0"/>
              </a:cxn>
              <a:cxn ang="0">
                <a:pos x="105" y="541"/>
              </a:cxn>
              <a:cxn ang="0">
                <a:pos x="0" y="1080"/>
              </a:cxn>
              <a:cxn ang="0">
                <a:pos x="4538" y="1080"/>
              </a:cxn>
              <a:cxn ang="0">
                <a:pos x="4538" y="0"/>
              </a:cxn>
            </a:cxnLst>
            <a:rect l="0" t="0" r="r" b="b"/>
            <a:pathLst>
              <a:path w="4538" h="1080">
                <a:moveTo>
                  <a:pt x="4538" y="0"/>
                </a:moveTo>
                <a:lnTo>
                  <a:pt x="0" y="0"/>
                </a:lnTo>
                <a:lnTo>
                  <a:pt x="105" y="541"/>
                </a:lnTo>
                <a:lnTo>
                  <a:pt x="0" y="1080"/>
                </a:lnTo>
                <a:lnTo>
                  <a:pt x="4538" y="1080"/>
                </a:lnTo>
                <a:lnTo>
                  <a:pt x="4538" y="0"/>
                </a:lnTo>
              </a:path>
            </a:pathLst>
          </a:custGeom>
          <a:solidFill>
            <a:schemeClr val="bg1"/>
          </a:solidFill>
          <a:ln w="19050" cmpd="sng">
            <a:solidFill>
              <a:schemeClr val="accent1"/>
            </a:solidFill>
            <a:prstDash val="solid"/>
            <a:round/>
            <a:headEnd/>
            <a:tailEnd/>
          </a:ln>
          <a:effectLst/>
        </p:spPr>
        <p:txBody>
          <a:bodyPr lIns="274320" tIns="91440" rIns="91440" bIns="91440" anchor="ctr" anchorCtr="0"/>
          <a:lstStyle/>
          <a:p>
            <a:r>
              <a:rPr lang="en-US" sz="1400"/>
              <a:t>Used to match transactions between source system and sub systems.​</a:t>
            </a:r>
          </a:p>
        </p:txBody>
      </p:sp>
      <p:sp>
        <p:nvSpPr>
          <p:cNvPr id="11" name="AutoShape 6">
            <a:extLst>
              <a:ext uri="{FF2B5EF4-FFF2-40B4-BE49-F238E27FC236}">
                <a16:creationId xmlns:a16="http://schemas.microsoft.com/office/drawing/2014/main" id="{EFBF10B3-697E-49AF-862A-E692AECC9278}"/>
              </a:ext>
            </a:extLst>
          </p:cNvPr>
          <p:cNvSpPr>
            <a:spLocks noChangeArrowheads="1"/>
          </p:cNvSpPr>
          <p:nvPr/>
        </p:nvSpPr>
        <p:spPr bwMode="gray">
          <a:xfrm>
            <a:off x="1701801" y="4510216"/>
            <a:ext cx="1489467" cy="1188720"/>
          </a:xfrm>
          <a:prstGeom prst="homePlate">
            <a:avLst>
              <a:gd name="adj" fmla="val 13083"/>
            </a:avLst>
          </a:prstGeom>
          <a:solidFill>
            <a:schemeClr val="accent1"/>
          </a:solidFill>
          <a:ln w="9525" algn="ctr">
            <a:noFill/>
            <a:miter lim="800000"/>
            <a:headEnd/>
            <a:tailEnd/>
          </a:ln>
          <a:effectLst/>
        </p:spPr>
        <p:txBody>
          <a:bodyPr lIns="91440" tIns="91440" rIns="91440" bIns="91440" anchor="ctr"/>
          <a:lstStyle/>
          <a:p>
            <a:pPr algn="ctr"/>
            <a:r>
              <a:rPr lang="en-US" sz="1200" b="1" dirty="0">
                <a:solidFill>
                  <a:prstClr val="white"/>
                </a:solidFill>
              </a:rPr>
              <a:t>Transaction Matching Only </a:t>
            </a:r>
          </a:p>
        </p:txBody>
      </p:sp>
      <p:sp>
        <p:nvSpPr>
          <p:cNvPr id="12" name="Freeform 7">
            <a:extLst>
              <a:ext uri="{FF2B5EF4-FFF2-40B4-BE49-F238E27FC236}">
                <a16:creationId xmlns:a16="http://schemas.microsoft.com/office/drawing/2014/main" id="{79CF8296-615F-4BD3-9BEC-73E3DB9E8E33}"/>
              </a:ext>
            </a:extLst>
          </p:cNvPr>
          <p:cNvSpPr>
            <a:spLocks/>
          </p:cNvSpPr>
          <p:nvPr/>
        </p:nvSpPr>
        <p:spPr bwMode="gray">
          <a:xfrm>
            <a:off x="3076804" y="4510216"/>
            <a:ext cx="6791325" cy="1188720"/>
          </a:xfrm>
          <a:custGeom>
            <a:avLst/>
            <a:gdLst/>
            <a:ahLst/>
            <a:cxnLst>
              <a:cxn ang="0">
                <a:pos x="4538" y="0"/>
              </a:cxn>
              <a:cxn ang="0">
                <a:pos x="0" y="0"/>
              </a:cxn>
              <a:cxn ang="0">
                <a:pos x="105" y="541"/>
              </a:cxn>
              <a:cxn ang="0">
                <a:pos x="0" y="1080"/>
              </a:cxn>
              <a:cxn ang="0">
                <a:pos x="4538" y="1080"/>
              </a:cxn>
              <a:cxn ang="0">
                <a:pos x="4538" y="0"/>
              </a:cxn>
            </a:cxnLst>
            <a:rect l="0" t="0" r="r" b="b"/>
            <a:pathLst>
              <a:path w="4538" h="1080">
                <a:moveTo>
                  <a:pt x="4538" y="0"/>
                </a:moveTo>
                <a:lnTo>
                  <a:pt x="0" y="0"/>
                </a:lnTo>
                <a:lnTo>
                  <a:pt x="105" y="541"/>
                </a:lnTo>
                <a:lnTo>
                  <a:pt x="0" y="1080"/>
                </a:lnTo>
                <a:lnTo>
                  <a:pt x="4538" y="1080"/>
                </a:lnTo>
                <a:lnTo>
                  <a:pt x="4538" y="0"/>
                </a:lnTo>
              </a:path>
            </a:pathLst>
          </a:custGeom>
          <a:solidFill>
            <a:schemeClr val="bg1"/>
          </a:solidFill>
          <a:ln w="19050" cmpd="sng">
            <a:solidFill>
              <a:schemeClr val="accent1"/>
            </a:solidFill>
            <a:prstDash val="solid"/>
            <a:round/>
            <a:headEnd/>
            <a:tailEnd/>
          </a:ln>
          <a:effectLst/>
        </p:spPr>
        <p:txBody>
          <a:bodyPr lIns="274320" tIns="91440" rIns="91440" bIns="91440" anchor="ctr" anchorCtr="0"/>
          <a:lstStyle/>
          <a:p>
            <a:r>
              <a:rPr lang="en-US" sz="1400" dirty="0"/>
              <a:t>Used when you are only using Transaction Matching and not using period end reconciliations.​</a:t>
            </a:r>
          </a:p>
        </p:txBody>
      </p:sp>
      <p:sp>
        <p:nvSpPr>
          <p:cNvPr id="16" name="Title 1">
            <a:extLst>
              <a:ext uri="{FF2B5EF4-FFF2-40B4-BE49-F238E27FC236}">
                <a16:creationId xmlns:a16="http://schemas.microsoft.com/office/drawing/2014/main" id="{16EE0CDF-D627-4BCC-8E60-964DF508981F}"/>
              </a:ext>
            </a:extLst>
          </p:cNvPr>
          <p:cNvSpPr>
            <a:spLocks noGrp="1"/>
          </p:cNvSpPr>
          <p:nvPr>
            <p:ph type="title"/>
          </p:nvPr>
        </p:nvSpPr>
        <p:spPr>
          <a:xfrm>
            <a:off x="293914" y="96203"/>
            <a:ext cx="10363200" cy="594360"/>
          </a:xfrm>
        </p:spPr>
        <p:txBody>
          <a:bodyPr vert="horz" lIns="0" tIns="0" rIns="0" bIns="0" rtlCol="0" anchor="t" anchorCtr="0">
            <a:noAutofit/>
          </a:bodyPr>
          <a:lstStyle/>
          <a:p>
            <a:r>
              <a:rPr lang="en-US" sz="3200" b="1" dirty="0">
                <a:latin typeface="+mj-lt"/>
              </a:rPr>
              <a:t>AR Transaction Matching Options</a:t>
            </a:r>
          </a:p>
        </p:txBody>
      </p:sp>
      <p:sp>
        <p:nvSpPr>
          <p:cNvPr id="13" name="Text Placeholder 5">
            <a:extLst>
              <a:ext uri="{FF2B5EF4-FFF2-40B4-BE49-F238E27FC236}">
                <a16:creationId xmlns:a16="http://schemas.microsoft.com/office/drawing/2014/main" id="{FBBED304-86C2-4EED-B665-B78E97CA4566}"/>
              </a:ext>
            </a:extLst>
          </p:cNvPr>
          <p:cNvSpPr txBox="1">
            <a:spLocks/>
          </p:cNvSpPr>
          <p:nvPr/>
        </p:nvSpPr>
        <p:spPr>
          <a:xfrm>
            <a:off x="718778" y="655606"/>
            <a:ext cx="10362880" cy="475488"/>
          </a:xfrm>
          <a:prstGeom prst="rect">
            <a:avLst/>
          </a:prstGeom>
        </p:spPr>
        <p:txBody>
          <a:bodyPr lIns="0" tIns="0" rIns="0" bIns="0">
            <a:noAutofit/>
          </a:bodyPr>
          <a:lstStyle>
            <a:defPPr marR="0" lvl="0" algn="l" rtl="0">
              <a:lnSpc>
                <a:spcPct val="100000"/>
              </a:lnSpc>
              <a:spcBef>
                <a:spcPts val="0"/>
              </a:spcBef>
              <a:spcAft>
                <a:spcPts val="0"/>
              </a:spcAft>
            </a:defPPr>
            <a:lvl1pPr marR="0" lvl="0" indent="0">
              <a:lnSpc>
                <a:spcPct val="100000"/>
              </a:lnSpc>
              <a:spcBef>
                <a:spcPts val="0"/>
              </a:spcBef>
              <a:spcAft>
                <a:spcPts val="0"/>
              </a:spcAft>
              <a:buClr>
                <a:srgbClr val="000000"/>
              </a:buClr>
              <a:buFont typeface="Arial"/>
              <a:buNone/>
              <a:defRPr sz="1400" b="0" i="0" u="none" strike="noStrike" cap="none">
                <a:solidFill>
                  <a:srgbClr val="575757"/>
                </a:solidFill>
                <a:latin typeface="Century Gothic" panose="020B0502020202020204" pitchFamily="34" charset="0"/>
                <a:ea typeface="Arial"/>
                <a:cs typeface="Arial"/>
                <a:sym typeface="Arial"/>
              </a:defRPr>
            </a:lvl1pPr>
            <a:lvl2pPr marR="0" lvl="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dirty="0">
                <a:latin typeface="+mn-lt"/>
              </a:rPr>
              <a:t>All Transaction Matching formats are based on one of three methods: Account Analysis With Transaction Matching, Balance Comparison With Transaction Matching, or Transaction Matching Only.</a:t>
            </a:r>
          </a:p>
          <a:p>
            <a:endParaRPr lang="en-US" dirty="0">
              <a:latin typeface="+mn-lt"/>
            </a:endParaRPr>
          </a:p>
        </p:txBody>
      </p:sp>
    </p:spTree>
    <p:extLst>
      <p:ext uri="{BB962C8B-B14F-4D97-AF65-F5344CB8AC3E}">
        <p14:creationId xmlns:p14="http://schemas.microsoft.com/office/powerpoint/2010/main" val="308953705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90777" y="2125347"/>
            <a:ext cx="10418233" cy="680995"/>
          </a:xfrm>
        </p:spPr>
        <p:txBody>
          <a:bodyPr/>
          <a:lstStyle/>
          <a:p>
            <a:r>
              <a:rPr lang="en-US"/>
              <a:t>Appendix</a:t>
            </a:r>
          </a:p>
        </p:txBody>
      </p:sp>
    </p:spTree>
    <p:extLst>
      <p:ext uri="{BB962C8B-B14F-4D97-AF65-F5344CB8AC3E}">
        <p14:creationId xmlns:p14="http://schemas.microsoft.com/office/powerpoint/2010/main" val="31687400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Content Placeholder 5">
            <a:extLst>
              <a:ext uri="{FF2B5EF4-FFF2-40B4-BE49-F238E27FC236}">
                <a16:creationId xmlns:a16="http://schemas.microsoft.com/office/drawing/2014/main" id="{4C9539E2-19C1-4059-9EE9-48A471AC4EEA}"/>
              </a:ext>
            </a:extLst>
          </p:cNvPr>
          <p:cNvGraphicFramePr>
            <a:graphicFrameLocks/>
          </p:cNvGraphicFramePr>
          <p:nvPr/>
        </p:nvGraphicFramePr>
        <p:xfrm>
          <a:off x="603839" y="777826"/>
          <a:ext cx="11325480" cy="5990579"/>
        </p:xfrm>
        <a:graphic>
          <a:graphicData uri="http://schemas.openxmlformats.org/drawingml/2006/table">
            <a:tbl>
              <a:tblPr firstRow="1" bandRow="1">
                <a:tableStyleId>{72833802-FEF1-4C79-8D5D-14CF1EAF98D9}</a:tableStyleId>
              </a:tblPr>
              <a:tblGrid>
                <a:gridCol w="2265096">
                  <a:extLst>
                    <a:ext uri="{9D8B030D-6E8A-4147-A177-3AD203B41FA5}">
                      <a16:colId xmlns:a16="http://schemas.microsoft.com/office/drawing/2014/main" val="2407140380"/>
                    </a:ext>
                  </a:extLst>
                </a:gridCol>
                <a:gridCol w="2265096">
                  <a:extLst>
                    <a:ext uri="{9D8B030D-6E8A-4147-A177-3AD203B41FA5}">
                      <a16:colId xmlns:a16="http://schemas.microsoft.com/office/drawing/2014/main" val="20001"/>
                    </a:ext>
                  </a:extLst>
                </a:gridCol>
                <a:gridCol w="2265096">
                  <a:extLst>
                    <a:ext uri="{9D8B030D-6E8A-4147-A177-3AD203B41FA5}">
                      <a16:colId xmlns:a16="http://schemas.microsoft.com/office/drawing/2014/main" val="20002"/>
                    </a:ext>
                  </a:extLst>
                </a:gridCol>
                <a:gridCol w="2265096">
                  <a:extLst>
                    <a:ext uri="{9D8B030D-6E8A-4147-A177-3AD203B41FA5}">
                      <a16:colId xmlns:a16="http://schemas.microsoft.com/office/drawing/2014/main" val="20003"/>
                    </a:ext>
                  </a:extLst>
                </a:gridCol>
                <a:gridCol w="2265096">
                  <a:extLst>
                    <a:ext uri="{9D8B030D-6E8A-4147-A177-3AD203B41FA5}">
                      <a16:colId xmlns:a16="http://schemas.microsoft.com/office/drawing/2014/main" val="20004"/>
                    </a:ext>
                  </a:extLst>
                </a:gridCol>
              </a:tblGrid>
              <a:tr h="29741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a:solidFill>
                            <a:schemeClr val="bg1"/>
                          </a:solidFill>
                          <a:latin typeface="+mn-lt"/>
                          <a:ea typeface="+mn-ea"/>
                          <a:cs typeface="+mn-cs"/>
                        </a:rPr>
                        <a:t>Sunday</a:t>
                      </a: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a:solidFill>
                            <a:schemeClr val="bg1"/>
                          </a:solidFill>
                        </a:rPr>
                        <a:t>Monday</a:t>
                      </a:r>
                      <a:r>
                        <a:rPr lang="en-US" sz="1100" b="1" kern="1200">
                          <a:solidFill>
                            <a:schemeClr val="bg1"/>
                          </a:solidFill>
                        </a:rPr>
                        <a:t> </a:t>
                      </a:r>
                      <a:endParaRPr lang="en-US" sz="1100" b="1" kern="1200">
                        <a:solidFill>
                          <a:schemeClr val="bg1"/>
                        </a:solidFill>
                        <a:latin typeface="Chronicle Display"/>
                        <a:ea typeface="+mn-ea"/>
                        <a:cs typeface="+mn-cs"/>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a:solidFill>
                            <a:schemeClr val="bg1"/>
                          </a:solidFill>
                        </a:rPr>
                        <a:t>Tuesday</a:t>
                      </a:r>
                      <a:endParaRPr lang="en-US" sz="1400" b="1" kern="1200">
                        <a:solidFill>
                          <a:schemeClr val="bg1"/>
                        </a:solidFill>
                        <a:latin typeface="Chronicle Display"/>
                        <a:ea typeface="+mn-ea"/>
                        <a:cs typeface="+mn-cs"/>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a:solidFill>
                            <a:schemeClr val="bg1"/>
                          </a:solidFill>
                        </a:rPr>
                        <a:t>Wednesday</a:t>
                      </a:r>
                      <a:endParaRPr lang="en-US" sz="1400" b="1" kern="1200">
                        <a:solidFill>
                          <a:schemeClr val="bg1"/>
                        </a:solidFill>
                        <a:latin typeface="Chronicle Display"/>
                        <a:ea typeface="+mn-ea"/>
                        <a:cs typeface="+mn-cs"/>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a:solidFill>
                            <a:schemeClr val="bg1"/>
                          </a:solidFill>
                        </a:rPr>
                        <a:t>Thursday</a:t>
                      </a:r>
                      <a:endParaRPr lang="en-US" sz="1400" b="1" kern="1200">
                        <a:solidFill>
                          <a:schemeClr val="bg1"/>
                        </a:solidFill>
                        <a:latin typeface="Chronicle Display"/>
                        <a:ea typeface="+mn-ea"/>
                        <a:cs typeface="+mn-cs"/>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extLst>
                  <a:ext uri="{0D108BD9-81ED-4DB2-BD59-A6C34878D82A}">
                    <a16:rowId xmlns:a16="http://schemas.microsoft.com/office/drawing/2014/main" val="10000"/>
                  </a:ext>
                </a:extLst>
              </a:tr>
              <a:tr h="8489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a:solidFill>
                          <a:schemeClr val="dk1"/>
                        </a:solidFill>
                        <a:latin typeface="Chronicle Display"/>
                        <a:ea typeface="+mn-ea"/>
                        <a:cs typeface="+mn-cs"/>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a:solidFill>
                          <a:schemeClr val="dk1"/>
                        </a:solidFill>
                        <a:latin typeface="Chronicle Display"/>
                        <a:ea typeface="+mn-ea"/>
                        <a:cs typeface="+mn-cs"/>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a:solidFill>
                          <a:schemeClr val="dk1"/>
                        </a:solidFill>
                        <a:latin typeface="Chronicle Display"/>
                        <a:ea typeface="+mn-ea"/>
                        <a:cs typeface="+mn-cs"/>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i="0" u="none" strike="noStrike">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i="0" u="none" strike="noStrike">
                        <a:solidFill>
                          <a:srgbClr val="000000"/>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u="none" strike="noStrike">
                          <a:solidFill>
                            <a:srgbClr val="000000"/>
                          </a:solidFill>
                          <a:effectLst/>
                          <a:latin typeface="+mn-lt"/>
                        </a:rPr>
                        <a:t>1.Current architecture and integrations (2 hrs.)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i="0" kern="1200" baseline="0">
                        <a:solidFill>
                          <a:schemeClr val="dk1"/>
                        </a:solidFill>
                        <a:latin typeface="Chronicle Display"/>
                        <a:ea typeface="+mn-ea"/>
                        <a:cs typeface="+mn-cs"/>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a:solidFill>
                          <a:schemeClr val="dk1"/>
                        </a:solidFill>
                        <a:latin typeface="Chronicle Display"/>
                        <a:ea typeface="+mn-ea"/>
                        <a:cs typeface="+mn-cs"/>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extLst>
                  <a:ext uri="{0D108BD9-81ED-4DB2-BD59-A6C34878D82A}">
                    <a16:rowId xmlns:a16="http://schemas.microsoft.com/office/drawing/2014/main" val="10002"/>
                  </a:ext>
                </a:extLst>
              </a:tr>
              <a:tr h="964380">
                <a:tc>
                  <a:txBody>
                    <a:bodyPr/>
                    <a:lstStyle/>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kumimoji="0" lang="en-US" sz="900" b="0" i="0" u="none" strike="noStrike" kern="1200" cap="none" spc="0" normalizeH="0" baseline="0">
                        <a:ln>
                          <a:noFill/>
                        </a:ln>
                        <a:solidFill>
                          <a:schemeClr val="tx1"/>
                        </a:solidFill>
                        <a:effectLst/>
                        <a:uLnTx/>
                        <a:uFillTx/>
                        <a:latin typeface="Chronicle Display"/>
                        <a:ea typeface="Verdana" panose="020B0604030504040204" pitchFamily="34" charset="0"/>
                        <a:cs typeface="Verdana" panose="020B0604030504040204" pitchFamily="34" charset="0"/>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a:solidFill>
                          <a:srgbClr val="000000"/>
                        </a:solidFill>
                        <a:effectLst/>
                        <a:latin typeface="+mn-lt"/>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a:solidFill>
                          <a:srgbClr val="000000"/>
                        </a:solidFill>
                        <a:effectLst/>
                        <a:latin typeface="+mn-lt"/>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a:solidFill>
                          <a:srgbClr val="000000"/>
                        </a:solidFill>
                        <a:effectLst/>
                        <a:latin typeface="+mn-lt"/>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r>
                        <a:rPr lang="en-US" sz="900" b="1" i="0" u="none" strike="noStrike">
                          <a:solidFill>
                            <a:srgbClr val="000000"/>
                          </a:solidFill>
                          <a:effectLst/>
                          <a:latin typeface="+mn-lt"/>
                        </a:rPr>
                        <a:t>2.Procure to Pay Solution Walkthrough (1.5 hrs.)</a:t>
                      </a: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kumimoji="0" lang="en-US" sz="900" b="0" i="0" u="none" strike="noStrike" kern="1200" cap="none" spc="0" normalizeH="0" baseline="0">
                        <a:ln>
                          <a:noFill/>
                        </a:ln>
                        <a:solidFill>
                          <a:schemeClr val="tx1"/>
                        </a:solidFill>
                        <a:effectLst/>
                        <a:uLnTx/>
                        <a:uFillTx/>
                        <a:latin typeface="Chronicle Display"/>
                        <a:ea typeface="Verdana" panose="020B0604030504040204" pitchFamily="34" charset="0"/>
                        <a:cs typeface="Verdana" panose="020B0604030504040204" pitchFamily="34" charset="0"/>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kern="1200">
                        <a:solidFill>
                          <a:srgbClr val="000000"/>
                        </a:solidFill>
                        <a:effectLst/>
                        <a:latin typeface="+mn-lt"/>
                        <a:ea typeface="+mn-ea"/>
                        <a:cs typeface="+mn-cs"/>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kern="1200">
                        <a:solidFill>
                          <a:srgbClr val="000000"/>
                        </a:solidFill>
                        <a:effectLst/>
                        <a:latin typeface="+mn-lt"/>
                        <a:ea typeface="+mn-ea"/>
                        <a:cs typeface="+mn-cs"/>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kern="1200">
                        <a:solidFill>
                          <a:srgbClr val="000000"/>
                        </a:solidFill>
                        <a:effectLst/>
                        <a:latin typeface="+mn-lt"/>
                        <a:ea typeface="+mn-ea"/>
                        <a:cs typeface="+mn-cs"/>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kern="1200">
                        <a:solidFill>
                          <a:srgbClr val="000000"/>
                        </a:solidFill>
                        <a:effectLst/>
                        <a:latin typeface="+mn-lt"/>
                        <a:ea typeface="+mn-ea"/>
                        <a:cs typeface="+mn-cs"/>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kern="1200">
                        <a:solidFill>
                          <a:srgbClr val="000000"/>
                        </a:solidFill>
                        <a:effectLst/>
                        <a:latin typeface="+mn-lt"/>
                        <a:ea typeface="+mn-ea"/>
                        <a:cs typeface="+mn-cs"/>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r>
                        <a:rPr lang="en-US" sz="900" b="1" i="0" u="none" strike="noStrike" kern="1200">
                          <a:solidFill>
                            <a:srgbClr val="000000"/>
                          </a:solidFill>
                          <a:effectLst/>
                          <a:latin typeface="+mn-lt"/>
                          <a:ea typeface="+mn-ea"/>
                          <a:cs typeface="+mn-cs"/>
                        </a:rPr>
                        <a:t>3.Financial Close, Consolidation and Planning Solution Walkthrough (2 hrs.)</a:t>
                      </a: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kern="1200">
                        <a:solidFill>
                          <a:srgbClr val="000000"/>
                        </a:solidFill>
                        <a:effectLst/>
                        <a:latin typeface="+mn-lt"/>
                        <a:ea typeface="+mn-ea"/>
                        <a:cs typeface="+mn-cs"/>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kumimoji="0" lang="en-US" sz="900" b="1" i="0" u="none" strike="noStrike" kern="1200" cap="none" spc="0" normalizeH="0" baseline="0">
                        <a:ln>
                          <a:noFill/>
                        </a:ln>
                        <a:solidFill>
                          <a:schemeClr val="tx1"/>
                        </a:solidFill>
                        <a:effectLst/>
                        <a:uLnTx/>
                        <a:uFillTx/>
                        <a:latin typeface="Chronicle Display"/>
                        <a:ea typeface="Verdana" panose="020B0604030504040204" pitchFamily="34" charset="0"/>
                        <a:cs typeface="Verdana" panose="020B0604030504040204" pitchFamily="34" charset="0"/>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extLst>
                  <a:ext uri="{0D108BD9-81ED-4DB2-BD59-A6C34878D82A}">
                    <a16:rowId xmlns:a16="http://schemas.microsoft.com/office/drawing/2014/main" val="10004"/>
                  </a:ext>
                </a:extLst>
              </a:tr>
              <a:tr h="964380">
                <a:tc>
                  <a:txBody>
                    <a:bodyPr/>
                    <a:lstStyle/>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kumimoji="0" lang="en-US" sz="900" b="1" i="0" u="none" strike="noStrike" kern="1200" cap="none" spc="0" normalizeH="0" baseline="0">
                        <a:ln>
                          <a:noFill/>
                        </a:ln>
                        <a:solidFill>
                          <a:schemeClr val="tx1"/>
                        </a:solidFill>
                        <a:effectLst/>
                        <a:uLnTx/>
                        <a:uFillTx/>
                        <a:latin typeface="Chronicle Display"/>
                        <a:ea typeface="Verdana" panose="020B0604030504040204" pitchFamily="34" charset="0"/>
                        <a:cs typeface="Verdana" panose="020B0604030504040204" pitchFamily="34" charset="0"/>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a:solidFill>
                          <a:srgbClr val="000000"/>
                        </a:solidFill>
                        <a:effectLst/>
                        <a:latin typeface="+mn-lt"/>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a:solidFill>
                          <a:srgbClr val="000000"/>
                        </a:solidFill>
                        <a:effectLst/>
                        <a:latin typeface="+mn-lt"/>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r>
                        <a:rPr lang="en-US" sz="900" b="1" i="0" u="none" strike="noStrike">
                          <a:solidFill>
                            <a:srgbClr val="000000"/>
                          </a:solidFill>
                          <a:effectLst/>
                          <a:latin typeface="+mn-lt"/>
                        </a:rPr>
                        <a:t>4.Legal Entity &amp; Operating Model (1 hr.)</a:t>
                      </a: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r>
                        <a:rPr lang="en-US" sz="900" b="1" i="0" u="none" strike="noStrike">
                          <a:solidFill>
                            <a:srgbClr val="000000"/>
                          </a:solidFill>
                          <a:effectLst/>
                          <a:latin typeface="+mn-lt"/>
                        </a:rPr>
                        <a:t>8.Supplier Payment Processing (1 hr.)</a:t>
                      </a: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a:solidFill>
                          <a:srgbClr val="000000"/>
                        </a:solidFill>
                        <a:effectLst/>
                        <a:latin typeface="+mn-lt"/>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a:solidFill>
                          <a:srgbClr val="000000"/>
                        </a:solidFill>
                        <a:effectLst/>
                        <a:latin typeface="+mn-lt"/>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a:solidFill>
                          <a:srgbClr val="000000"/>
                        </a:solidFill>
                        <a:effectLst/>
                        <a:latin typeface="+mn-lt"/>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a:solidFill>
                          <a:srgbClr val="000000"/>
                        </a:solidFill>
                        <a:effectLst/>
                        <a:latin typeface="+mn-lt"/>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a:solidFill>
                          <a:srgbClr val="000000"/>
                        </a:solidFill>
                        <a:effectLst/>
                        <a:latin typeface="+mn-lt"/>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r>
                        <a:rPr lang="en-US" sz="900" b="1" i="0" u="none" strike="noStrike">
                          <a:solidFill>
                            <a:srgbClr val="000000"/>
                          </a:solidFill>
                          <a:effectLst/>
                          <a:latin typeface="+mn-lt"/>
                        </a:rPr>
                        <a:t>5.Record to Report – Corporate Accounting 1 – COA and GL (2 hrs.)</a:t>
                      </a: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a:solidFill>
                          <a:srgbClr val="000000"/>
                        </a:solidFill>
                        <a:effectLst/>
                        <a:latin typeface="+mn-lt"/>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kumimoji="0" lang="en-US" sz="900" b="1" i="0" u="none" strike="noStrike" kern="1200" cap="none" spc="0" normalizeH="0" baseline="0">
                        <a:ln>
                          <a:noFill/>
                        </a:ln>
                        <a:solidFill>
                          <a:schemeClr val="tx1"/>
                        </a:solidFill>
                        <a:effectLst/>
                        <a:uLnTx/>
                        <a:uFillTx/>
                        <a:latin typeface="Chronicle Display"/>
                        <a:ea typeface="Verdana" panose="020B0604030504040204" pitchFamily="34" charset="0"/>
                        <a:cs typeface="Verdana" panose="020B0604030504040204" pitchFamily="34" charset="0"/>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a:solidFill>
                          <a:srgbClr val="000000"/>
                        </a:solidFill>
                        <a:effectLst/>
                        <a:latin typeface="+mn-lt"/>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a:solidFill>
                          <a:srgbClr val="000000"/>
                        </a:solidFill>
                        <a:effectLst/>
                        <a:latin typeface="+mn-lt"/>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r>
                        <a:rPr lang="en-US" sz="900" b="1" i="0" u="none" strike="noStrike">
                          <a:solidFill>
                            <a:srgbClr val="000000"/>
                          </a:solidFill>
                          <a:effectLst/>
                          <a:latin typeface="+mn-lt"/>
                        </a:rPr>
                        <a:t>6.Record to Report – Asset Accounting (2 hrs.)</a:t>
                      </a: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a:solidFill>
                          <a:srgbClr val="000000"/>
                        </a:solidFill>
                        <a:effectLst/>
                        <a:latin typeface="+mn-lt"/>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kumimoji="0" lang="en-US" sz="900" b="1" i="0" u="none" strike="noStrike" kern="1200" cap="none" spc="0" normalizeH="0" baseline="0">
                        <a:ln>
                          <a:noFill/>
                        </a:ln>
                        <a:solidFill>
                          <a:schemeClr val="tx1"/>
                        </a:solidFill>
                        <a:effectLst/>
                        <a:uLnTx/>
                        <a:uFillTx/>
                        <a:latin typeface="Chronicle Display"/>
                        <a:ea typeface="Verdana" panose="020B0604030504040204" pitchFamily="34" charset="0"/>
                        <a:cs typeface="Verdana" panose="020B0604030504040204" pitchFamily="34" charset="0"/>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kumimoji="0" lang="en-US" sz="900" b="1" i="0" u="none" strike="noStrike" kern="1200" cap="none" spc="0" normalizeH="0" baseline="0">
                        <a:ln>
                          <a:noFill/>
                        </a:ln>
                        <a:solidFill>
                          <a:schemeClr val="tx1"/>
                        </a:solidFill>
                        <a:effectLst/>
                        <a:uLnTx/>
                        <a:uFillTx/>
                        <a:latin typeface="Chronicle Display"/>
                        <a:ea typeface="Verdana" panose="020B0604030504040204" pitchFamily="34" charset="0"/>
                        <a:cs typeface="Verdana" panose="020B0604030504040204" pitchFamily="34" charset="0"/>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extLst>
                  <a:ext uri="{0D108BD9-81ED-4DB2-BD59-A6C34878D82A}">
                    <a16:rowId xmlns:a16="http://schemas.microsoft.com/office/drawing/2014/main" val="10005"/>
                  </a:ext>
                </a:extLst>
              </a:tr>
              <a:tr h="9643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a:solidFill>
                          <a:schemeClr val="dk1"/>
                        </a:solidFill>
                        <a:latin typeface="Chronicle Display"/>
                        <a:ea typeface="+mn-ea"/>
                        <a:cs typeface="+mn-cs"/>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dirty="0">
                        <a:solidFill>
                          <a:srgbClr val="000000"/>
                        </a:solidFill>
                        <a:effectLst/>
                        <a:latin typeface="+mn-lt"/>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dirty="0">
                        <a:solidFill>
                          <a:srgbClr val="000000"/>
                        </a:solidFill>
                        <a:effectLst/>
                        <a:latin typeface="+mn-lt"/>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dirty="0">
                        <a:solidFill>
                          <a:srgbClr val="000000"/>
                        </a:solidFill>
                        <a:effectLst/>
                        <a:latin typeface="+mn-lt"/>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r>
                        <a:rPr lang="en-US" sz="900" b="1" i="0" u="none" strike="noStrike" dirty="0">
                          <a:solidFill>
                            <a:srgbClr val="000000"/>
                          </a:solidFill>
                          <a:effectLst/>
                          <a:latin typeface="+mn-lt"/>
                        </a:rPr>
                        <a:t>7.Record to Report – Corporate Accounting 2  - IC, Close and Reconcile (includes ARCS) (2.5 hrs.)</a:t>
                      </a: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kumimoji="0" lang="en-US" sz="900" b="1" u="none" strike="noStrike" kern="1200" cap="none" spc="0" normalizeH="0" baseline="0" dirty="0">
                        <a:ln>
                          <a:noFill/>
                        </a:ln>
                        <a:solidFill>
                          <a:srgbClr val="005587"/>
                        </a:solidFill>
                        <a:effectLst/>
                        <a:uLnTx/>
                        <a:uFillTx/>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dk1"/>
                        </a:solidFill>
                        <a:latin typeface="Chronicle Display"/>
                        <a:ea typeface="+mn-ea"/>
                        <a:cs typeface="+mn-cs"/>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dirty="0">
                        <a:solidFill>
                          <a:srgbClr val="000000"/>
                        </a:solidFill>
                        <a:effectLst/>
                        <a:latin typeface="+mn-lt"/>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dirty="0">
                        <a:solidFill>
                          <a:srgbClr val="000000"/>
                        </a:solidFill>
                        <a:effectLst/>
                        <a:latin typeface="+mn-lt"/>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dirty="0">
                        <a:solidFill>
                          <a:srgbClr val="000000"/>
                        </a:solidFill>
                        <a:effectLst/>
                        <a:latin typeface="+mn-lt"/>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r>
                        <a:rPr lang="en-US" sz="900" b="1" i="0" u="none" strike="noStrike" dirty="0">
                          <a:solidFill>
                            <a:srgbClr val="000000"/>
                          </a:solidFill>
                          <a:effectLst/>
                          <a:latin typeface="+mn-lt"/>
                        </a:rPr>
                        <a:t>8.Record to Report – Local Reporting (1 hr.)</a:t>
                      </a: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r>
                        <a:rPr lang="en-US" sz="900" b="1" i="0" u="none" strike="noStrike" dirty="0">
                          <a:solidFill>
                            <a:srgbClr val="000000"/>
                          </a:solidFill>
                          <a:effectLst/>
                          <a:latin typeface="+mn-lt"/>
                        </a:rPr>
                        <a:t>9. Reporting &amp; Analytics (1 hr.)</a:t>
                      </a: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dirty="0">
                        <a:solidFill>
                          <a:srgbClr val="000000"/>
                        </a:solidFill>
                        <a:effectLst/>
                        <a:latin typeface="+mn-lt"/>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dirty="0">
                        <a:solidFill>
                          <a:srgbClr val="000000"/>
                        </a:solidFill>
                        <a:effectLst/>
                        <a:latin typeface="+mn-lt"/>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kumimoji="0" lang="en-US" sz="900" b="1" i="0" u="none" strike="noStrike" kern="1200" cap="none" spc="0" normalizeH="0" baseline="0" dirty="0">
                        <a:ln>
                          <a:noFill/>
                        </a:ln>
                        <a:solidFill>
                          <a:schemeClr val="tx1"/>
                        </a:solidFill>
                        <a:effectLst/>
                        <a:uLnTx/>
                        <a:uFillTx/>
                        <a:latin typeface="Chronicle Display"/>
                        <a:ea typeface="Verdana" panose="020B0604030504040204" pitchFamily="34" charset="0"/>
                        <a:cs typeface="Verdana" panose="020B0604030504040204" pitchFamily="34" charset="0"/>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dirty="0">
                        <a:solidFill>
                          <a:srgbClr val="000000"/>
                        </a:solidFill>
                        <a:effectLst/>
                        <a:latin typeface="+mn-lt"/>
                      </a:endParaRP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r>
                        <a:rPr lang="en-US" sz="900" b="1" i="0" u="none" strike="noStrike" dirty="0">
                          <a:solidFill>
                            <a:srgbClr val="000000"/>
                          </a:solidFill>
                          <a:effectLst/>
                          <a:latin typeface="+mn-lt"/>
                        </a:rPr>
                        <a:t>10. Treasury Management (1 hr.)</a:t>
                      </a: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kumimoji="0" lang="en-US" sz="900" b="1" i="0" u="none" strike="noStrike" kern="1200" cap="none" spc="0" normalizeH="0" baseline="0" noProof="0" dirty="0">
                        <a:ln>
                          <a:noFill/>
                        </a:ln>
                        <a:solidFill>
                          <a:schemeClr val="tx1"/>
                        </a:solidFill>
                        <a:effectLst/>
                        <a:uLnTx/>
                        <a:uFillTx/>
                        <a:latin typeface="Chronicle Display"/>
                        <a:ea typeface="Verdana" panose="020B0604030504040204" pitchFamily="34" charset="0"/>
                        <a:cs typeface="Verdana" panose="020B0604030504040204" pitchFamily="34" charset="0"/>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a:solidFill>
                          <a:srgbClr val="000000"/>
                        </a:solidFill>
                        <a:effectLst/>
                        <a:latin typeface="+mn-lt"/>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extLst>
                  <a:ext uri="{0D108BD9-81ED-4DB2-BD59-A6C34878D82A}">
                    <a16:rowId xmlns:a16="http://schemas.microsoft.com/office/drawing/2014/main" val="146118986"/>
                  </a:ext>
                </a:extLst>
              </a:tr>
              <a:tr h="848995">
                <a:tc>
                  <a:txBody>
                    <a:bodyPr/>
                    <a:lstStyle/>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kumimoji="0" lang="en-US" sz="900" b="1" i="0" u="none" strike="noStrike" kern="1200" cap="none" spc="0" normalizeH="0" baseline="0" noProof="0">
                        <a:ln>
                          <a:noFill/>
                        </a:ln>
                        <a:solidFill>
                          <a:prstClr val="black"/>
                        </a:solidFill>
                        <a:effectLst/>
                        <a:uLnTx/>
                        <a:uFillTx/>
                        <a:latin typeface="Chronicle Display"/>
                        <a:ea typeface="Verdana" panose="020B0604030504040204" pitchFamily="34" charset="0"/>
                        <a:cs typeface="Verdana" panose="020B0604030504040204" pitchFamily="34" charset="0"/>
                      </a:endParaRPr>
                    </a:p>
                  </a:txBody>
                  <a:tcPr marL="73333" marR="73333" marT="73333" marB="73333" anchor="ctr" horzOverflow="overflow">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r>
                        <a:rPr lang="en-US" sz="900" b="1" i="0" u="none" strike="noStrike">
                          <a:solidFill>
                            <a:srgbClr val="000000"/>
                          </a:solidFill>
                          <a:effectLst/>
                          <a:latin typeface="+mn-lt"/>
                        </a:rPr>
                        <a:t>11.Data Conversion (2 hrs.)</a:t>
                      </a:r>
                    </a:p>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lang="en-US" sz="900" b="1" i="0" u="none" strike="noStrike">
                        <a:solidFill>
                          <a:srgbClr val="000000"/>
                        </a:solidFill>
                        <a:effectLst/>
                        <a:latin typeface="+mn-lt"/>
                      </a:endParaRPr>
                    </a:p>
                  </a:txBody>
                  <a:tcPr marL="73333" marR="73333" marT="73333" marB="73333" anchor="ctr" horzOverflow="overflow">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r>
                        <a:rPr lang="en-US" sz="900" b="1" i="0" u="none" strike="noStrike">
                          <a:solidFill>
                            <a:srgbClr val="000000"/>
                          </a:solidFill>
                          <a:effectLst/>
                          <a:latin typeface="+mn-lt"/>
                        </a:rPr>
                        <a:t>12.Cyber Lab (1.5 hrs.)</a:t>
                      </a:r>
                    </a:p>
                  </a:txBody>
                  <a:tcPr marL="73333" marR="73333" marT="73333" marB="73333" anchor="ctr" horzOverflow="overflow">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r>
                        <a:rPr lang="en-US" sz="900" b="1" i="0" u="none" strike="noStrike">
                          <a:solidFill>
                            <a:srgbClr val="000000"/>
                          </a:solidFill>
                          <a:effectLst/>
                          <a:latin typeface="+mn-lt"/>
                        </a:rPr>
                        <a:t>13.Change Lab (2 hrs.)</a:t>
                      </a:r>
                    </a:p>
                  </a:txBody>
                  <a:tcPr marL="73333" marR="73333" marT="73333" marB="73333" anchor="ctr" horzOverflow="overflow">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a:solidFill>
                          <a:schemeClr val="dk1"/>
                        </a:solidFill>
                        <a:latin typeface="Chronicle Display"/>
                        <a:ea typeface="+mn-ea"/>
                        <a:cs typeface="+mn-cs"/>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extLst>
                  <a:ext uri="{0D108BD9-81ED-4DB2-BD59-A6C34878D82A}">
                    <a16:rowId xmlns:a16="http://schemas.microsoft.com/office/drawing/2014/main" val="10006"/>
                  </a:ext>
                </a:extLst>
              </a:tr>
              <a:tr h="848995">
                <a:tc>
                  <a:txBody>
                    <a:bodyPr/>
                    <a:lstStyle/>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kumimoji="0" lang="en-US" sz="900" b="1" i="0" u="none" strike="noStrike" kern="1200" cap="none" spc="0" normalizeH="0" baseline="0" noProof="0">
                        <a:ln>
                          <a:noFill/>
                        </a:ln>
                        <a:solidFill>
                          <a:prstClr val="black"/>
                        </a:solidFill>
                        <a:effectLst/>
                        <a:uLnTx/>
                        <a:uFillTx/>
                        <a:latin typeface="Chronicle Display"/>
                        <a:ea typeface="Verdana" panose="020B0604030504040204" pitchFamily="34" charset="0"/>
                        <a:cs typeface="Verdana" panose="020B0604030504040204" pitchFamily="34" charset="0"/>
                      </a:endParaRPr>
                    </a:p>
                  </a:txBody>
                  <a:tcPr marL="73333" marR="73333" marT="73333" marB="73333" anchor="ctr" horzOverflow="overflow">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kumimoji="0" lang="en-US" sz="900" b="1" i="0" u="none" strike="noStrike" kern="1200" cap="none" spc="0" normalizeH="0" baseline="0" noProof="0">
                        <a:ln>
                          <a:noFill/>
                        </a:ln>
                        <a:solidFill>
                          <a:prstClr val="black"/>
                        </a:solidFill>
                        <a:effectLst/>
                        <a:uLnTx/>
                        <a:uFillTx/>
                        <a:latin typeface="Chronicle Display"/>
                        <a:ea typeface="Verdana" panose="020B0604030504040204" pitchFamily="34" charset="0"/>
                        <a:cs typeface="Verdana" panose="020B0604030504040204" pitchFamily="34" charset="0"/>
                      </a:endParaRPr>
                    </a:p>
                  </a:txBody>
                  <a:tcPr marL="73333" marR="73333" marT="73333" marB="73333" anchor="ctr" horzOverflow="overflow">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kumimoji="0" lang="en-US" sz="900" b="1" i="0" u="none" strike="noStrike" kern="1200" cap="none" spc="0" normalizeH="0" baseline="0" noProof="0">
                        <a:ln>
                          <a:noFill/>
                        </a:ln>
                        <a:solidFill>
                          <a:prstClr val="black"/>
                        </a:solidFill>
                        <a:effectLst/>
                        <a:uLnTx/>
                        <a:uFillTx/>
                        <a:latin typeface="Chronicle Display"/>
                        <a:ea typeface="Verdana" panose="020B0604030504040204" pitchFamily="34" charset="0"/>
                        <a:cs typeface="Verdana" panose="020B0604030504040204" pitchFamily="34" charset="0"/>
                      </a:endParaRPr>
                    </a:p>
                  </a:txBody>
                  <a:tcPr marL="73333" marR="73333" marT="73333" marB="73333" anchor="ctr" horzOverflow="overflow">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ct val="0"/>
                        </a:spcAft>
                        <a:buClr>
                          <a:srgbClr val="000000"/>
                        </a:buClr>
                        <a:buSzPct val="80000"/>
                        <a:buFont typeface="Wingdings" pitchFamily="2" charset="2"/>
                        <a:buNone/>
                        <a:tabLst/>
                        <a:defRPr/>
                      </a:pPr>
                      <a:endParaRPr kumimoji="0" lang="en-US" sz="900" b="1" i="0" u="none" strike="noStrike" kern="1200" cap="none" spc="0" normalizeH="0" baseline="0" noProof="0">
                        <a:ln>
                          <a:noFill/>
                        </a:ln>
                        <a:solidFill>
                          <a:prstClr val="black"/>
                        </a:solidFill>
                        <a:effectLst/>
                        <a:uLnTx/>
                        <a:uFillTx/>
                        <a:latin typeface="Chronicle Display"/>
                        <a:ea typeface="Verdana" panose="020B0604030504040204" pitchFamily="34" charset="0"/>
                        <a:cs typeface="Verdana" panose="020B0604030504040204" pitchFamily="34" charset="0"/>
                      </a:endParaRPr>
                    </a:p>
                  </a:txBody>
                  <a:tcPr marL="73333" marR="73333" marT="73333" marB="73333" anchor="ctr" horzOverflow="overflow">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kern="1200" dirty="0">
                        <a:solidFill>
                          <a:schemeClr val="dk1"/>
                        </a:solidFill>
                        <a:latin typeface="Chronicle Display"/>
                        <a:ea typeface="+mn-ea"/>
                        <a:cs typeface="+mn-cs"/>
                      </a:endParaRPr>
                    </a:p>
                  </a:txBody>
                  <a:tcPr marL="50297" marR="50297" marT="31099" marB="31099" anchor="ctr">
                    <a:lnL w="12700" cap="flat" cmpd="sng" algn="ctr">
                      <a:solidFill>
                        <a:srgbClr val="6FC2B4"/>
                      </a:solidFill>
                      <a:prstDash val="solid"/>
                      <a:round/>
                      <a:headEnd type="none" w="med" len="med"/>
                      <a:tailEnd type="none" w="med" len="med"/>
                    </a:lnL>
                    <a:lnR w="12700" cap="flat" cmpd="sng" algn="ctr">
                      <a:solidFill>
                        <a:srgbClr val="6FC2B4"/>
                      </a:solidFill>
                      <a:prstDash val="solid"/>
                      <a:round/>
                      <a:headEnd type="none" w="med" len="med"/>
                      <a:tailEnd type="none" w="med" len="med"/>
                    </a:lnR>
                    <a:lnT w="12700" cap="flat" cmpd="sng" algn="ctr">
                      <a:solidFill>
                        <a:srgbClr val="6FC2B4"/>
                      </a:solidFill>
                      <a:prstDash val="solid"/>
                      <a:round/>
                      <a:headEnd type="none" w="med" len="med"/>
                      <a:tailEnd type="none" w="med" len="med"/>
                    </a:lnT>
                    <a:lnB w="12700" cap="flat" cmpd="sng" algn="ctr">
                      <a:solidFill>
                        <a:srgbClr val="6FC2B4"/>
                      </a:solidFill>
                      <a:prstDash val="solid"/>
                      <a:round/>
                      <a:headEnd type="none" w="med" len="med"/>
                      <a:tailEnd type="none" w="med" len="med"/>
                    </a:lnB>
                  </a:tcPr>
                </a:tc>
                <a:extLst>
                  <a:ext uri="{0D108BD9-81ED-4DB2-BD59-A6C34878D82A}">
                    <a16:rowId xmlns:a16="http://schemas.microsoft.com/office/drawing/2014/main" val="445608327"/>
                  </a:ext>
                </a:extLst>
              </a:tr>
            </a:tbl>
          </a:graphicData>
        </a:graphic>
      </p:graphicFrame>
      <p:sp>
        <p:nvSpPr>
          <p:cNvPr id="74" name="TextBox 73">
            <a:extLst>
              <a:ext uri="{FF2B5EF4-FFF2-40B4-BE49-F238E27FC236}">
                <a16:creationId xmlns:a16="http://schemas.microsoft.com/office/drawing/2014/main" id="{D4A21E60-DEDC-46CE-B695-2123DA3C215E}"/>
              </a:ext>
            </a:extLst>
          </p:cNvPr>
          <p:cNvSpPr txBox="1"/>
          <p:nvPr/>
        </p:nvSpPr>
        <p:spPr>
          <a:xfrm>
            <a:off x="274766" y="1081295"/>
            <a:ext cx="276999" cy="738664"/>
          </a:xfrm>
          <a:prstGeom prst="rect">
            <a:avLst/>
          </a:prstGeom>
          <a:noFill/>
        </p:spPr>
        <p:txBody>
          <a:bodyPr vert="vert270" wrap="square" lIns="0" tIns="0" rIns="0" bIns="0" rtlCol="0" anchor="ctr">
            <a:spAutoFit/>
          </a:bodyPr>
          <a:lstStyle/>
          <a:p>
            <a:pPr algn="ctr">
              <a:spcBef>
                <a:spcPts val="600"/>
              </a:spcBef>
              <a:buSzPct val="100000"/>
            </a:pPr>
            <a:r>
              <a:rPr lang="en-US" sz="1800">
                <a:solidFill>
                  <a:srgbClr val="313131"/>
                </a:solidFill>
              </a:rPr>
              <a:t>Jan</a:t>
            </a:r>
          </a:p>
        </p:txBody>
      </p:sp>
      <p:sp>
        <p:nvSpPr>
          <p:cNvPr id="75" name="TextBox 74">
            <a:extLst>
              <a:ext uri="{FF2B5EF4-FFF2-40B4-BE49-F238E27FC236}">
                <a16:creationId xmlns:a16="http://schemas.microsoft.com/office/drawing/2014/main" id="{F49F9290-C83A-4DAD-877C-2F045957F968}"/>
              </a:ext>
            </a:extLst>
          </p:cNvPr>
          <p:cNvSpPr txBox="1"/>
          <p:nvPr/>
        </p:nvSpPr>
        <p:spPr>
          <a:xfrm>
            <a:off x="262681" y="5865414"/>
            <a:ext cx="276999" cy="738664"/>
          </a:xfrm>
          <a:prstGeom prst="rect">
            <a:avLst/>
          </a:prstGeom>
          <a:noFill/>
        </p:spPr>
        <p:txBody>
          <a:bodyPr vert="vert270" wrap="square" lIns="0" tIns="0" rIns="0" bIns="0" rtlCol="0" anchor="ctr">
            <a:spAutoFit/>
          </a:bodyPr>
          <a:lstStyle/>
          <a:p>
            <a:pPr algn="ctr">
              <a:spcBef>
                <a:spcPts val="600"/>
              </a:spcBef>
              <a:buSzPct val="100000"/>
            </a:pPr>
            <a:r>
              <a:rPr lang="en-US" sz="1800">
                <a:solidFill>
                  <a:srgbClr val="313131"/>
                </a:solidFill>
              </a:rPr>
              <a:t>Mar</a:t>
            </a:r>
            <a:endParaRPr lang="en-US">
              <a:solidFill>
                <a:srgbClr val="313131"/>
              </a:solidFill>
            </a:endParaRPr>
          </a:p>
        </p:txBody>
      </p:sp>
      <p:sp>
        <p:nvSpPr>
          <p:cNvPr id="76" name="TextBox 75">
            <a:extLst>
              <a:ext uri="{FF2B5EF4-FFF2-40B4-BE49-F238E27FC236}">
                <a16:creationId xmlns:a16="http://schemas.microsoft.com/office/drawing/2014/main" id="{DA28B19A-1F29-4A75-BFE1-7D2FAF1056ED}"/>
              </a:ext>
            </a:extLst>
          </p:cNvPr>
          <p:cNvSpPr txBox="1"/>
          <p:nvPr/>
        </p:nvSpPr>
        <p:spPr>
          <a:xfrm>
            <a:off x="262681" y="1986937"/>
            <a:ext cx="276999" cy="3789767"/>
          </a:xfrm>
          <a:prstGeom prst="rect">
            <a:avLst/>
          </a:prstGeom>
          <a:noFill/>
        </p:spPr>
        <p:txBody>
          <a:bodyPr vert="vert270" wrap="square" lIns="0" tIns="0" rIns="0" bIns="0" rtlCol="0" anchor="ctr">
            <a:spAutoFit/>
          </a:bodyPr>
          <a:lstStyle/>
          <a:p>
            <a:pPr algn="ctr">
              <a:spcBef>
                <a:spcPts val="600"/>
              </a:spcBef>
              <a:buSzPct val="100000"/>
            </a:pPr>
            <a:r>
              <a:rPr lang="en-US" sz="1800">
                <a:solidFill>
                  <a:srgbClr val="313131"/>
                </a:solidFill>
              </a:rPr>
              <a:t>Feb</a:t>
            </a:r>
            <a:endParaRPr lang="en-US">
              <a:solidFill>
                <a:srgbClr val="313131"/>
              </a:solidFill>
            </a:endParaRPr>
          </a:p>
        </p:txBody>
      </p:sp>
      <p:sp>
        <p:nvSpPr>
          <p:cNvPr id="79" name="Title 7">
            <a:extLst>
              <a:ext uri="{FF2B5EF4-FFF2-40B4-BE49-F238E27FC236}">
                <a16:creationId xmlns:a16="http://schemas.microsoft.com/office/drawing/2014/main" id="{9BBAF798-0041-4DD5-8FE8-7F9845126F95}"/>
              </a:ext>
            </a:extLst>
          </p:cNvPr>
          <p:cNvSpPr txBox="1">
            <a:spLocks/>
          </p:cNvSpPr>
          <p:nvPr/>
        </p:nvSpPr>
        <p:spPr bwMode="gray">
          <a:xfrm>
            <a:off x="603840" y="98491"/>
            <a:ext cx="11294241" cy="594360"/>
          </a:xfrm>
          <a:prstGeom prst="rect">
            <a:avLst/>
          </a:prstGeom>
        </p:spPr>
        <p:txBody>
          <a:bodyPr vert="horz" lIns="0" tIns="45720" rIns="0" bIns="0" rtlCol="0" anchor="b" anchorCtr="0">
            <a:noAutofit/>
          </a:bodyPr>
          <a:lstStyle>
            <a:lvl1pPr algn="l" defTabSz="1219170" rtl="0" eaLnBrk="1" latinLnBrk="0" hangingPunct="1">
              <a:lnSpc>
                <a:spcPct val="80000"/>
              </a:lnSpc>
              <a:spcBef>
                <a:spcPct val="0"/>
              </a:spcBef>
              <a:buNone/>
              <a:defRPr lang="en-US" sz="3600" b="0" i="0" kern="1200" spc="-75"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sz="3000" b="1" err="1">
                <a:latin typeface="+mj-lt"/>
                <a:ea typeface="Open Sans Light"/>
                <a:cs typeface="Open Sans Light"/>
              </a:rPr>
              <a:t>TruNorth</a:t>
            </a:r>
            <a:r>
              <a:rPr lang="en-US" sz="3000" b="1">
                <a:latin typeface="+mj-lt"/>
                <a:ea typeface="Open Sans Light"/>
                <a:cs typeface="Open Sans Light"/>
              </a:rPr>
              <a:t> Confirmation Workshops Schedule DRAFT</a:t>
            </a:r>
          </a:p>
        </p:txBody>
      </p:sp>
      <p:sp>
        <p:nvSpPr>
          <p:cNvPr id="80" name="Text Placeholder 9">
            <a:extLst>
              <a:ext uri="{FF2B5EF4-FFF2-40B4-BE49-F238E27FC236}">
                <a16:creationId xmlns:a16="http://schemas.microsoft.com/office/drawing/2014/main" id="{D251BD6D-77A6-40F2-8B89-7F7C9D61E7AC}"/>
              </a:ext>
            </a:extLst>
          </p:cNvPr>
          <p:cNvSpPr txBox="1">
            <a:spLocks/>
          </p:cNvSpPr>
          <p:nvPr/>
        </p:nvSpPr>
        <p:spPr>
          <a:xfrm>
            <a:off x="603840" y="143667"/>
            <a:ext cx="3355848" cy="203200"/>
          </a:xfrm>
          <a:prstGeom prst="rect">
            <a:avLst/>
          </a:prstGeom>
        </p:spPr>
        <p:txBody>
          <a:bodyPr vert="horz" lIns="0" tIns="0" rIns="0" bIns="0" rtlCol="0" anchor="t">
            <a:noAutofit/>
          </a:bodyPr>
          <a:lstStyle>
            <a:lvl1pPr marL="0" indent="0" algn="l" defTabSz="1219170" rtl="0" eaLnBrk="1" latinLnBrk="0" hangingPunct="1">
              <a:spcBef>
                <a:spcPts val="0"/>
              </a:spcBef>
              <a:spcAft>
                <a:spcPts val="1333"/>
              </a:spcAft>
              <a:buSzPct val="100000"/>
              <a:buFont typeface="Arial" panose="020B0604020202020204" pitchFamily="34" charset="0"/>
              <a:buNone/>
              <a:defRPr lang="en-US" sz="900" b="1" kern="0" cap="all" spc="250" baseline="0" dirty="0">
                <a:solidFill>
                  <a:schemeClr val="accent1"/>
                </a:solidFill>
                <a:latin typeface="+mn-lt"/>
                <a:ea typeface="Nexa Black" charset="0"/>
                <a:cs typeface="Nexa Black" charset="0"/>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a:t>Modernize + TRANSFORM + INNOVATE</a:t>
            </a:r>
          </a:p>
        </p:txBody>
      </p:sp>
      <p:sp>
        <p:nvSpPr>
          <p:cNvPr id="81" name="Rectangle 80">
            <a:extLst>
              <a:ext uri="{FF2B5EF4-FFF2-40B4-BE49-F238E27FC236}">
                <a16:creationId xmlns:a16="http://schemas.microsoft.com/office/drawing/2014/main" id="{7A0DC8E3-4BF6-4C5E-8DA4-9884118BD200}"/>
              </a:ext>
            </a:extLst>
          </p:cNvPr>
          <p:cNvSpPr/>
          <p:nvPr/>
        </p:nvSpPr>
        <p:spPr bwMode="gray">
          <a:xfrm>
            <a:off x="3775268" y="6351886"/>
            <a:ext cx="7110714" cy="252192"/>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8900" tIns="88900" rIns="88900" bIns="88900" numCol="1" spcCol="0" rtlCol="0" fromWordArt="0" anchor="ctr" anchorCtr="0" forceAA="0" compatLnSpc="1">
            <a:prstTxWarp prst="textNoShape">
              <a:avLst/>
            </a:prstTxWarp>
            <a:noAutofit/>
          </a:bodyPr>
          <a:lstStyle/>
          <a:p>
            <a:pPr algn="ctr">
              <a:lnSpc>
                <a:spcPct val="106000"/>
              </a:lnSpc>
              <a:buFont typeface="Wingdings 2" pitchFamily="18" charset="2"/>
              <a:buNone/>
            </a:pPr>
            <a:r>
              <a:rPr lang="en-US" sz="1400">
                <a:solidFill>
                  <a:sysClr val="windowText" lastClr="000000"/>
                </a:solidFill>
              </a:rPr>
              <a:t>Present Readout</a:t>
            </a:r>
          </a:p>
        </p:txBody>
      </p:sp>
      <p:grpSp>
        <p:nvGrpSpPr>
          <p:cNvPr id="88" name="Group 87">
            <a:extLst>
              <a:ext uri="{FF2B5EF4-FFF2-40B4-BE49-F238E27FC236}">
                <a16:creationId xmlns:a16="http://schemas.microsoft.com/office/drawing/2014/main" id="{F74046B8-B335-4D63-8E29-1FBF91103ABC}"/>
              </a:ext>
            </a:extLst>
          </p:cNvPr>
          <p:cNvGrpSpPr/>
          <p:nvPr/>
        </p:nvGrpSpPr>
        <p:grpSpPr>
          <a:xfrm>
            <a:off x="2482514" y="1066582"/>
            <a:ext cx="9464518" cy="5132854"/>
            <a:chOff x="2218177" y="1057539"/>
            <a:chExt cx="8429167" cy="5132854"/>
          </a:xfrm>
        </p:grpSpPr>
        <p:sp>
          <p:nvSpPr>
            <p:cNvPr id="43" name="Rectangle 42">
              <a:extLst>
                <a:ext uri="{FF2B5EF4-FFF2-40B4-BE49-F238E27FC236}">
                  <a16:creationId xmlns:a16="http://schemas.microsoft.com/office/drawing/2014/main" id="{32EF75BE-0B8E-440B-AA01-6C5D2E527816}"/>
                </a:ext>
              </a:extLst>
            </p:cNvPr>
            <p:cNvSpPr/>
            <p:nvPr/>
          </p:nvSpPr>
          <p:spPr>
            <a:xfrm>
              <a:off x="4230123" y="1057539"/>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30</a:t>
              </a:r>
            </a:p>
          </p:txBody>
        </p:sp>
        <p:sp>
          <p:nvSpPr>
            <p:cNvPr id="44" name="Rectangle 43">
              <a:extLst>
                <a:ext uri="{FF2B5EF4-FFF2-40B4-BE49-F238E27FC236}">
                  <a16:creationId xmlns:a16="http://schemas.microsoft.com/office/drawing/2014/main" id="{D181F72C-7EC6-4F0E-8097-B85568D1D9AB}"/>
                </a:ext>
              </a:extLst>
            </p:cNvPr>
            <p:cNvSpPr/>
            <p:nvPr/>
          </p:nvSpPr>
          <p:spPr>
            <a:xfrm>
              <a:off x="6250640" y="1067813"/>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31</a:t>
              </a:r>
            </a:p>
          </p:txBody>
        </p:sp>
        <p:sp>
          <p:nvSpPr>
            <p:cNvPr id="45" name="Rectangle 44">
              <a:extLst>
                <a:ext uri="{FF2B5EF4-FFF2-40B4-BE49-F238E27FC236}">
                  <a16:creationId xmlns:a16="http://schemas.microsoft.com/office/drawing/2014/main" id="{40C6A0EE-F8E6-4B4A-AB53-E3695AF6C7A6}"/>
                </a:ext>
              </a:extLst>
            </p:cNvPr>
            <p:cNvSpPr/>
            <p:nvPr/>
          </p:nvSpPr>
          <p:spPr>
            <a:xfrm>
              <a:off x="8251246" y="1057539"/>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1</a:t>
              </a:r>
            </a:p>
          </p:txBody>
        </p:sp>
        <p:sp>
          <p:nvSpPr>
            <p:cNvPr id="46" name="Rectangle 45">
              <a:extLst>
                <a:ext uri="{FF2B5EF4-FFF2-40B4-BE49-F238E27FC236}">
                  <a16:creationId xmlns:a16="http://schemas.microsoft.com/office/drawing/2014/main" id="{1C61CE94-F2F6-401C-A2AE-EA5251C141EE}"/>
                </a:ext>
              </a:extLst>
            </p:cNvPr>
            <p:cNvSpPr/>
            <p:nvPr/>
          </p:nvSpPr>
          <p:spPr>
            <a:xfrm>
              <a:off x="10300328" y="1057539"/>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2</a:t>
              </a:r>
            </a:p>
          </p:txBody>
        </p:sp>
        <p:sp>
          <p:nvSpPr>
            <p:cNvPr id="48" name="Rectangle 47">
              <a:extLst>
                <a:ext uri="{FF2B5EF4-FFF2-40B4-BE49-F238E27FC236}">
                  <a16:creationId xmlns:a16="http://schemas.microsoft.com/office/drawing/2014/main" id="{A57DCFEB-F708-49DE-8C9B-5FE8DEE4F435}"/>
                </a:ext>
              </a:extLst>
            </p:cNvPr>
            <p:cNvSpPr/>
            <p:nvPr/>
          </p:nvSpPr>
          <p:spPr>
            <a:xfrm>
              <a:off x="4230123" y="1899738"/>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6</a:t>
              </a:r>
            </a:p>
          </p:txBody>
        </p:sp>
        <p:sp>
          <p:nvSpPr>
            <p:cNvPr id="49" name="Rectangle 48">
              <a:extLst>
                <a:ext uri="{FF2B5EF4-FFF2-40B4-BE49-F238E27FC236}">
                  <a16:creationId xmlns:a16="http://schemas.microsoft.com/office/drawing/2014/main" id="{1279BCF9-C17A-4C88-9978-70D02A460A6D}"/>
                </a:ext>
              </a:extLst>
            </p:cNvPr>
            <p:cNvSpPr/>
            <p:nvPr/>
          </p:nvSpPr>
          <p:spPr>
            <a:xfrm>
              <a:off x="6250640" y="1910012"/>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7</a:t>
              </a:r>
            </a:p>
          </p:txBody>
        </p:sp>
        <p:sp>
          <p:nvSpPr>
            <p:cNvPr id="50" name="Rectangle 49">
              <a:extLst>
                <a:ext uri="{FF2B5EF4-FFF2-40B4-BE49-F238E27FC236}">
                  <a16:creationId xmlns:a16="http://schemas.microsoft.com/office/drawing/2014/main" id="{2E5F375A-4BF5-4713-8DFC-A4B658651EA1}"/>
                </a:ext>
              </a:extLst>
            </p:cNvPr>
            <p:cNvSpPr/>
            <p:nvPr/>
          </p:nvSpPr>
          <p:spPr>
            <a:xfrm>
              <a:off x="8251246" y="1899738"/>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8</a:t>
              </a:r>
            </a:p>
          </p:txBody>
        </p:sp>
        <p:sp>
          <p:nvSpPr>
            <p:cNvPr id="51" name="Rectangle 50">
              <a:extLst>
                <a:ext uri="{FF2B5EF4-FFF2-40B4-BE49-F238E27FC236}">
                  <a16:creationId xmlns:a16="http://schemas.microsoft.com/office/drawing/2014/main" id="{727269B0-346C-4AAC-8884-E11956553773}"/>
                </a:ext>
              </a:extLst>
            </p:cNvPr>
            <p:cNvSpPr/>
            <p:nvPr/>
          </p:nvSpPr>
          <p:spPr>
            <a:xfrm>
              <a:off x="10300328" y="1910012"/>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9</a:t>
              </a:r>
            </a:p>
          </p:txBody>
        </p:sp>
        <p:sp>
          <p:nvSpPr>
            <p:cNvPr id="53" name="Rectangle 52">
              <a:extLst>
                <a:ext uri="{FF2B5EF4-FFF2-40B4-BE49-F238E27FC236}">
                  <a16:creationId xmlns:a16="http://schemas.microsoft.com/office/drawing/2014/main" id="{58B19EF1-A894-41F6-BB6C-CA8334E8EF06}"/>
                </a:ext>
              </a:extLst>
            </p:cNvPr>
            <p:cNvSpPr/>
            <p:nvPr/>
          </p:nvSpPr>
          <p:spPr>
            <a:xfrm>
              <a:off x="4230123" y="2923948"/>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13</a:t>
              </a:r>
            </a:p>
          </p:txBody>
        </p:sp>
        <p:sp>
          <p:nvSpPr>
            <p:cNvPr id="54" name="Rectangle 53">
              <a:extLst>
                <a:ext uri="{FF2B5EF4-FFF2-40B4-BE49-F238E27FC236}">
                  <a16:creationId xmlns:a16="http://schemas.microsoft.com/office/drawing/2014/main" id="{37F73960-AE41-4B18-9D7A-E641E7D80949}"/>
                </a:ext>
              </a:extLst>
            </p:cNvPr>
            <p:cNvSpPr/>
            <p:nvPr/>
          </p:nvSpPr>
          <p:spPr>
            <a:xfrm>
              <a:off x="6250640" y="2934222"/>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14</a:t>
              </a:r>
            </a:p>
          </p:txBody>
        </p:sp>
        <p:sp>
          <p:nvSpPr>
            <p:cNvPr id="55" name="Rectangle 54">
              <a:extLst>
                <a:ext uri="{FF2B5EF4-FFF2-40B4-BE49-F238E27FC236}">
                  <a16:creationId xmlns:a16="http://schemas.microsoft.com/office/drawing/2014/main" id="{50672645-BAF8-4C39-83B1-851AD1A29105}"/>
                </a:ext>
              </a:extLst>
            </p:cNvPr>
            <p:cNvSpPr/>
            <p:nvPr/>
          </p:nvSpPr>
          <p:spPr>
            <a:xfrm>
              <a:off x="8251246" y="2923948"/>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15</a:t>
              </a:r>
            </a:p>
          </p:txBody>
        </p:sp>
        <p:sp>
          <p:nvSpPr>
            <p:cNvPr id="56" name="Rectangle 55">
              <a:extLst>
                <a:ext uri="{FF2B5EF4-FFF2-40B4-BE49-F238E27FC236}">
                  <a16:creationId xmlns:a16="http://schemas.microsoft.com/office/drawing/2014/main" id="{667A79BF-FC98-45C3-BD35-D7CA1CC36BDC}"/>
                </a:ext>
              </a:extLst>
            </p:cNvPr>
            <p:cNvSpPr/>
            <p:nvPr/>
          </p:nvSpPr>
          <p:spPr>
            <a:xfrm>
              <a:off x="10316295" y="2923948"/>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16</a:t>
              </a:r>
            </a:p>
          </p:txBody>
        </p:sp>
        <p:sp>
          <p:nvSpPr>
            <p:cNvPr id="58" name="Rectangle 57">
              <a:extLst>
                <a:ext uri="{FF2B5EF4-FFF2-40B4-BE49-F238E27FC236}">
                  <a16:creationId xmlns:a16="http://schemas.microsoft.com/office/drawing/2014/main" id="{12FCF49F-FB14-45EC-9680-913144EE30E1}"/>
                </a:ext>
              </a:extLst>
            </p:cNvPr>
            <p:cNvSpPr/>
            <p:nvPr/>
          </p:nvSpPr>
          <p:spPr>
            <a:xfrm>
              <a:off x="4230123" y="3980051"/>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20</a:t>
              </a:r>
            </a:p>
          </p:txBody>
        </p:sp>
        <p:sp>
          <p:nvSpPr>
            <p:cNvPr id="59" name="Rectangle 58">
              <a:extLst>
                <a:ext uri="{FF2B5EF4-FFF2-40B4-BE49-F238E27FC236}">
                  <a16:creationId xmlns:a16="http://schemas.microsoft.com/office/drawing/2014/main" id="{3CC0E0D3-4E65-4FC1-AB92-1D8727484CD2}"/>
                </a:ext>
              </a:extLst>
            </p:cNvPr>
            <p:cNvSpPr/>
            <p:nvPr/>
          </p:nvSpPr>
          <p:spPr>
            <a:xfrm>
              <a:off x="6250640" y="3980051"/>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21</a:t>
              </a:r>
            </a:p>
          </p:txBody>
        </p:sp>
        <p:sp>
          <p:nvSpPr>
            <p:cNvPr id="60" name="Rectangle 59">
              <a:extLst>
                <a:ext uri="{FF2B5EF4-FFF2-40B4-BE49-F238E27FC236}">
                  <a16:creationId xmlns:a16="http://schemas.microsoft.com/office/drawing/2014/main" id="{34B42AA8-AD80-4D4C-97ED-339435B1365E}"/>
                </a:ext>
              </a:extLst>
            </p:cNvPr>
            <p:cNvSpPr/>
            <p:nvPr/>
          </p:nvSpPr>
          <p:spPr>
            <a:xfrm>
              <a:off x="8251246" y="3980051"/>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22</a:t>
              </a:r>
            </a:p>
          </p:txBody>
        </p:sp>
        <p:sp>
          <p:nvSpPr>
            <p:cNvPr id="61" name="Rectangle 60">
              <a:extLst>
                <a:ext uri="{FF2B5EF4-FFF2-40B4-BE49-F238E27FC236}">
                  <a16:creationId xmlns:a16="http://schemas.microsoft.com/office/drawing/2014/main" id="{B27C94B5-2D4C-47D4-A60D-BB2C4D085767}"/>
                </a:ext>
              </a:extLst>
            </p:cNvPr>
            <p:cNvSpPr/>
            <p:nvPr/>
          </p:nvSpPr>
          <p:spPr>
            <a:xfrm>
              <a:off x="10300328" y="3980051"/>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23</a:t>
              </a:r>
            </a:p>
          </p:txBody>
        </p:sp>
        <p:sp>
          <p:nvSpPr>
            <p:cNvPr id="63" name="Rectangle 62">
              <a:extLst>
                <a:ext uri="{FF2B5EF4-FFF2-40B4-BE49-F238E27FC236}">
                  <a16:creationId xmlns:a16="http://schemas.microsoft.com/office/drawing/2014/main" id="{A75F2A97-0CE9-476D-9E17-534006F43A9E}"/>
                </a:ext>
              </a:extLst>
            </p:cNvPr>
            <p:cNvSpPr/>
            <p:nvPr/>
          </p:nvSpPr>
          <p:spPr>
            <a:xfrm>
              <a:off x="4230123" y="4991015"/>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27</a:t>
              </a:r>
            </a:p>
          </p:txBody>
        </p:sp>
        <p:sp>
          <p:nvSpPr>
            <p:cNvPr id="64" name="Rectangle 63">
              <a:extLst>
                <a:ext uri="{FF2B5EF4-FFF2-40B4-BE49-F238E27FC236}">
                  <a16:creationId xmlns:a16="http://schemas.microsoft.com/office/drawing/2014/main" id="{6FC4359B-126D-4091-878A-D3F6D75F6509}"/>
                </a:ext>
              </a:extLst>
            </p:cNvPr>
            <p:cNvSpPr/>
            <p:nvPr/>
          </p:nvSpPr>
          <p:spPr>
            <a:xfrm>
              <a:off x="6250640" y="5001289"/>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28</a:t>
              </a:r>
            </a:p>
          </p:txBody>
        </p:sp>
        <p:sp>
          <p:nvSpPr>
            <p:cNvPr id="65" name="Rectangle 64">
              <a:extLst>
                <a:ext uri="{FF2B5EF4-FFF2-40B4-BE49-F238E27FC236}">
                  <a16:creationId xmlns:a16="http://schemas.microsoft.com/office/drawing/2014/main" id="{CF5C6478-61A8-4623-B206-7E1CBAD434CE}"/>
                </a:ext>
              </a:extLst>
            </p:cNvPr>
            <p:cNvSpPr/>
            <p:nvPr/>
          </p:nvSpPr>
          <p:spPr>
            <a:xfrm>
              <a:off x="8251246" y="4991015"/>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1</a:t>
              </a:r>
            </a:p>
          </p:txBody>
        </p:sp>
        <p:sp>
          <p:nvSpPr>
            <p:cNvPr id="66" name="Rectangle 65">
              <a:extLst>
                <a:ext uri="{FF2B5EF4-FFF2-40B4-BE49-F238E27FC236}">
                  <a16:creationId xmlns:a16="http://schemas.microsoft.com/office/drawing/2014/main" id="{52E13EB7-E3E2-4104-AB86-59F233034D04}"/>
                </a:ext>
              </a:extLst>
            </p:cNvPr>
            <p:cNvSpPr/>
            <p:nvPr/>
          </p:nvSpPr>
          <p:spPr>
            <a:xfrm>
              <a:off x="10300328" y="4991015"/>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2</a:t>
              </a:r>
            </a:p>
          </p:txBody>
        </p:sp>
        <p:sp>
          <p:nvSpPr>
            <p:cNvPr id="69" name="Rectangle 68">
              <a:extLst>
                <a:ext uri="{FF2B5EF4-FFF2-40B4-BE49-F238E27FC236}">
                  <a16:creationId xmlns:a16="http://schemas.microsoft.com/office/drawing/2014/main" id="{F1F534FE-64A7-4FD7-80FC-C657192D8572}"/>
                </a:ext>
              </a:extLst>
            </p:cNvPr>
            <p:cNvSpPr/>
            <p:nvPr/>
          </p:nvSpPr>
          <p:spPr>
            <a:xfrm>
              <a:off x="4230123" y="5844344"/>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6</a:t>
              </a:r>
            </a:p>
          </p:txBody>
        </p:sp>
        <p:sp>
          <p:nvSpPr>
            <p:cNvPr id="70" name="Rectangle 69">
              <a:extLst>
                <a:ext uri="{FF2B5EF4-FFF2-40B4-BE49-F238E27FC236}">
                  <a16:creationId xmlns:a16="http://schemas.microsoft.com/office/drawing/2014/main" id="{C0ABAADD-EE58-478E-8906-F31054BC37A4}"/>
                </a:ext>
              </a:extLst>
            </p:cNvPr>
            <p:cNvSpPr/>
            <p:nvPr/>
          </p:nvSpPr>
          <p:spPr>
            <a:xfrm>
              <a:off x="6250640" y="5854618"/>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7</a:t>
              </a:r>
            </a:p>
          </p:txBody>
        </p:sp>
        <p:sp>
          <p:nvSpPr>
            <p:cNvPr id="71" name="Rectangle 70">
              <a:extLst>
                <a:ext uri="{FF2B5EF4-FFF2-40B4-BE49-F238E27FC236}">
                  <a16:creationId xmlns:a16="http://schemas.microsoft.com/office/drawing/2014/main" id="{A24B97BB-0CF6-481F-A5AB-2A77316E5F7B}"/>
                </a:ext>
              </a:extLst>
            </p:cNvPr>
            <p:cNvSpPr/>
            <p:nvPr/>
          </p:nvSpPr>
          <p:spPr>
            <a:xfrm>
              <a:off x="8251246" y="5844344"/>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8</a:t>
              </a:r>
            </a:p>
          </p:txBody>
        </p:sp>
        <p:sp>
          <p:nvSpPr>
            <p:cNvPr id="72" name="Rectangle 71">
              <a:extLst>
                <a:ext uri="{FF2B5EF4-FFF2-40B4-BE49-F238E27FC236}">
                  <a16:creationId xmlns:a16="http://schemas.microsoft.com/office/drawing/2014/main" id="{EECECAC1-A216-4870-8FA0-3FE3C3AB3152}"/>
                </a:ext>
              </a:extLst>
            </p:cNvPr>
            <p:cNvSpPr/>
            <p:nvPr/>
          </p:nvSpPr>
          <p:spPr>
            <a:xfrm>
              <a:off x="10300328" y="5844344"/>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9</a:t>
              </a:r>
            </a:p>
          </p:txBody>
        </p:sp>
        <p:sp>
          <p:nvSpPr>
            <p:cNvPr id="82" name="Rectangle 81">
              <a:extLst>
                <a:ext uri="{FF2B5EF4-FFF2-40B4-BE49-F238E27FC236}">
                  <a16:creationId xmlns:a16="http://schemas.microsoft.com/office/drawing/2014/main" id="{22A35454-A1F8-4D1F-B08C-4533A3E098B3}"/>
                </a:ext>
              </a:extLst>
            </p:cNvPr>
            <p:cNvSpPr/>
            <p:nvPr/>
          </p:nvSpPr>
          <p:spPr>
            <a:xfrm>
              <a:off x="2218177" y="1057539"/>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29</a:t>
              </a:r>
            </a:p>
          </p:txBody>
        </p:sp>
        <p:sp>
          <p:nvSpPr>
            <p:cNvPr id="83" name="Rectangle 82">
              <a:extLst>
                <a:ext uri="{FF2B5EF4-FFF2-40B4-BE49-F238E27FC236}">
                  <a16:creationId xmlns:a16="http://schemas.microsoft.com/office/drawing/2014/main" id="{1D5B712E-86F6-48A8-A3C1-8E6E2F28EC4F}"/>
                </a:ext>
              </a:extLst>
            </p:cNvPr>
            <p:cNvSpPr/>
            <p:nvPr/>
          </p:nvSpPr>
          <p:spPr>
            <a:xfrm>
              <a:off x="2218177" y="1899738"/>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5</a:t>
              </a:r>
            </a:p>
          </p:txBody>
        </p:sp>
        <p:sp>
          <p:nvSpPr>
            <p:cNvPr id="84" name="Rectangle 83">
              <a:extLst>
                <a:ext uri="{FF2B5EF4-FFF2-40B4-BE49-F238E27FC236}">
                  <a16:creationId xmlns:a16="http://schemas.microsoft.com/office/drawing/2014/main" id="{1DD216DA-53C5-4885-B6B4-113A1259AFA5}"/>
                </a:ext>
              </a:extLst>
            </p:cNvPr>
            <p:cNvSpPr/>
            <p:nvPr/>
          </p:nvSpPr>
          <p:spPr>
            <a:xfrm>
              <a:off x="2218177" y="2943255"/>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12</a:t>
              </a:r>
            </a:p>
          </p:txBody>
        </p:sp>
        <p:sp>
          <p:nvSpPr>
            <p:cNvPr id="85" name="Rectangle 84">
              <a:extLst>
                <a:ext uri="{FF2B5EF4-FFF2-40B4-BE49-F238E27FC236}">
                  <a16:creationId xmlns:a16="http://schemas.microsoft.com/office/drawing/2014/main" id="{62CA0C6C-29DD-45F3-91BD-B82AAC043EFF}"/>
                </a:ext>
              </a:extLst>
            </p:cNvPr>
            <p:cNvSpPr/>
            <p:nvPr/>
          </p:nvSpPr>
          <p:spPr>
            <a:xfrm>
              <a:off x="2218177" y="3980051"/>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19</a:t>
              </a:r>
            </a:p>
          </p:txBody>
        </p:sp>
        <p:sp>
          <p:nvSpPr>
            <p:cNvPr id="86" name="Rectangle 85">
              <a:extLst>
                <a:ext uri="{FF2B5EF4-FFF2-40B4-BE49-F238E27FC236}">
                  <a16:creationId xmlns:a16="http://schemas.microsoft.com/office/drawing/2014/main" id="{0DF7218A-50A9-424A-AECF-8901AD4C69B7}"/>
                </a:ext>
              </a:extLst>
            </p:cNvPr>
            <p:cNvSpPr/>
            <p:nvPr/>
          </p:nvSpPr>
          <p:spPr>
            <a:xfrm>
              <a:off x="2218177" y="5010322"/>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26</a:t>
              </a:r>
            </a:p>
          </p:txBody>
        </p:sp>
        <p:sp>
          <p:nvSpPr>
            <p:cNvPr id="87" name="Rectangle 86">
              <a:extLst>
                <a:ext uri="{FF2B5EF4-FFF2-40B4-BE49-F238E27FC236}">
                  <a16:creationId xmlns:a16="http://schemas.microsoft.com/office/drawing/2014/main" id="{AE0D1B9D-8ECF-45EC-A662-15C11BC59232}"/>
                </a:ext>
              </a:extLst>
            </p:cNvPr>
            <p:cNvSpPr/>
            <p:nvPr/>
          </p:nvSpPr>
          <p:spPr>
            <a:xfrm>
              <a:off x="2218177" y="5844344"/>
              <a:ext cx="331049" cy="3357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latin typeface="Chronicle Display"/>
                </a:rPr>
                <a:t>5</a:t>
              </a:r>
            </a:p>
          </p:txBody>
        </p:sp>
      </p:grpSp>
    </p:spTree>
    <p:extLst>
      <p:ext uri="{BB962C8B-B14F-4D97-AF65-F5344CB8AC3E}">
        <p14:creationId xmlns:p14="http://schemas.microsoft.com/office/powerpoint/2010/main" val="21628896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469900" y="355453"/>
            <a:ext cx="11252200" cy="334102"/>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dirty="0"/>
              <a:t>Perform Close: General Ledger</a:t>
            </a:r>
          </a:p>
        </p:txBody>
      </p:sp>
      <p:graphicFrame>
        <p:nvGraphicFramePr>
          <p:cNvPr id="4" name="Table 3">
            <a:extLst>
              <a:ext uri="{FF2B5EF4-FFF2-40B4-BE49-F238E27FC236}">
                <a16:creationId xmlns:a16="http://schemas.microsoft.com/office/drawing/2014/main" id="{3C4BDEF8-E025-45CA-9405-BA84C68A829C}"/>
              </a:ext>
            </a:extLst>
          </p:cNvPr>
          <p:cNvGraphicFramePr>
            <a:graphicFrameLocks noGrp="1"/>
          </p:cNvGraphicFramePr>
          <p:nvPr/>
        </p:nvGraphicFramePr>
        <p:xfrm>
          <a:off x="469901" y="825623"/>
          <a:ext cx="11252199" cy="4998720"/>
        </p:xfrm>
        <a:graphic>
          <a:graphicData uri="http://schemas.openxmlformats.org/drawingml/2006/table">
            <a:tbl>
              <a:tblPr/>
              <a:tblGrid>
                <a:gridCol w="519165">
                  <a:extLst>
                    <a:ext uri="{9D8B030D-6E8A-4147-A177-3AD203B41FA5}">
                      <a16:colId xmlns:a16="http://schemas.microsoft.com/office/drawing/2014/main" val="2280876300"/>
                    </a:ext>
                  </a:extLst>
                </a:gridCol>
                <a:gridCol w="1353596">
                  <a:extLst>
                    <a:ext uri="{9D8B030D-6E8A-4147-A177-3AD203B41FA5}">
                      <a16:colId xmlns:a16="http://schemas.microsoft.com/office/drawing/2014/main" val="897279733"/>
                    </a:ext>
                  </a:extLst>
                </a:gridCol>
                <a:gridCol w="958322">
                  <a:extLst>
                    <a:ext uri="{9D8B030D-6E8A-4147-A177-3AD203B41FA5}">
                      <a16:colId xmlns:a16="http://schemas.microsoft.com/office/drawing/2014/main" val="1392883375"/>
                    </a:ext>
                  </a:extLst>
                </a:gridCol>
                <a:gridCol w="2313135">
                  <a:extLst>
                    <a:ext uri="{9D8B030D-6E8A-4147-A177-3AD203B41FA5}">
                      <a16:colId xmlns:a16="http://schemas.microsoft.com/office/drawing/2014/main" val="529106170"/>
                    </a:ext>
                  </a:extLst>
                </a:gridCol>
                <a:gridCol w="973873">
                  <a:extLst>
                    <a:ext uri="{9D8B030D-6E8A-4147-A177-3AD203B41FA5}">
                      <a16:colId xmlns:a16="http://schemas.microsoft.com/office/drawing/2014/main" val="22306328"/>
                    </a:ext>
                  </a:extLst>
                </a:gridCol>
                <a:gridCol w="1077879">
                  <a:extLst>
                    <a:ext uri="{9D8B030D-6E8A-4147-A177-3AD203B41FA5}">
                      <a16:colId xmlns:a16="http://schemas.microsoft.com/office/drawing/2014/main" val="709145163"/>
                    </a:ext>
                  </a:extLst>
                </a:gridCol>
                <a:gridCol w="4056229">
                  <a:extLst>
                    <a:ext uri="{9D8B030D-6E8A-4147-A177-3AD203B41FA5}">
                      <a16:colId xmlns:a16="http://schemas.microsoft.com/office/drawing/2014/main" val="686926138"/>
                    </a:ext>
                  </a:extLst>
                </a:gridCol>
              </a:tblGrid>
              <a:tr h="323026">
                <a:tc>
                  <a:txBody>
                    <a:bodyPr/>
                    <a:lstStyle/>
                    <a:p>
                      <a:pPr algn="l" rtl="0" fontAlgn="ctr"/>
                      <a:r>
                        <a:rPr lang="en-US" sz="1100" b="1" i="0" u="none" strike="noStrike" dirty="0">
                          <a:solidFill>
                            <a:srgbClr val="FFFFFF"/>
                          </a:solidFill>
                          <a:effectLst/>
                          <a:latin typeface="Verdana" panose="020B0604030504040204" pitchFamily="34" charset="0"/>
                        </a:rPr>
                        <a:t>Seq.</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6BC25"/>
                    </a:solidFill>
                  </a:tcPr>
                </a:tc>
                <a:tc>
                  <a:txBody>
                    <a:bodyPr/>
                    <a:lstStyle/>
                    <a:p>
                      <a:pPr algn="l" rtl="0" fontAlgn="ctr"/>
                      <a:r>
                        <a:rPr lang="en-US" sz="1100" b="1" i="0" u="none" strike="noStrike" dirty="0">
                          <a:solidFill>
                            <a:srgbClr val="FFFFFF"/>
                          </a:solidFill>
                          <a:effectLst/>
                          <a:latin typeface="Verdana" panose="020B0604030504040204" pitchFamily="34" charset="0"/>
                        </a:rPr>
                        <a:t>Event</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6BC25"/>
                    </a:solidFill>
                  </a:tcPr>
                </a:tc>
                <a:tc>
                  <a:txBody>
                    <a:bodyPr/>
                    <a:lstStyle/>
                    <a:p>
                      <a:pPr algn="l" rtl="0" fontAlgn="ctr"/>
                      <a:r>
                        <a:rPr lang="en-US" sz="1100" b="1" i="0" u="none" strike="noStrike" dirty="0">
                          <a:solidFill>
                            <a:srgbClr val="FFFFFF"/>
                          </a:solidFill>
                          <a:effectLst/>
                          <a:latin typeface="Verdana" panose="020B0604030504040204" pitchFamily="34" charset="0"/>
                        </a:rPr>
                        <a:t>Day</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6BC25"/>
                    </a:solidFill>
                  </a:tcPr>
                </a:tc>
                <a:tc>
                  <a:txBody>
                    <a:bodyPr/>
                    <a:lstStyle/>
                    <a:p>
                      <a:pPr algn="l" rtl="0" fontAlgn="ctr"/>
                      <a:r>
                        <a:rPr lang="en-US" sz="1100" b="1" i="0" u="none" strike="noStrike" dirty="0">
                          <a:solidFill>
                            <a:srgbClr val="FFFFFF"/>
                          </a:solidFill>
                          <a:effectLst/>
                          <a:latin typeface="Verdana" panose="020B0604030504040204" pitchFamily="34" charset="0"/>
                        </a:rPr>
                        <a:t>Process Title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6BC25"/>
                    </a:solidFill>
                  </a:tcPr>
                </a:tc>
                <a:tc>
                  <a:txBody>
                    <a:bodyPr/>
                    <a:lstStyle/>
                    <a:p>
                      <a:pPr algn="l" rtl="0" fontAlgn="ctr"/>
                      <a:r>
                        <a:rPr lang="en-US" sz="1100" b="1" i="0" u="none" strike="noStrike" dirty="0">
                          <a:solidFill>
                            <a:srgbClr val="FFFFFF"/>
                          </a:solidFill>
                          <a:effectLst/>
                          <a:latin typeface="Verdana" panose="020B0604030504040204" pitchFamily="34" charset="0"/>
                        </a:rPr>
                        <a:t>Role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6BC25"/>
                    </a:solidFill>
                  </a:tcPr>
                </a:tc>
                <a:tc>
                  <a:txBody>
                    <a:bodyPr/>
                    <a:lstStyle/>
                    <a:p>
                      <a:pPr algn="l" rtl="0" fontAlgn="ctr"/>
                      <a:r>
                        <a:rPr lang="en-US" sz="1100" b="1" i="0" u="none" strike="noStrike" dirty="0">
                          <a:solidFill>
                            <a:srgbClr val="FFFFFF"/>
                          </a:solidFill>
                          <a:effectLst/>
                          <a:latin typeface="Verdana" panose="020B0604030504040204" pitchFamily="34" charset="0"/>
                        </a:rPr>
                        <a:t>Manual/ Automated</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6BC25"/>
                    </a:solidFill>
                  </a:tcPr>
                </a:tc>
                <a:tc>
                  <a:txBody>
                    <a:bodyPr/>
                    <a:lstStyle/>
                    <a:p>
                      <a:pPr algn="l" rtl="0" fontAlgn="ctr"/>
                      <a:r>
                        <a:rPr lang="en-US" sz="1100" b="1" i="0" u="none" strike="noStrike" dirty="0">
                          <a:solidFill>
                            <a:srgbClr val="FFFFFF"/>
                          </a:solidFill>
                          <a:effectLst/>
                          <a:latin typeface="Verdana" panose="020B0604030504040204" pitchFamily="34" charset="0"/>
                        </a:rPr>
                        <a:t>Description of Process</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6BC25"/>
                    </a:solidFill>
                  </a:tcPr>
                </a:tc>
                <a:extLst>
                  <a:ext uri="{0D108BD9-81ED-4DB2-BD59-A6C34878D82A}">
                    <a16:rowId xmlns:a16="http://schemas.microsoft.com/office/drawing/2014/main" val="487922256"/>
                  </a:ext>
                </a:extLst>
              </a:tr>
              <a:tr h="588233">
                <a:tc>
                  <a:txBody>
                    <a:bodyPr/>
                    <a:lstStyle/>
                    <a:p>
                      <a:pPr algn="ctr" rtl="0" fontAlgn="ctr"/>
                      <a:r>
                        <a:rPr lang="en-US" sz="1100" b="0" i="0" u="none" strike="noStrike" dirty="0">
                          <a:solidFill>
                            <a:srgbClr val="000000"/>
                          </a:solidFill>
                          <a:effectLst/>
                          <a:latin typeface="Verdana" panose="020B0604030504040204" pitchFamily="34" charset="0"/>
                        </a:rPr>
                        <a:t>1</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GL Period Close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1" u="none" strike="noStrike" dirty="0">
                          <a:solidFill>
                            <a:srgbClr val="000000"/>
                          </a:solidFill>
                          <a:effectLst/>
                          <a:latin typeface="Verdana" panose="020B0604030504040204" pitchFamily="34" charset="0"/>
                        </a:rPr>
                        <a:t>Day 1</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Set Next Period Status to Future Entry</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1" u="none" strike="noStrike" dirty="0">
                          <a:solidFill>
                            <a:srgbClr val="000000"/>
                          </a:solidFill>
                          <a:effectLst/>
                          <a:latin typeface="Verdana" panose="020B0604030504040204" pitchFamily="34" charset="0"/>
                        </a:rPr>
                        <a:t>GL Manager</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Manual</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Set the status of the next accounting period to Future Entry if it is not already, except at year-end. </a:t>
                      </a:r>
                      <a:br>
                        <a:rPr lang="en-US" sz="1100" b="0" i="0" u="none" strike="noStrike" dirty="0">
                          <a:solidFill>
                            <a:srgbClr val="000000"/>
                          </a:solidFill>
                          <a:effectLst/>
                          <a:latin typeface="Verdana" panose="020B0604030504040204" pitchFamily="34" charset="0"/>
                        </a:rPr>
                      </a:br>
                      <a:r>
                        <a:rPr lang="en-US" sz="1100" b="0" i="0" u="none" strike="noStrike" dirty="0">
                          <a:solidFill>
                            <a:srgbClr val="000000"/>
                          </a:solidFill>
                          <a:effectLst/>
                          <a:latin typeface="Verdana" panose="020B0604030504040204" pitchFamily="34" charset="0"/>
                        </a:rPr>
                        <a:t>At year-end, it is recommended that you complete all period-end processing, prior to opening the first period of the new fiscal year.</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extLst>
                  <a:ext uri="{0D108BD9-81ED-4DB2-BD59-A6C34878D82A}">
                    <a16:rowId xmlns:a16="http://schemas.microsoft.com/office/drawing/2014/main" val="4112454645"/>
                  </a:ext>
                </a:extLst>
              </a:tr>
              <a:tr h="645919">
                <a:tc>
                  <a:txBody>
                    <a:bodyPr/>
                    <a:lstStyle/>
                    <a:p>
                      <a:pPr algn="ctr" rtl="0" fontAlgn="ctr"/>
                      <a:r>
                        <a:rPr lang="en-US" sz="1100" b="0" i="0" u="none" strike="noStrike" dirty="0">
                          <a:solidFill>
                            <a:srgbClr val="000000"/>
                          </a:solidFill>
                          <a:effectLst/>
                          <a:latin typeface="Verdana" panose="020B0604030504040204" pitchFamily="34" charset="0"/>
                        </a:rPr>
                        <a:t>2</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GL Period Close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1" u="none" strike="noStrike" dirty="0">
                          <a:solidFill>
                            <a:srgbClr val="000000"/>
                          </a:solidFill>
                          <a:effectLst/>
                          <a:latin typeface="Verdana" panose="020B0604030504040204" pitchFamily="34" charset="0"/>
                        </a:rPr>
                        <a:t>Week 1 Wednesday</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Complete Import of Accounting Entries from Subledgers</a:t>
                      </a:r>
                      <a:br>
                        <a:rPr lang="en-US" sz="1100" b="0" i="0" u="none" strike="noStrike" dirty="0">
                          <a:solidFill>
                            <a:srgbClr val="000000"/>
                          </a:solidFill>
                          <a:effectLst/>
                          <a:latin typeface="Verdana" panose="020B0604030504040204" pitchFamily="34" charset="0"/>
                        </a:rPr>
                      </a:br>
                      <a:endParaRPr lang="en-US" sz="1100" b="0" i="0" u="none" strike="noStrike" dirty="0">
                        <a:solidFill>
                          <a:srgbClr val="000000"/>
                        </a:solidFill>
                        <a:effectLst/>
                        <a:latin typeface="Verdana" panose="020B0604030504040204" pitchFamily="34" charset="0"/>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1" u="none" strike="noStrike" dirty="0">
                          <a:solidFill>
                            <a:srgbClr val="000000"/>
                          </a:solidFill>
                          <a:effectLst/>
                          <a:latin typeface="Verdana" panose="020B0604030504040204" pitchFamily="34" charset="0"/>
                        </a:rPr>
                        <a:t>GL Accountant/Support Team</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Automated</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Transfer, import and post accounting information from subledgers (Payables, Receivables, Cash Management, Fixed Assets, Procurement, and Projects) to General Ledger. </a:t>
                      </a:r>
                      <a:br>
                        <a:rPr lang="en-US" sz="1100" b="0" i="0" u="none" strike="noStrike" dirty="0">
                          <a:solidFill>
                            <a:srgbClr val="000000"/>
                          </a:solidFill>
                          <a:effectLst/>
                          <a:latin typeface="Verdana" panose="020B0604030504040204" pitchFamily="34" charset="0"/>
                        </a:rPr>
                      </a:br>
                      <a:r>
                        <a:rPr lang="en-US" sz="1100" b="0" i="0" u="none" strike="noStrike" dirty="0">
                          <a:solidFill>
                            <a:srgbClr val="000000"/>
                          </a:solidFill>
                          <a:effectLst/>
                          <a:latin typeface="Verdana" panose="020B0604030504040204" pitchFamily="34" charset="0"/>
                        </a:rPr>
                        <a:t>If these steps were not completed when closing the Oracle Cloud Subledgers, complete them now for each Subledger.</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extLst>
                  <a:ext uri="{0D108BD9-81ED-4DB2-BD59-A6C34878D82A}">
                    <a16:rowId xmlns:a16="http://schemas.microsoft.com/office/drawing/2014/main" val="3635025218"/>
                  </a:ext>
                </a:extLst>
              </a:tr>
              <a:tr h="419161">
                <a:tc>
                  <a:txBody>
                    <a:bodyPr/>
                    <a:lstStyle/>
                    <a:p>
                      <a:pPr algn="ctr" rtl="0" fontAlgn="ctr"/>
                      <a:r>
                        <a:rPr lang="en-US" sz="1100" b="0" i="0" u="none" strike="noStrike" dirty="0">
                          <a:solidFill>
                            <a:srgbClr val="000000"/>
                          </a:solidFill>
                          <a:effectLst/>
                          <a:latin typeface="Verdana" panose="020B0604030504040204" pitchFamily="34" charset="0"/>
                        </a:rPr>
                        <a:t>3</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GL Period Close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1" u="none" strike="noStrike" dirty="0">
                          <a:solidFill>
                            <a:srgbClr val="000000"/>
                          </a:solidFill>
                          <a:effectLst/>
                          <a:latin typeface="Verdana" panose="020B0604030504040204" pitchFamily="34" charset="0"/>
                        </a:rPr>
                        <a:t>Week 1 Wednesday</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Complete Import of Accounting Entries from Non-Oracle-Cloud Subledgers (Optional)</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1" u="none" strike="noStrike" dirty="0">
                          <a:solidFill>
                            <a:srgbClr val="000000"/>
                          </a:solidFill>
                          <a:effectLst/>
                          <a:latin typeface="Verdana" panose="020B0604030504040204" pitchFamily="34" charset="0"/>
                        </a:rPr>
                        <a:t>GL Accountant</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Automated</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Transfer, import and post accounting information from your non-Oracle-Cloud subledgers (i.e. source systems, legacy systems, third party applications, etc.) to General Ledger.</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extLst>
                  <a:ext uri="{0D108BD9-81ED-4DB2-BD59-A6C34878D82A}">
                    <a16:rowId xmlns:a16="http://schemas.microsoft.com/office/drawing/2014/main" val="205371269"/>
                  </a:ext>
                </a:extLst>
              </a:tr>
              <a:tr h="343574">
                <a:tc>
                  <a:txBody>
                    <a:bodyPr/>
                    <a:lstStyle/>
                    <a:p>
                      <a:pPr algn="ctr" rtl="0" fontAlgn="ctr"/>
                      <a:r>
                        <a:rPr lang="en-US" sz="1100" b="0" i="0" u="none" strike="noStrike" dirty="0">
                          <a:solidFill>
                            <a:srgbClr val="000000"/>
                          </a:solidFill>
                          <a:effectLst/>
                          <a:latin typeface="Verdana" panose="020B0604030504040204" pitchFamily="34" charset="0"/>
                        </a:rPr>
                        <a:t>4</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GL Period Close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1" u="none" strike="noStrike" dirty="0">
                          <a:solidFill>
                            <a:srgbClr val="000000"/>
                          </a:solidFill>
                          <a:effectLst/>
                          <a:latin typeface="Verdana" panose="020B0604030504040204" pitchFamily="34" charset="0"/>
                        </a:rPr>
                        <a:t>Week 1 Wednesday</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Generate Reversal Journals (Optional)</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1" u="none" strike="noStrike" dirty="0">
                          <a:solidFill>
                            <a:srgbClr val="000000"/>
                          </a:solidFill>
                          <a:effectLst/>
                          <a:latin typeface="Verdana" panose="020B0604030504040204" pitchFamily="34" charset="0"/>
                        </a:rPr>
                        <a:t>GL Accountant</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Manual</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If you have any journals that need to be reversed, submit the process to generate reversal journals. </a:t>
                      </a:r>
                    </a:p>
                    <a:p>
                      <a:pPr algn="l" rtl="0" fontAlgn="ctr"/>
                      <a:r>
                        <a:rPr lang="en-US" sz="1100" b="0" i="0" u="none" strike="noStrike" dirty="0">
                          <a:solidFill>
                            <a:srgbClr val="000000"/>
                          </a:solidFill>
                          <a:effectLst/>
                          <a:latin typeface="Verdana" panose="020B0604030504040204" pitchFamily="34" charset="0"/>
                        </a:rPr>
                        <a:t>You also need to post the reversal journals.</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4E8"/>
                    </a:solidFill>
                  </a:tcPr>
                </a:tc>
                <a:extLst>
                  <a:ext uri="{0D108BD9-81ED-4DB2-BD59-A6C34878D82A}">
                    <a16:rowId xmlns:a16="http://schemas.microsoft.com/office/drawing/2014/main" val="1036564113"/>
                  </a:ext>
                </a:extLst>
              </a:tr>
              <a:tr h="343574">
                <a:tc>
                  <a:txBody>
                    <a:bodyPr/>
                    <a:lstStyle/>
                    <a:p>
                      <a:pPr algn="ctr" rtl="0" fontAlgn="ctr"/>
                      <a:r>
                        <a:rPr lang="en-US" sz="1100" b="0" i="0" u="none" strike="noStrike" dirty="0">
                          <a:solidFill>
                            <a:srgbClr val="000000"/>
                          </a:solidFill>
                          <a:effectLst/>
                          <a:latin typeface="Verdana" panose="020B0604030504040204" pitchFamily="34" charset="0"/>
                        </a:rPr>
                        <a:t>5</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Verdana" panose="020B0604030504040204" pitchFamily="34" charset="0"/>
                        </a:rPr>
                        <a:t>GL Period Close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b="0" i="1" u="none" strike="noStrike" dirty="0">
                          <a:solidFill>
                            <a:srgbClr val="000000"/>
                          </a:solidFill>
                          <a:effectLst/>
                          <a:latin typeface="Verdana" panose="020B0604030504040204" pitchFamily="34" charset="0"/>
                        </a:rPr>
                        <a:t>Week 1 Wednesday</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r>
                        <a:rPr lang="en-US" sz="1100" b="0" i="0" u="none" strike="noStrike" kern="1200" dirty="0">
                          <a:solidFill>
                            <a:srgbClr val="000000"/>
                          </a:solidFill>
                          <a:effectLst/>
                          <a:latin typeface="Verdana" panose="020B0604030504040204" pitchFamily="34" charset="0"/>
                          <a:ea typeface="+mn-ea"/>
                          <a:cs typeface="+mn-cs"/>
                        </a:rPr>
                        <a:t>Enter a</a:t>
                      </a:r>
                      <a:r>
                        <a:rPr lang="en-US" sz="1100" b="0" i="0" u="none" strike="noStrike" dirty="0">
                          <a:solidFill>
                            <a:srgbClr val="000000"/>
                          </a:solidFill>
                          <a:effectLst/>
                          <a:latin typeface="Verdana" panose="020B0604030504040204" pitchFamily="34" charset="0"/>
                        </a:rPr>
                        <a:t>ccrual journal entries and post</a:t>
                      </a:r>
                      <a:endParaRPr lang="en-US" sz="1100" b="0" i="0" u="none" strike="noStrike" kern="1200" dirty="0">
                        <a:solidFill>
                          <a:srgbClr val="000000"/>
                        </a:solidFill>
                        <a:effectLst/>
                        <a:latin typeface="Verdana" panose="020B0604030504040204" pitchFamily="34" charset="0"/>
                        <a:ea typeface="+mn-ea"/>
                        <a:cs typeface="+mn-cs"/>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lang="en-US" sz="1100" b="0" i="1" u="none" strike="noStrike" dirty="0">
                          <a:solidFill>
                            <a:srgbClr val="000000"/>
                          </a:solidFill>
                          <a:effectLst/>
                          <a:latin typeface="Verdana" panose="020B0604030504040204" pitchFamily="34" charset="0"/>
                        </a:rPr>
                        <a:t>GL Accountant</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marL="0" marR="0" lvl="0" indent="0" algn="l" defTabSz="1219170" rtl="0" eaLnBrk="1" fontAlgn="ctr"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Verdana" panose="020B0604030504040204" pitchFamily="34" charset="0"/>
                        </a:rPr>
                        <a:t>Manual</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r>
                        <a:rPr lang="en-US" sz="1100" b="0" i="0" u="none" strike="noStrike" kern="1200" dirty="0">
                          <a:solidFill>
                            <a:srgbClr val="000000"/>
                          </a:solidFill>
                          <a:effectLst/>
                          <a:latin typeface="Verdana" panose="020B0604030504040204" pitchFamily="34" charset="0"/>
                          <a:ea typeface="+mn-ea"/>
                          <a:cs typeface="+mn-cs"/>
                        </a:rPr>
                        <a:t>Create</a:t>
                      </a:r>
                      <a:r>
                        <a:rPr lang="en-US" sz="1100" b="0" i="0" u="none" strike="noStrike" kern="1200" baseline="0" dirty="0">
                          <a:solidFill>
                            <a:srgbClr val="000000"/>
                          </a:solidFill>
                          <a:effectLst/>
                          <a:latin typeface="Verdana" panose="020B0604030504040204" pitchFamily="34" charset="0"/>
                          <a:ea typeface="+mn-ea"/>
                          <a:cs typeface="+mn-cs"/>
                        </a:rPr>
                        <a:t> journal entries for all manual accruals</a:t>
                      </a:r>
                      <a:endParaRPr lang="en-US" sz="1100" b="0" i="0" u="none" strike="noStrike" kern="1200" dirty="0">
                        <a:solidFill>
                          <a:srgbClr val="000000"/>
                        </a:solidFill>
                        <a:effectLst/>
                        <a:latin typeface="Verdana" panose="020B0604030504040204" pitchFamily="34" charset="0"/>
                        <a:ea typeface="+mn-ea"/>
                        <a:cs typeface="+mn-cs"/>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extLst>
                  <a:ext uri="{0D108BD9-81ED-4DB2-BD59-A6C34878D82A}">
                    <a16:rowId xmlns:a16="http://schemas.microsoft.com/office/drawing/2014/main" val="3502701369"/>
                  </a:ext>
                </a:extLst>
              </a:tr>
              <a:tr h="343574">
                <a:tc>
                  <a:txBody>
                    <a:bodyPr/>
                    <a:lstStyle/>
                    <a:p>
                      <a:pPr algn="ctr" rtl="0" fontAlgn="ctr"/>
                      <a:r>
                        <a:rPr lang="en-US" sz="1100" b="0" i="0" u="none" strike="noStrike" dirty="0">
                          <a:solidFill>
                            <a:srgbClr val="000000"/>
                          </a:solidFill>
                          <a:effectLst/>
                          <a:latin typeface="Verdana" panose="020B0604030504040204" pitchFamily="34" charset="0"/>
                        </a:rPr>
                        <a:t>6</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4E8"/>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Verdana" panose="020B0604030504040204" pitchFamily="34" charset="0"/>
                        </a:rPr>
                        <a:t>GL Period Close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4E8"/>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100" b="0" i="1" u="none" strike="noStrike" dirty="0">
                          <a:solidFill>
                            <a:srgbClr val="000000"/>
                          </a:solidFill>
                          <a:effectLst/>
                          <a:latin typeface="Verdana" panose="020B0604030504040204" pitchFamily="34" charset="0"/>
                        </a:rPr>
                        <a:t>Week 1 Thursday – Friday</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4E8"/>
                    </a:solidFill>
                  </a:tcPr>
                </a:tc>
                <a:tc>
                  <a:txBody>
                    <a:bodyPr/>
                    <a:lstStyle/>
                    <a:p>
                      <a:r>
                        <a:rPr lang="en-US" sz="1100" b="0" i="0" u="none" strike="noStrike" kern="1200" dirty="0">
                          <a:solidFill>
                            <a:srgbClr val="000000"/>
                          </a:solidFill>
                          <a:effectLst/>
                          <a:latin typeface="Verdana" panose="020B0604030504040204" pitchFamily="34" charset="0"/>
                          <a:ea typeface="+mn-ea"/>
                          <a:cs typeface="+mn-cs"/>
                        </a:rPr>
                        <a:t>Create tax</a:t>
                      </a:r>
                      <a:r>
                        <a:rPr lang="en-US" sz="1100" b="0" i="0" u="none" strike="noStrike" kern="1200" baseline="0" dirty="0">
                          <a:solidFill>
                            <a:srgbClr val="000000"/>
                          </a:solidFill>
                          <a:effectLst/>
                          <a:latin typeface="Verdana" panose="020B0604030504040204" pitchFamily="34" charset="0"/>
                          <a:ea typeface="+mn-ea"/>
                          <a:cs typeface="+mn-cs"/>
                        </a:rPr>
                        <a:t> journal entries</a:t>
                      </a:r>
                      <a:endParaRPr lang="en-US" sz="1100" b="0" i="0" u="none" strike="noStrike" kern="1200" dirty="0">
                        <a:solidFill>
                          <a:srgbClr val="000000"/>
                        </a:solidFill>
                        <a:effectLst/>
                        <a:latin typeface="Verdana" panose="020B0604030504040204" pitchFamily="34" charset="0"/>
                        <a:ea typeface="+mn-ea"/>
                        <a:cs typeface="+mn-cs"/>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1" u="none" strike="noStrike" dirty="0">
                          <a:solidFill>
                            <a:srgbClr val="000000"/>
                          </a:solidFill>
                          <a:effectLst/>
                          <a:latin typeface="Verdana" panose="020B0604030504040204" pitchFamily="34" charset="0"/>
                        </a:rPr>
                        <a:t>GL Accountant</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Manual</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4E8"/>
                    </a:solidFill>
                  </a:tcPr>
                </a:tc>
                <a:tc>
                  <a:txBody>
                    <a:bodyPr/>
                    <a:lstStyle/>
                    <a:p>
                      <a:r>
                        <a:rPr lang="en-US" sz="1100" b="0" i="0" u="none" strike="noStrike" kern="1200" dirty="0">
                          <a:solidFill>
                            <a:srgbClr val="000000"/>
                          </a:solidFill>
                          <a:effectLst/>
                          <a:latin typeface="Verdana" panose="020B0604030504040204" pitchFamily="34" charset="0"/>
                          <a:ea typeface="+mn-ea"/>
                          <a:cs typeface="+mn-cs"/>
                        </a:rPr>
                        <a:t>Tax team creates end of month/ quarter</a:t>
                      </a:r>
                      <a:r>
                        <a:rPr lang="en-US" sz="1100" b="0" i="0" u="none" strike="noStrike" kern="1200" baseline="0" dirty="0">
                          <a:solidFill>
                            <a:srgbClr val="000000"/>
                          </a:solidFill>
                          <a:effectLst/>
                          <a:latin typeface="Verdana" panose="020B0604030504040204" pitchFamily="34" charset="0"/>
                          <a:ea typeface="+mn-ea"/>
                          <a:cs typeface="+mn-cs"/>
                        </a:rPr>
                        <a:t> </a:t>
                      </a:r>
                      <a:r>
                        <a:rPr lang="en-US" sz="1100" b="0" i="0" u="none" strike="noStrike" kern="1200" dirty="0">
                          <a:solidFill>
                            <a:srgbClr val="000000"/>
                          </a:solidFill>
                          <a:effectLst/>
                          <a:latin typeface="Verdana" panose="020B0604030504040204" pitchFamily="34" charset="0"/>
                          <a:ea typeface="+mn-ea"/>
                          <a:cs typeface="+mn-cs"/>
                        </a:rPr>
                        <a:t>journal entries</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4E8"/>
                    </a:solidFill>
                  </a:tcPr>
                </a:tc>
                <a:extLst>
                  <a:ext uri="{0D108BD9-81ED-4DB2-BD59-A6C34878D82A}">
                    <a16:rowId xmlns:a16="http://schemas.microsoft.com/office/drawing/2014/main" val="1705730858"/>
                  </a:ext>
                </a:extLst>
              </a:tr>
            </a:tbl>
          </a:graphicData>
        </a:graphic>
      </p:graphicFrame>
    </p:spTree>
    <p:extLst>
      <p:ext uri="{BB962C8B-B14F-4D97-AF65-F5344CB8AC3E}">
        <p14:creationId xmlns:p14="http://schemas.microsoft.com/office/powerpoint/2010/main" val="288084400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469900" y="355453"/>
            <a:ext cx="11252200" cy="334102"/>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dirty="0"/>
              <a:t>Perform Close: General Ledger</a:t>
            </a:r>
          </a:p>
        </p:txBody>
      </p:sp>
      <p:graphicFrame>
        <p:nvGraphicFramePr>
          <p:cNvPr id="4" name="Table 3">
            <a:extLst>
              <a:ext uri="{FF2B5EF4-FFF2-40B4-BE49-F238E27FC236}">
                <a16:creationId xmlns:a16="http://schemas.microsoft.com/office/drawing/2014/main" id="{3C4BDEF8-E025-45CA-9405-BA84C68A829C}"/>
              </a:ext>
            </a:extLst>
          </p:cNvPr>
          <p:cNvGraphicFramePr>
            <a:graphicFrameLocks noGrp="1"/>
          </p:cNvGraphicFramePr>
          <p:nvPr/>
        </p:nvGraphicFramePr>
        <p:xfrm>
          <a:off x="469900" y="825625"/>
          <a:ext cx="11252199" cy="4415988"/>
        </p:xfrm>
        <a:graphic>
          <a:graphicData uri="http://schemas.openxmlformats.org/drawingml/2006/table">
            <a:tbl>
              <a:tblPr/>
              <a:tblGrid>
                <a:gridCol w="521301">
                  <a:extLst>
                    <a:ext uri="{9D8B030D-6E8A-4147-A177-3AD203B41FA5}">
                      <a16:colId xmlns:a16="http://schemas.microsoft.com/office/drawing/2014/main" val="2280876300"/>
                    </a:ext>
                  </a:extLst>
                </a:gridCol>
                <a:gridCol w="1359165">
                  <a:extLst>
                    <a:ext uri="{9D8B030D-6E8A-4147-A177-3AD203B41FA5}">
                      <a16:colId xmlns:a16="http://schemas.microsoft.com/office/drawing/2014/main" val="897279733"/>
                    </a:ext>
                  </a:extLst>
                </a:gridCol>
                <a:gridCol w="740306">
                  <a:extLst>
                    <a:ext uri="{9D8B030D-6E8A-4147-A177-3AD203B41FA5}">
                      <a16:colId xmlns:a16="http://schemas.microsoft.com/office/drawing/2014/main" val="1392883375"/>
                    </a:ext>
                  </a:extLst>
                </a:gridCol>
                <a:gridCol w="2354732">
                  <a:extLst>
                    <a:ext uri="{9D8B030D-6E8A-4147-A177-3AD203B41FA5}">
                      <a16:colId xmlns:a16="http://schemas.microsoft.com/office/drawing/2014/main" val="529106170"/>
                    </a:ext>
                  </a:extLst>
                </a:gridCol>
                <a:gridCol w="1177255">
                  <a:extLst>
                    <a:ext uri="{9D8B030D-6E8A-4147-A177-3AD203B41FA5}">
                      <a16:colId xmlns:a16="http://schemas.microsoft.com/office/drawing/2014/main" val="22306328"/>
                    </a:ext>
                  </a:extLst>
                </a:gridCol>
                <a:gridCol w="905646">
                  <a:extLst>
                    <a:ext uri="{9D8B030D-6E8A-4147-A177-3AD203B41FA5}">
                      <a16:colId xmlns:a16="http://schemas.microsoft.com/office/drawing/2014/main" val="709145163"/>
                    </a:ext>
                  </a:extLst>
                </a:gridCol>
                <a:gridCol w="4193794">
                  <a:extLst>
                    <a:ext uri="{9D8B030D-6E8A-4147-A177-3AD203B41FA5}">
                      <a16:colId xmlns:a16="http://schemas.microsoft.com/office/drawing/2014/main" val="686926138"/>
                    </a:ext>
                  </a:extLst>
                </a:gridCol>
              </a:tblGrid>
              <a:tr h="270588">
                <a:tc>
                  <a:txBody>
                    <a:bodyPr/>
                    <a:lstStyle/>
                    <a:p>
                      <a:pPr algn="l" rtl="0" fontAlgn="ctr"/>
                      <a:r>
                        <a:rPr lang="en-US" sz="1100" b="1" i="0" u="none" strike="noStrike" dirty="0">
                          <a:solidFill>
                            <a:srgbClr val="FFFFFF"/>
                          </a:solidFill>
                          <a:effectLst/>
                          <a:latin typeface="Verdana" panose="020B0604030504040204" pitchFamily="34" charset="0"/>
                        </a:rPr>
                        <a:t>Seq.</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6BC25"/>
                    </a:solidFill>
                  </a:tcPr>
                </a:tc>
                <a:tc>
                  <a:txBody>
                    <a:bodyPr/>
                    <a:lstStyle/>
                    <a:p>
                      <a:pPr algn="l" rtl="0" fontAlgn="ctr"/>
                      <a:r>
                        <a:rPr lang="en-US" sz="1100" b="1" i="0" u="none" strike="noStrike" dirty="0">
                          <a:solidFill>
                            <a:srgbClr val="FFFFFF"/>
                          </a:solidFill>
                          <a:effectLst/>
                          <a:latin typeface="Verdana" panose="020B0604030504040204" pitchFamily="34" charset="0"/>
                        </a:rPr>
                        <a:t>Event</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6BC25"/>
                    </a:solidFill>
                  </a:tcPr>
                </a:tc>
                <a:tc>
                  <a:txBody>
                    <a:bodyPr/>
                    <a:lstStyle/>
                    <a:p>
                      <a:pPr algn="l" rtl="0" fontAlgn="ctr"/>
                      <a:r>
                        <a:rPr lang="en-US" sz="1100" b="1" i="0" u="none" strike="noStrike" dirty="0">
                          <a:solidFill>
                            <a:srgbClr val="FFFFFF"/>
                          </a:solidFill>
                          <a:effectLst/>
                          <a:latin typeface="Verdana" panose="020B0604030504040204" pitchFamily="34" charset="0"/>
                        </a:rPr>
                        <a:t>Day</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6BC25"/>
                    </a:solidFill>
                  </a:tcPr>
                </a:tc>
                <a:tc>
                  <a:txBody>
                    <a:bodyPr/>
                    <a:lstStyle/>
                    <a:p>
                      <a:pPr algn="l" rtl="0" fontAlgn="ctr"/>
                      <a:r>
                        <a:rPr lang="en-US" sz="1100" b="1" i="0" u="none" strike="noStrike" dirty="0">
                          <a:solidFill>
                            <a:srgbClr val="FFFFFF"/>
                          </a:solidFill>
                          <a:effectLst/>
                          <a:latin typeface="Verdana" panose="020B0604030504040204" pitchFamily="34" charset="0"/>
                        </a:rPr>
                        <a:t>Process Title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6BC25"/>
                    </a:solidFill>
                  </a:tcPr>
                </a:tc>
                <a:tc>
                  <a:txBody>
                    <a:bodyPr/>
                    <a:lstStyle/>
                    <a:p>
                      <a:pPr algn="l" rtl="0" fontAlgn="ctr"/>
                      <a:r>
                        <a:rPr lang="en-US" sz="1100" b="1" i="0" u="none" strike="noStrike" dirty="0">
                          <a:solidFill>
                            <a:srgbClr val="FFFFFF"/>
                          </a:solidFill>
                          <a:effectLst/>
                          <a:latin typeface="Verdana" panose="020B0604030504040204" pitchFamily="34" charset="0"/>
                        </a:rPr>
                        <a:t>Role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6BC25"/>
                    </a:solidFill>
                  </a:tcPr>
                </a:tc>
                <a:tc>
                  <a:txBody>
                    <a:bodyPr/>
                    <a:lstStyle/>
                    <a:p>
                      <a:pPr algn="l" rtl="0" fontAlgn="ctr"/>
                      <a:r>
                        <a:rPr lang="en-US" sz="1100" b="1" i="0" u="none" strike="noStrike" dirty="0">
                          <a:solidFill>
                            <a:srgbClr val="FFFFFF"/>
                          </a:solidFill>
                          <a:effectLst/>
                          <a:latin typeface="Verdana" panose="020B0604030504040204" pitchFamily="34" charset="0"/>
                        </a:rPr>
                        <a:t>Manual/ Automated</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6BC25"/>
                    </a:solidFill>
                  </a:tcPr>
                </a:tc>
                <a:tc>
                  <a:txBody>
                    <a:bodyPr/>
                    <a:lstStyle/>
                    <a:p>
                      <a:pPr algn="l" rtl="0" fontAlgn="ctr"/>
                      <a:r>
                        <a:rPr lang="en-US" sz="1100" b="1" i="0" u="none" strike="noStrike" dirty="0">
                          <a:solidFill>
                            <a:srgbClr val="FFFFFF"/>
                          </a:solidFill>
                          <a:effectLst/>
                          <a:latin typeface="Verdana" panose="020B0604030504040204" pitchFamily="34" charset="0"/>
                        </a:rPr>
                        <a:t>Description of Process</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6BC25"/>
                    </a:solidFill>
                  </a:tcPr>
                </a:tc>
                <a:extLst>
                  <a:ext uri="{0D108BD9-81ED-4DB2-BD59-A6C34878D82A}">
                    <a16:rowId xmlns:a16="http://schemas.microsoft.com/office/drawing/2014/main" val="487922256"/>
                  </a:ext>
                </a:extLst>
              </a:tr>
              <a:tr h="423228">
                <a:tc>
                  <a:txBody>
                    <a:bodyPr/>
                    <a:lstStyle/>
                    <a:p>
                      <a:pPr algn="ctr" rtl="0" fontAlgn="ctr"/>
                      <a:r>
                        <a:rPr lang="en-US" sz="1100" b="0" i="0" u="none" strike="noStrike" dirty="0">
                          <a:solidFill>
                            <a:srgbClr val="000000"/>
                          </a:solidFill>
                          <a:effectLst/>
                          <a:latin typeface="Verdana" panose="020B0604030504040204" pitchFamily="34" charset="0"/>
                        </a:rPr>
                        <a:t>7</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GL Period Close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1" u="none" strike="noStrike" dirty="0">
                          <a:solidFill>
                            <a:srgbClr val="000000"/>
                          </a:solidFill>
                          <a:effectLst/>
                          <a:latin typeface="Verdana" panose="020B0604030504040204" pitchFamily="34" charset="0"/>
                        </a:rPr>
                        <a:t>Week 2 Monday - Tuesday</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Generate Allocations and Recurring Entries (Optional)</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1" u="none" strike="noStrike" dirty="0">
                          <a:solidFill>
                            <a:srgbClr val="000000"/>
                          </a:solidFill>
                          <a:effectLst/>
                          <a:latin typeface="Verdana" panose="020B0604030504040204" pitchFamily="34" charset="0"/>
                        </a:rPr>
                        <a:t>GL Accountant</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Manual</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Ensure the source accounts used in the Allocation definitions are finalized for the current period, prior to generating the Allocation. </a:t>
                      </a:r>
                      <a:br>
                        <a:rPr lang="en-US" sz="1100" b="0" i="0" u="none" strike="noStrike" dirty="0">
                          <a:solidFill>
                            <a:srgbClr val="000000"/>
                          </a:solidFill>
                          <a:effectLst/>
                          <a:latin typeface="Verdana" panose="020B0604030504040204" pitchFamily="34" charset="0"/>
                        </a:rPr>
                      </a:br>
                      <a:r>
                        <a:rPr lang="en-US" sz="1100" b="0" i="0" u="none" strike="noStrike" dirty="0">
                          <a:solidFill>
                            <a:srgbClr val="000000"/>
                          </a:solidFill>
                          <a:effectLst/>
                          <a:latin typeface="Verdana" panose="020B0604030504040204" pitchFamily="34" charset="0"/>
                        </a:rPr>
                        <a:t>After generating the Allocation, review the journal output, review projected balance in the Edit Journal window if necessary, and post the journal.</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7CD"/>
                    </a:solidFill>
                  </a:tcPr>
                </a:tc>
                <a:extLst>
                  <a:ext uri="{0D108BD9-81ED-4DB2-BD59-A6C34878D82A}">
                    <a16:rowId xmlns:a16="http://schemas.microsoft.com/office/drawing/2014/main" val="3156546979"/>
                  </a:ext>
                </a:extLst>
              </a:tr>
              <a:tr h="423228">
                <a:tc>
                  <a:txBody>
                    <a:bodyPr/>
                    <a:lstStyle/>
                    <a:p>
                      <a:pPr algn="ctr" rtl="0" fontAlgn="ctr"/>
                      <a:r>
                        <a:rPr lang="en-US" sz="1100" b="0" i="0" u="none" strike="noStrike" dirty="0">
                          <a:solidFill>
                            <a:srgbClr val="000000"/>
                          </a:solidFill>
                          <a:effectLst/>
                          <a:latin typeface="Verdana" panose="020B0604030504040204" pitchFamily="34" charset="0"/>
                        </a:rPr>
                        <a:t>8</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GL Period Close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1" u="none" strike="noStrike" dirty="0">
                          <a:solidFill>
                            <a:srgbClr val="000000"/>
                          </a:solidFill>
                          <a:effectLst/>
                          <a:latin typeface="Verdana" panose="020B0604030504040204" pitchFamily="34" charset="0"/>
                        </a:rPr>
                        <a:t>Week 2 Monday</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Review and Verify Journal Details of Un-posted Journal Entries</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1" u="none" strike="noStrike" dirty="0">
                          <a:solidFill>
                            <a:srgbClr val="000000"/>
                          </a:solidFill>
                          <a:effectLst/>
                          <a:latin typeface="Verdana" panose="020B0604030504040204" pitchFamily="34" charset="0"/>
                        </a:rPr>
                        <a:t>GL Accountant</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Manual</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Review any remaining unposted journal entries for the current period. Update the journal entries as appropriate.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extLst>
                  <a:ext uri="{0D108BD9-81ED-4DB2-BD59-A6C34878D82A}">
                    <a16:rowId xmlns:a16="http://schemas.microsoft.com/office/drawing/2014/main" val="3635025218"/>
                  </a:ext>
                </a:extLst>
              </a:tr>
              <a:tr h="499548">
                <a:tc>
                  <a:txBody>
                    <a:bodyPr/>
                    <a:lstStyle/>
                    <a:p>
                      <a:pPr algn="ctr" rtl="0" fontAlgn="ctr"/>
                      <a:r>
                        <a:rPr lang="en-US" sz="1100" b="0" i="0" u="none" strike="noStrike" dirty="0">
                          <a:solidFill>
                            <a:srgbClr val="000000"/>
                          </a:solidFill>
                          <a:effectLst/>
                          <a:latin typeface="Verdana" panose="020B0604030504040204" pitchFamily="34" charset="0"/>
                        </a:rPr>
                        <a:t>9</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GL Period Close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1" u="none" strike="noStrike" dirty="0">
                          <a:solidFill>
                            <a:srgbClr val="000000"/>
                          </a:solidFill>
                          <a:effectLst/>
                          <a:latin typeface="Verdana" panose="020B0604030504040204" pitchFamily="34" charset="0"/>
                        </a:rPr>
                        <a:t>Week 2 Monday</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Post All Journal Batches</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1" u="none" strike="noStrike" dirty="0">
                          <a:solidFill>
                            <a:srgbClr val="000000"/>
                          </a:solidFill>
                          <a:effectLst/>
                          <a:latin typeface="Verdana" panose="020B0604030504040204" pitchFamily="34" charset="0"/>
                        </a:rPr>
                        <a:t>GL Manager</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Automated</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Post all journal entries for the current period, including reversal and allocation journals. </a:t>
                      </a:r>
                      <a:br>
                        <a:rPr lang="en-US" sz="1100" b="0" i="0" u="none" strike="noStrike" dirty="0">
                          <a:solidFill>
                            <a:srgbClr val="000000"/>
                          </a:solidFill>
                          <a:effectLst/>
                          <a:latin typeface="Verdana" panose="020B0604030504040204" pitchFamily="34" charset="0"/>
                        </a:rPr>
                      </a:br>
                      <a:r>
                        <a:rPr lang="en-US" sz="1100" b="0" i="0" u="none" strike="noStrike" dirty="0">
                          <a:solidFill>
                            <a:srgbClr val="000000"/>
                          </a:solidFill>
                          <a:effectLst/>
                          <a:latin typeface="Verdana" panose="020B0604030504040204" pitchFamily="34" charset="0"/>
                        </a:rPr>
                        <a:t>Posting updates the account balances in the General Ledger multidimensional balances cube for reporting.</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extLst>
                  <a:ext uri="{0D108BD9-81ED-4DB2-BD59-A6C34878D82A}">
                    <a16:rowId xmlns:a16="http://schemas.microsoft.com/office/drawing/2014/main" val="205371269"/>
                  </a:ext>
                </a:extLst>
              </a:tr>
              <a:tr h="346908">
                <a:tc>
                  <a:txBody>
                    <a:bodyPr/>
                    <a:lstStyle/>
                    <a:p>
                      <a:pPr algn="ctr" rtl="0" fontAlgn="ctr"/>
                      <a:r>
                        <a:rPr lang="en-US" sz="1100" b="0" i="0" u="none" strike="noStrike" dirty="0">
                          <a:solidFill>
                            <a:srgbClr val="000000"/>
                          </a:solidFill>
                          <a:effectLst/>
                          <a:latin typeface="Verdana" panose="020B0604030504040204" pitchFamily="34" charset="0"/>
                        </a:rPr>
                        <a:t>10</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GL Period Close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1" u="none" strike="noStrike" dirty="0">
                          <a:solidFill>
                            <a:srgbClr val="000000"/>
                          </a:solidFill>
                          <a:effectLst/>
                          <a:latin typeface="Verdana" panose="020B0604030504040204" pitchFamily="34" charset="0"/>
                        </a:rPr>
                        <a:t>Week 2 Monday</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Check all subledger periods are closed</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1" u="none" strike="noStrike" dirty="0">
                          <a:solidFill>
                            <a:srgbClr val="000000"/>
                          </a:solidFill>
                          <a:effectLst/>
                          <a:latin typeface="Verdana" panose="020B0604030504040204" pitchFamily="34" charset="0"/>
                        </a:rPr>
                        <a:t>GL Manager</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Manual</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Check</a:t>
                      </a:r>
                      <a:r>
                        <a:rPr lang="en-US" sz="1100" b="0" i="0" u="none" strike="noStrike" baseline="0" dirty="0">
                          <a:solidFill>
                            <a:srgbClr val="000000"/>
                          </a:solidFill>
                          <a:effectLst/>
                          <a:latin typeface="Verdana" panose="020B0604030504040204" pitchFamily="34" charset="0"/>
                        </a:rPr>
                        <a:t> in close monitor that all subledger periods are closed</a:t>
                      </a:r>
                      <a:endParaRPr lang="en-US" sz="1100" b="0" i="0" u="none" strike="noStrike" dirty="0">
                        <a:solidFill>
                          <a:srgbClr val="000000"/>
                        </a:solidFill>
                        <a:effectLst/>
                        <a:latin typeface="Verdana" panose="020B0604030504040204" pitchFamily="34" charset="0"/>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extLst>
                  <a:ext uri="{0D108BD9-81ED-4DB2-BD59-A6C34878D82A}">
                    <a16:rowId xmlns:a16="http://schemas.microsoft.com/office/drawing/2014/main" val="1036564113"/>
                  </a:ext>
                </a:extLst>
              </a:tr>
              <a:tr h="346908">
                <a:tc>
                  <a:txBody>
                    <a:bodyPr/>
                    <a:lstStyle/>
                    <a:p>
                      <a:pPr algn="ctr" rtl="0" fontAlgn="ctr"/>
                      <a:r>
                        <a:rPr lang="en-US" sz="1100" b="0" i="0" u="none" strike="noStrike" dirty="0">
                          <a:solidFill>
                            <a:srgbClr val="000000"/>
                          </a:solidFill>
                          <a:effectLst/>
                          <a:latin typeface="Verdana" panose="020B0604030504040204" pitchFamily="34" charset="0"/>
                        </a:rPr>
                        <a:t>11</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GL Period Close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1" u="none" strike="noStrike" dirty="0">
                          <a:solidFill>
                            <a:srgbClr val="000000"/>
                          </a:solidFill>
                          <a:effectLst/>
                          <a:latin typeface="Verdana" panose="020B0604030504040204" pitchFamily="34" charset="0"/>
                        </a:rPr>
                        <a:t>Week 2 Monday</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Reconcile Intercompany Balances</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1" u="none" strike="noStrike" dirty="0">
                          <a:solidFill>
                            <a:srgbClr val="000000"/>
                          </a:solidFill>
                          <a:effectLst/>
                          <a:latin typeface="Verdana" panose="020B0604030504040204" pitchFamily="34" charset="0"/>
                        </a:rPr>
                        <a:t>Tax team</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Manual</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Submit the Prepare Intercompany Reconciliation Reporting Information process and view the online report in the Intercompany Reconciliation window.</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7CD"/>
                    </a:solidFill>
                  </a:tcPr>
                </a:tc>
                <a:extLst>
                  <a:ext uri="{0D108BD9-81ED-4DB2-BD59-A6C34878D82A}">
                    <a16:rowId xmlns:a16="http://schemas.microsoft.com/office/drawing/2014/main" val="2570804309"/>
                  </a:ext>
                </a:extLst>
              </a:tr>
              <a:tr h="346908">
                <a:tc>
                  <a:txBody>
                    <a:bodyPr/>
                    <a:lstStyle/>
                    <a:p>
                      <a:pPr algn="ctr" rtl="0" fontAlgn="ctr"/>
                      <a:endParaRPr lang="en-US" sz="1100" b="0" i="0" u="none" strike="noStrike" dirty="0">
                        <a:solidFill>
                          <a:srgbClr val="000000"/>
                        </a:solidFill>
                        <a:effectLst/>
                        <a:latin typeface="Verdana" panose="020B0604030504040204" pitchFamily="34" charset="0"/>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endParaRPr lang="en-US" sz="1100" b="0" i="0" u="none" strike="noStrike" dirty="0">
                        <a:solidFill>
                          <a:srgbClr val="000000"/>
                        </a:solidFill>
                        <a:effectLst/>
                        <a:latin typeface="Verdana" panose="020B0604030504040204" pitchFamily="34" charset="0"/>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endParaRPr lang="en-US" sz="1100" b="0" i="1" u="none" strike="noStrike" dirty="0">
                        <a:solidFill>
                          <a:srgbClr val="000000"/>
                        </a:solidFill>
                        <a:effectLst/>
                        <a:latin typeface="Verdana" panose="020B0604030504040204" pitchFamily="34" charset="0"/>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endParaRPr lang="en-US" sz="1100" b="0" i="0" u="none" strike="noStrike" dirty="0">
                        <a:solidFill>
                          <a:srgbClr val="000000"/>
                        </a:solidFill>
                        <a:effectLst/>
                        <a:latin typeface="Verdana" panose="020B0604030504040204" pitchFamily="34" charset="0"/>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endParaRPr lang="en-US" sz="1100" b="0" i="1" u="none" strike="noStrike" dirty="0">
                        <a:solidFill>
                          <a:srgbClr val="000000"/>
                        </a:solidFill>
                        <a:effectLst/>
                        <a:latin typeface="Verdana" panose="020B0604030504040204" pitchFamily="34" charset="0"/>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endParaRPr lang="en-US" sz="1100" b="0" i="0" u="none" strike="noStrike" dirty="0">
                        <a:solidFill>
                          <a:srgbClr val="000000"/>
                        </a:solidFill>
                        <a:effectLst/>
                        <a:latin typeface="Verdana" panose="020B0604030504040204" pitchFamily="34" charset="0"/>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endParaRPr lang="en-US" sz="1100" b="0" i="0" u="none" strike="noStrike" dirty="0">
                        <a:solidFill>
                          <a:srgbClr val="000000"/>
                        </a:solidFill>
                        <a:effectLst/>
                        <a:latin typeface="Verdana" panose="020B0604030504040204" pitchFamily="34" charset="0"/>
                      </a:endParaRP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extLst>
                  <a:ext uri="{0D108BD9-81ED-4DB2-BD59-A6C34878D82A}">
                    <a16:rowId xmlns:a16="http://schemas.microsoft.com/office/drawing/2014/main" val="3868966619"/>
                  </a:ext>
                </a:extLst>
              </a:tr>
            </a:tbl>
          </a:graphicData>
        </a:graphic>
      </p:graphicFrame>
    </p:spTree>
    <p:extLst>
      <p:ext uri="{BB962C8B-B14F-4D97-AF65-F5344CB8AC3E}">
        <p14:creationId xmlns:p14="http://schemas.microsoft.com/office/powerpoint/2010/main" val="358406297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469900" y="355453"/>
            <a:ext cx="11252200" cy="334102"/>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dirty="0"/>
              <a:t>Perform Close: General Ledger</a:t>
            </a:r>
          </a:p>
        </p:txBody>
      </p:sp>
      <p:graphicFrame>
        <p:nvGraphicFramePr>
          <p:cNvPr id="4" name="Table 3">
            <a:extLst>
              <a:ext uri="{FF2B5EF4-FFF2-40B4-BE49-F238E27FC236}">
                <a16:creationId xmlns:a16="http://schemas.microsoft.com/office/drawing/2014/main" id="{3C4BDEF8-E025-45CA-9405-BA84C68A829C}"/>
              </a:ext>
            </a:extLst>
          </p:cNvPr>
          <p:cNvGraphicFramePr>
            <a:graphicFrameLocks noGrp="1"/>
          </p:cNvGraphicFramePr>
          <p:nvPr/>
        </p:nvGraphicFramePr>
        <p:xfrm>
          <a:off x="469901" y="825623"/>
          <a:ext cx="11252199" cy="4031783"/>
        </p:xfrm>
        <a:graphic>
          <a:graphicData uri="http://schemas.openxmlformats.org/drawingml/2006/table">
            <a:tbl>
              <a:tblPr/>
              <a:tblGrid>
                <a:gridCol w="519165">
                  <a:extLst>
                    <a:ext uri="{9D8B030D-6E8A-4147-A177-3AD203B41FA5}">
                      <a16:colId xmlns:a16="http://schemas.microsoft.com/office/drawing/2014/main" val="2280876300"/>
                    </a:ext>
                  </a:extLst>
                </a:gridCol>
                <a:gridCol w="1353596">
                  <a:extLst>
                    <a:ext uri="{9D8B030D-6E8A-4147-A177-3AD203B41FA5}">
                      <a16:colId xmlns:a16="http://schemas.microsoft.com/office/drawing/2014/main" val="897279733"/>
                    </a:ext>
                  </a:extLst>
                </a:gridCol>
                <a:gridCol w="699676">
                  <a:extLst>
                    <a:ext uri="{9D8B030D-6E8A-4147-A177-3AD203B41FA5}">
                      <a16:colId xmlns:a16="http://schemas.microsoft.com/office/drawing/2014/main" val="1392883375"/>
                    </a:ext>
                  </a:extLst>
                </a:gridCol>
                <a:gridCol w="2571781">
                  <a:extLst>
                    <a:ext uri="{9D8B030D-6E8A-4147-A177-3AD203B41FA5}">
                      <a16:colId xmlns:a16="http://schemas.microsoft.com/office/drawing/2014/main" val="529106170"/>
                    </a:ext>
                  </a:extLst>
                </a:gridCol>
                <a:gridCol w="973873">
                  <a:extLst>
                    <a:ext uri="{9D8B030D-6E8A-4147-A177-3AD203B41FA5}">
                      <a16:colId xmlns:a16="http://schemas.microsoft.com/office/drawing/2014/main" val="22306328"/>
                    </a:ext>
                  </a:extLst>
                </a:gridCol>
                <a:gridCol w="1077879">
                  <a:extLst>
                    <a:ext uri="{9D8B030D-6E8A-4147-A177-3AD203B41FA5}">
                      <a16:colId xmlns:a16="http://schemas.microsoft.com/office/drawing/2014/main" val="709145163"/>
                    </a:ext>
                  </a:extLst>
                </a:gridCol>
                <a:gridCol w="4056229">
                  <a:extLst>
                    <a:ext uri="{9D8B030D-6E8A-4147-A177-3AD203B41FA5}">
                      <a16:colId xmlns:a16="http://schemas.microsoft.com/office/drawing/2014/main" val="686926138"/>
                    </a:ext>
                  </a:extLst>
                </a:gridCol>
              </a:tblGrid>
              <a:tr h="332209">
                <a:tc>
                  <a:txBody>
                    <a:bodyPr/>
                    <a:lstStyle/>
                    <a:p>
                      <a:pPr algn="l" rtl="0" fontAlgn="ctr"/>
                      <a:r>
                        <a:rPr lang="en-US" sz="1100" b="1" i="0" u="none" strike="noStrike" dirty="0">
                          <a:solidFill>
                            <a:srgbClr val="FFFFFF"/>
                          </a:solidFill>
                          <a:effectLst/>
                          <a:latin typeface="Verdana" panose="020B0604030504040204" pitchFamily="34" charset="0"/>
                        </a:rPr>
                        <a:t>Seq.</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6BC25"/>
                    </a:solidFill>
                  </a:tcPr>
                </a:tc>
                <a:tc>
                  <a:txBody>
                    <a:bodyPr/>
                    <a:lstStyle/>
                    <a:p>
                      <a:pPr algn="l" rtl="0" fontAlgn="ctr"/>
                      <a:r>
                        <a:rPr lang="en-US" sz="1100" b="1" i="0" u="none" strike="noStrike" dirty="0">
                          <a:solidFill>
                            <a:srgbClr val="FFFFFF"/>
                          </a:solidFill>
                          <a:effectLst/>
                          <a:latin typeface="Verdana" panose="020B0604030504040204" pitchFamily="34" charset="0"/>
                        </a:rPr>
                        <a:t>Event</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6BC25"/>
                    </a:solidFill>
                  </a:tcPr>
                </a:tc>
                <a:tc>
                  <a:txBody>
                    <a:bodyPr/>
                    <a:lstStyle/>
                    <a:p>
                      <a:pPr algn="l" rtl="0" fontAlgn="ctr"/>
                      <a:r>
                        <a:rPr lang="en-US" sz="1100" b="1" i="0" u="none" strike="noStrike" dirty="0">
                          <a:solidFill>
                            <a:srgbClr val="FFFFFF"/>
                          </a:solidFill>
                          <a:effectLst/>
                          <a:latin typeface="Verdana" panose="020B0604030504040204" pitchFamily="34" charset="0"/>
                        </a:rPr>
                        <a:t>Day</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6BC25"/>
                    </a:solidFill>
                  </a:tcPr>
                </a:tc>
                <a:tc>
                  <a:txBody>
                    <a:bodyPr/>
                    <a:lstStyle/>
                    <a:p>
                      <a:pPr algn="l" rtl="0" fontAlgn="ctr"/>
                      <a:r>
                        <a:rPr lang="en-US" sz="1100" b="1" i="0" u="none" strike="noStrike" dirty="0">
                          <a:solidFill>
                            <a:srgbClr val="FFFFFF"/>
                          </a:solidFill>
                          <a:effectLst/>
                          <a:latin typeface="Verdana" panose="020B0604030504040204" pitchFamily="34" charset="0"/>
                        </a:rPr>
                        <a:t>Process Title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6BC25"/>
                    </a:solidFill>
                  </a:tcPr>
                </a:tc>
                <a:tc>
                  <a:txBody>
                    <a:bodyPr/>
                    <a:lstStyle/>
                    <a:p>
                      <a:pPr algn="l" rtl="0" fontAlgn="ctr"/>
                      <a:r>
                        <a:rPr lang="en-US" sz="1100" b="1" i="0" u="none" strike="noStrike" dirty="0">
                          <a:solidFill>
                            <a:srgbClr val="FFFFFF"/>
                          </a:solidFill>
                          <a:effectLst/>
                          <a:latin typeface="Verdana" panose="020B0604030504040204" pitchFamily="34" charset="0"/>
                        </a:rPr>
                        <a:t>Role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6BC25"/>
                    </a:solidFill>
                  </a:tcPr>
                </a:tc>
                <a:tc>
                  <a:txBody>
                    <a:bodyPr/>
                    <a:lstStyle/>
                    <a:p>
                      <a:pPr algn="l" rtl="0" fontAlgn="ctr"/>
                      <a:r>
                        <a:rPr lang="en-US" sz="1100" b="1" i="0" u="none" strike="noStrike" dirty="0">
                          <a:solidFill>
                            <a:srgbClr val="FFFFFF"/>
                          </a:solidFill>
                          <a:effectLst/>
                          <a:latin typeface="Verdana" panose="020B0604030504040204" pitchFamily="34" charset="0"/>
                        </a:rPr>
                        <a:t>Manual/ Automated</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6BC25"/>
                    </a:solidFill>
                  </a:tcPr>
                </a:tc>
                <a:tc>
                  <a:txBody>
                    <a:bodyPr/>
                    <a:lstStyle/>
                    <a:p>
                      <a:pPr algn="l" rtl="0" fontAlgn="ctr"/>
                      <a:r>
                        <a:rPr lang="en-US" sz="1100" b="1" i="0" u="none" strike="noStrike" dirty="0">
                          <a:solidFill>
                            <a:srgbClr val="FFFFFF"/>
                          </a:solidFill>
                          <a:effectLst/>
                          <a:latin typeface="Verdana" panose="020B0604030504040204" pitchFamily="34" charset="0"/>
                        </a:rPr>
                        <a:t>Description of Process</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86BC25"/>
                    </a:solidFill>
                  </a:tcPr>
                </a:tc>
                <a:extLst>
                  <a:ext uri="{0D108BD9-81ED-4DB2-BD59-A6C34878D82A}">
                    <a16:rowId xmlns:a16="http://schemas.microsoft.com/office/drawing/2014/main" val="487922256"/>
                  </a:ext>
                </a:extLst>
              </a:tr>
              <a:tr h="480863">
                <a:tc>
                  <a:txBody>
                    <a:bodyPr/>
                    <a:lstStyle/>
                    <a:p>
                      <a:pPr algn="ctr" rtl="0" fontAlgn="ctr"/>
                      <a:r>
                        <a:rPr lang="en-US" sz="1100" b="0" i="0" u="none" strike="noStrike" dirty="0">
                          <a:solidFill>
                            <a:srgbClr val="000000"/>
                          </a:solidFill>
                          <a:effectLst/>
                          <a:latin typeface="Verdana" panose="020B0604030504040204" pitchFamily="34" charset="0"/>
                        </a:rPr>
                        <a:t>13</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GL Period Close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1" u="none" strike="noStrike" dirty="0">
                          <a:solidFill>
                            <a:srgbClr val="000000"/>
                          </a:solidFill>
                          <a:effectLst/>
                          <a:latin typeface="Verdana" panose="020B0604030504040204" pitchFamily="34" charset="0"/>
                        </a:rPr>
                        <a:t>Week 2 Tuesday</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Close the Current General Ledger Period</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1" u="none" strike="noStrike" dirty="0">
                          <a:solidFill>
                            <a:srgbClr val="000000"/>
                          </a:solidFill>
                          <a:effectLst/>
                          <a:latin typeface="Verdana" panose="020B0604030504040204" pitchFamily="34" charset="0"/>
                        </a:rPr>
                        <a:t>GL Manager</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Manual</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Close the current General Ledger accounting period in the Manage Accounting Periods window. </a:t>
                      </a:r>
                      <a:br>
                        <a:rPr lang="en-US" sz="1100" b="0" i="0" u="none" strike="noStrike" dirty="0">
                          <a:solidFill>
                            <a:srgbClr val="000000"/>
                          </a:solidFill>
                          <a:effectLst/>
                          <a:latin typeface="Verdana" panose="020B0604030504040204" pitchFamily="34" charset="0"/>
                        </a:rPr>
                      </a:br>
                      <a:r>
                        <a:rPr lang="en-US" sz="1100" b="0" i="0" u="none" strike="noStrike" dirty="0">
                          <a:solidFill>
                            <a:srgbClr val="000000"/>
                          </a:solidFill>
                          <a:effectLst/>
                          <a:latin typeface="Verdana" panose="020B0604030504040204" pitchFamily="34" charset="0"/>
                        </a:rPr>
                        <a:t>A period in Closed status can be reopened later if adjustments to the balances need to be made. </a:t>
                      </a:r>
                      <a:br>
                        <a:rPr lang="en-US" sz="1100" b="0" i="0" u="none" strike="noStrike" dirty="0">
                          <a:solidFill>
                            <a:srgbClr val="000000"/>
                          </a:solidFill>
                          <a:effectLst/>
                          <a:latin typeface="Verdana" panose="020B0604030504040204" pitchFamily="34" charset="0"/>
                        </a:rPr>
                      </a:br>
                      <a:r>
                        <a:rPr lang="en-US" sz="1100" b="0" i="0" u="none" strike="noStrike" dirty="0">
                          <a:solidFill>
                            <a:srgbClr val="000000"/>
                          </a:solidFill>
                          <a:effectLst/>
                          <a:latin typeface="Verdana" panose="020B0604030504040204" pitchFamily="34" charset="0"/>
                        </a:rPr>
                        <a:t>A period in Permanently Closed status cannot be re-opened in the future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D9E7CD"/>
                    </a:solidFill>
                  </a:tcPr>
                </a:tc>
                <a:extLst>
                  <a:ext uri="{0D108BD9-81ED-4DB2-BD59-A6C34878D82A}">
                    <a16:rowId xmlns:a16="http://schemas.microsoft.com/office/drawing/2014/main" val="830568741"/>
                  </a:ext>
                </a:extLst>
              </a:tr>
              <a:tr h="480863">
                <a:tc>
                  <a:txBody>
                    <a:bodyPr/>
                    <a:lstStyle/>
                    <a:p>
                      <a:pPr algn="ctr" rtl="0" fontAlgn="ctr"/>
                      <a:r>
                        <a:rPr lang="en-US" sz="1100" b="0" i="0" u="none" strike="noStrike" dirty="0">
                          <a:solidFill>
                            <a:srgbClr val="000000"/>
                          </a:solidFill>
                          <a:effectLst/>
                          <a:latin typeface="Verdana" panose="020B0604030504040204" pitchFamily="34" charset="0"/>
                        </a:rPr>
                        <a:t>14</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GL Period Close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1" u="none" strike="noStrike" dirty="0">
                          <a:solidFill>
                            <a:srgbClr val="000000"/>
                          </a:solidFill>
                          <a:effectLst/>
                          <a:latin typeface="Verdana" panose="020B0604030504040204" pitchFamily="34" charset="0"/>
                        </a:rPr>
                        <a:t>Week 2 Tuesday</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Open the Next General Ledger Period</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1" u="none" strike="noStrike" dirty="0">
                          <a:solidFill>
                            <a:srgbClr val="000000"/>
                          </a:solidFill>
                          <a:effectLst/>
                          <a:latin typeface="Verdana" panose="020B0604030504040204" pitchFamily="34" charset="0"/>
                        </a:rPr>
                        <a:t>GL Manager</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Manual</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Open the next General Ledger accounting period in the Manage Accounting Periods window.</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DF4E8"/>
                    </a:solidFill>
                  </a:tcPr>
                </a:tc>
                <a:extLst>
                  <a:ext uri="{0D108BD9-81ED-4DB2-BD59-A6C34878D82A}">
                    <a16:rowId xmlns:a16="http://schemas.microsoft.com/office/drawing/2014/main" val="3635025218"/>
                  </a:ext>
                </a:extLst>
              </a:tr>
              <a:tr h="508813">
                <a:tc>
                  <a:txBody>
                    <a:bodyPr/>
                    <a:lstStyle/>
                    <a:p>
                      <a:pPr algn="ctr" rtl="0" fontAlgn="ctr"/>
                      <a:r>
                        <a:rPr lang="en-US" sz="1100" b="0" i="0" u="none" strike="noStrike" dirty="0">
                          <a:solidFill>
                            <a:srgbClr val="000000"/>
                          </a:solidFill>
                          <a:effectLst/>
                          <a:latin typeface="Verdana" panose="020B0604030504040204" pitchFamily="34" charset="0"/>
                        </a:rPr>
                        <a:t>15</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GL Period Close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1" u="none" strike="noStrike" dirty="0">
                          <a:solidFill>
                            <a:srgbClr val="000000"/>
                          </a:solidFill>
                          <a:effectLst/>
                          <a:latin typeface="Verdana" panose="020B0604030504040204" pitchFamily="34" charset="0"/>
                        </a:rPr>
                        <a:t>Week 2 Wednesday</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fr-FR" sz="1100" b="0" i="0" u="none" strike="noStrike" dirty="0">
                          <a:solidFill>
                            <a:srgbClr val="000000"/>
                          </a:solidFill>
                          <a:effectLst/>
                          <a:latin typeface="Verdana" panose="020B0604030504040204" pitchFamily="34" charset="0"/>
                        </a:rPr>
                        <a:t>Reverse Accrual Journal Entries   (</a:t>
                      </a:r>
                      <a:r>
                        <a:rPr lang="fr-FR" sz="1100" b="0" i="0" u="none" strike="noStrike" dirty="0" err="1">
                          <a:solidFill>
                            <a:srgbClr val="000000"/>
                          </a:solidFill>
                          <a:effectLst/>
                          <a:latin typeface="Verdana" panose="020B0604030504040204" pitchFamily="34" charset="0"/>
                        </a:rPr>
                        <a:t>Optional</a:t>
                      </a:r>
                      <a:r>
                        <a:rPr lang="fr-FR" sz="1100" b="0" i="0" u="none" strike="noStrike" dirty="0">
                          <a:solidFill>
                            <a:srgbClr val="000000"/>
                          </a:solidFill>
                          <a:effectLst/>
                          <a:latin typeface="Verdana" panose="020B0604030504040204" pitchFamily="34" charset="0"/>
                        </a:rPr>
                        <a:t>)</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1" u="none" strike="noStrike" dirty="0">
                          <a:solidFill>
                            <a:srgbClr val="000000"/>
                          </a:solidFill>
                          <a:effectLst/>
                          <a:latin typeface="Verdana" panose="020B0604030504040204" pitchFamily="34" charset="0"/>
                        </a:rPr>
                        <a:t>GL Manager</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Manual</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tc>
                  <a:txBody>
                    <a:bodyPr/>
                    <a:lstStyle/>
                    <a:p>
                      <a:pPr algn="l" rtl="0" fontAlgn="ctr"/>
                      <a:r>
                        <a:rPr lang="en-US" sz="1100" b="0" i="0" u="none" strike="noStrike" dirty="0">
                          <a:solidFill>
                            <a:srgbClr val="000000"/>
                          </a:solidFill>
                          <a:effectLst/>
                          <a:latin typeface="Verdana" panose="020B0604030504040204" pitchFamily="34" charset="0"/>
                        </a:rPr>
                        <a:t>If applicable, in the next General Ledger accounting period, generate and post reversal journals that were entered in the prior period. </a:t>
                      </a:r>
                      <a:br>
                        <a:rPr lang="en-US" sz="1100" b="0" i="0" u="none" strike="noStrike" dirty="0">
                          <a:solidFill>
                            <a:srgbClr val="000000"/>
                          </a:solidFill>
                          <a:effectLst/>
                          <a:latin typeface="Verdana" panose="020B0604030504040204" pitchFamily="34" charset="0"/>
                        </a:rPr>
                      </a:br>
                      <a:r>
                        <a:rPr lang="en-US" sz="1100" b="0" i="0" u="none" strike="noStrike" dirty="0">
                          <a:solidFill>
                            <a:srgbClr val="000000"/>
                          </a:solidFill>
                          <a:effectLst/>
                          <a:latin typeface="Verdana" panose="020B0604030504040204" pitchFamily="34" charset="0"/>
                        </a:rPr>
                        <a:t>This may apply to period-end receipt accruals, payroll accruals, or other manual accruals.</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7CD"/>
                    </a:solidFill>
                  </a:tcPr>
                </a:tc>
                <a:extLst>
                  <a:ext uri="{0D108BD9-81ED-4DB2-BD59-A6C34878D82A}">
                    <a16:rowId xmlns:a16="http://schemas.microsoft.com/office/drawing/2014/main" val="205371269"/>
                  </a:ext>
                </a:extLst>
              </a:tr>
              <a:tr h="586548">
                <a:tc>
                  <a:txBody>
                    <a:bodyPr/>
                    <a:lstStyle/>
                    <a:p>
                      <a:pPr algn="ctr" rtl="0" fontAlgn="ctr"/>
                      <a:r>
                        <a:rPr lang="en-US" sz="1100" b="0" i="0" u="none" strike="noStrike" dirty="0">
                          <a:solidFill>
                            <a:srgbClr val="000000"/>
                          </a:solidFill>
                          <a:effectLst/>
                          <a:latin typeface="Verdana" panose="020B0604030504040204" pitchFamily="34" charset="0"/>
                        </a:rPr>
                        <a:t>16</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GL Period Close</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1" u="none" strike="noStrike" dirty="0">
                          <a:solidFill>
                            <a:srgbClr val="000000"/>
                          </a:solidFill>
                          <a:effectLst/>
                          <a:latin typeface="Verdana" panose="020B0604030504040204" pitchFamily="34" charset="0"/>
                        </a:rPr>
                        <a:t>Week 2 Wednesday</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Submit Financial Reports for the Closed Period</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1" u="none" strike="noStrike" dirty="0">
                          <a:solidFill>
                            <a:srgbClr val="000000"/>
                          </a:solidFill>
                          <a:effectLst/>
                          <a:latin typeface="Verdana" panose="020B0604030504040204" pitchFamily="34" charset="0"/>
                        </a:rPr>
                        <a:t>GL Manager</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Manual</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4E8"/>
                    </a:solidFill>
                  </a:tcPr>
                </a:tc>
                <a:tc>
                  <a:txBody>
                    <a:bodyPr/>
                    <a:lstStyle/>
                    <a:p>
                      <a:pPr algn="l" rtl="0" fontAlgn="ctr"/>
                      <a:r>
                        <a:rPr lang="en-US" sz="1100" b="0" i="0" u="none" strike="noStrike" dirty="0">
                          <a:solidFill>
                            <a:srgbClr val="000000"/>
                          </a:solidFill>
                          <a:effectLst/>
                          <a:latin typeface="Verdana" panose="020B0604030504040204" pitchFamily="34" charset="0"/>
                        </a:rPr>
                        <a:t>Submit and save reports you need for financial and management reporting, such as Trial Balance report or any financial reports you have defined with Smart View or Financial Reporting Studio (i.e. balance sheet, income statement, cash flow statement, statement of net assets, statement of operations, etc.)</a:t>
                      </a:r>
                    </a:p>
                  </a:txBody>
                  <a:tcPr marL="45720" marR="4572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F4E8"/>
                    </a:solidFill>
                  </a:tcPr>
                </a:tc>
                <a:extLst>
                  <a:ext uri="{0D108BD9-81ED-4DB2-BD59-A6C34878D82A}">
                    <a16:rowId xmlns:a16="http://schemas.microsoft.com/office/drawing/2014/main" val="1036564113"/>
                  </a:ext>
                </a:extLst>
              </a:tr>
            </a:tbl>
          </a:graphicData>
        </a:graphic>
      </p:graphicFrame>
    </p:spTree>
    <p:extLst>
      <p:ext uri="{BB962C8B-B14F-4D97-AF65-F5344CB8AC3E}">
        <p14:creationId xmlns:p14="http://schemas.microsoft.com/office/powerpoint/2010/main" val="442613059"/>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068CED54-0590-4830-BAEC-C72E83AEAD67}"/>
              </a:ext>
            </a:extLst>
          </p:cNvPr>
          <p:cNvSpPr>
            <a:spLocks noGrp="1"/>
          </p:cNvSpPr>
          <p:nvPr>
            <p:ph type="title"/>
          </p:nvPr>
        </p:nvSpPr>
        <p:spPr>
          <a:xfrm>
            <a:off x="469900" y="402587"/>
            <a:ext cx="11252200" cy="334102"/>
          </a:xfrm>
        </p:spPr>
        <p:txBody>
          <a:bodyPr/>
          <a:lstStyle/>
          <a:p>
            <a:r>
              <a:rPr lang="en-US" dirty="0"/>
              <a:t>Out of Box Reports</a:t>
            </a:r>
          </a:p>
        </p:txBody>
      </p:sp>
      <p:graphicFrame>
        <p:nvGraphicFramePr>
          <p:cNvPr id="5" name="Table 4">
            <a:extLst>
              <a:ext uri="{FF2B5EF4-FFF2-40B4-BE49-F238E27FC236}">
                <a16:creationId xmlns:a16="http://schemas.microsoft.com/office/drawing/2014/main" id="{0DBCAC07-992E-46F7-A048-6CE01C05B32F}"/>
              </a:ext>
            </a:extLst>
          </p:cNvPr>
          <p:cNvGraphicFramePr>
            <a:graphicFrameLocks noGrp="1"/>
          </p:cNvGraphicFramePr>
          <p:nvPr/>
        </p:nvGraphicFramePr>
        <p:xfrm>
          <a:off x="469899" y="736689"/>
          <a:ext cx="11083925" cy="3373399"/>
        </p:xfrm>
        <a:graphic>
          <a:graphicData uri="http://schemas.openxmlformats.org/drawingml/2006/table">
            <a:tbl>
              <a:tblPr/>
              <a:tblGrid>
                <a:gridCol w="538768">
                  <a:extLst>
                    <a:ext uri="{9D8B030D-6E8A-4147-A177-3AD203B41FA5}">
                      <a16:colId xmlns:a16="http://schemas.microsoft.com/office/drawing/2014/main" val="2887778811"/>
                    </a:ext>
                  </a:extLst>
                </a:gridCol>
                <a:gridCol w="2177592">
                  <a:extLst>
                    <a:ext uri="{9D8B030D-6E8A-4147-A177-3AD203B41FA5}">
                      <a16:colId xmlns:a16="http://schemas.microsoft.com/office/drawing/2014/main" val="4132214476"/>
                    </a:ext>
                  </a:extLst>
                </a:gridCol>
                <a:gridCol w="8367565">
                  <a:extLst>
                    <a:ext uri="{9D8B030D-6E8A-4147-A177-3AD203B41FA5}">
                      <a16:colId xmlns:a16="http://schemas.microsoft.com/office/drawing/2014/main" val="3898181544"/>
                    </a:ext>
                  </a:extLst>
                </a:gridCol>
              </a:tblGrid>
              <a:tr h="459227">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200" b="0" u="none" strike="noStrike" kern="1200" cap="none" normalizeH="0" baseline="0" dirty="0">
                          <a:ln>
                            <a:noFill/>
                          </a:ln>
                          <a:solidFill>
                            <a:schemeClr val="accent1"/>
                          </a:solidFill>
                          <a:effectLst/>
                          <a:latin typeface="+mn-lt"/>
                          <a:ea typeface="+mn-ea"/>
                          <a:cs typeface="+mn-cs"/>
                        </a:rPr>
                        <a:t>No</a:t>
                      </a:r>
                    </a:p>
                  </a:txBody>
                  <a:tcPr marT="91440" marB="91440" anchor="ctr" horzOverflow="overflow">
                    <a:lnL w="12700" cmpd="sng">
                      <a:noFill/>
                      <a:prstDash val="soli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u="none" strike="noStrike" cap="none" normalizeH="0" baseline="0" dirty="0">
                          <a:ln>
                            <a:noFill/>
                          </a:ln>
                          <a:solidFill>
                            <a:schemeClr val="accent1"/>
                          </a:solidFill>
                          <a:effectLst/>
                          <a:latin typeface="+mn-lt"/>
                        </a:rPr>
                        <a:t>Account Analysis Reports</a:t>
                      </a:r>
                      <a:endParaRPr kumimoji="0" lang="en-US" sz="1200" b="0" i="0" u="none" strike="noStrike" cap="none" normalizeH="0" baseline="0" dirty="0">
                        <a:ln>
                          <a:noFill/>
                        </a:ln>
                        <a:solidFill>
                          <a:schemeClr val="accent1"/>
                        </a:solidFill>
                        <a:effectLst/>
                        <a:latin typeface="+mn-lt"/>
                      </a:endParaRP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dirty="0">
                          <a:ln>
                            <a:noFill/>
                          </a:ln>
                          <a:solidFill>
                            <a:schemeClr val="accent1"/>
                          </a:solidFill>
                          <a:effectLst/>
                          <a:latin typeface="+mn-lt"/>
                        </a:rPr>
                        <a:t>Description</a:t>
                      </a:r>
                    </a:p>
                  </a:txBody>
                  <a:tcPr marT="91440" marB="91440" anchor="ctr"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9114798"/>
                  </a:ext>
                </a:extLst>
              </a:tr>
              <a:tr h="626970">
                <a:tc>
                  <a:txBody>
                    <a:bodyPr/>
                    <a:lstStyle/>
                    <a:p>
                      <a:pPr marL="45720" algn="ctr" fontAlgn="ctr"/>
                      <a:r>
                        <a:rPr lang="en-US" sz="1200" b="0" i="0" u="none" strike="noStrike" dirty="0">
                          <a:solidFill>
                            <a:srgbClr val="000000"/>
                          </a:solidFill>
                          <a:effectLst/>
                          <a:latin typeface="+mn-lt"/>
                        </a:rPr>
                        <a:t>1</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algn="l" defTabSz="914400" rtl="0" eaLnBrk="1" fontAlgn="ctr" latinLnBrk="0" hangingPunct="1"/>
                      <a:r>
                        <a:rPr kumimoji="0" lang="en-US" sz="1200" b="0" i="0" u="none" strike="noStrike" kern="1200" cap="none" normalizeH="0" baseline="0" dirty="0">
                          <a:ln>
                            <a:noFill/>
                          </a:ln>
                          <a:solidFill>
                            <a:schemeClr val="tx1"/>
                          </a:solidFill>
                          <a:effectLst/>
                          <a:latin typeface="+mn-lt"/>
                          <a:ea typeface="+mn-ea"/>
                          <a:cs typeface="Arial" charset="0"/>
                        </a:rPr>
                        <a:t>Account Analysis Report</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17170" indent="-171450" algn="l" defTabSz="914400" rtl="0" eaLnBrk="1" fontAlgn="ctr" latinLnBrk="0" hangingPunct="1">
                        <a:buFont typeface="Arial" panose="020B0604020202020204" pitchFamily="34" charset="0"/>
                        <a:buChar char="•"/>
                      </a:pPr>
                      <a:r>
                        <a:rPr kumimoji="0" lang="en-US" sz="1200" b="0" i="0" u="none" strike="noStrike" kern="1200" cap="none" normalizeH="0" baseline="0" dirty="0">
                          <a:ln>
                            <a:noFill/>
                          </a:ln>
                          <a:solidFill>
                            <a:schemeClr val="tx1"/>
                          </a:solidFill>
                          <a:effectLst/>
                          <a:latin typeface="+mn-lt"/>
                          <a:ea typeface="+mn-ea"/>
                          <a:cs typeface="Arial" charset="0"/>
                        </a:rPr>
                        <a:t>Provides the beginning, periodic activity and ending balances for the selected accounts and periods. Drill down on the periodic activity balance provides journal details and transactions details including journal source, category, transaction number, and event class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9130700"/>
                  </a:ext>
                </a:extLst>
              </a:tr>
              <a:tr h="626970">
                <a:tc>
                  <a:txBody>
                    <a:bodyPr/>
                    <a:lstStyle/>
                    <a:p>
                      <a:pPr marL="45720" algn="ctr" defTabSz="914400" rtl="0" eaLnBrk="1" fontAlgn="ctr" latinLnBrk="0" hangingPunct="1"/>
                      <a:r>
                        <a:rPr lang="en-US" sz="1200" b="0" i="0" u="none" strike="noStrike" kern="1200" dirty="0">
                          <a:solidFill>
                            <a:srgbClr val="000000"/>
                          </a:solidFill>
                          <a:effectLst/>
                          <a:latin typeface="+mn-lt"/>
                          <a:ea typeface="+mn-ea"/>
                          <a:cs typeface="+mn-cs"/>
                        </a:rPr>
                        <a:t>2</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algn="l" defTabSz="914400" rtl="0" eaLnBrk="1" fontAlgn="ctr" latinLnBrk="0" hangingPunct="1"/>
                      <a:r>
                        <a:rPr kumimoji="0" lang="en-US" sz="1200" b="0" i="0" u="none" strike="noStrike" kern="1200" cap="none" normalizeH="0" baseline="0" dirty="0">
                          <a:ln>
                            <a:noFill/>
                          </a:ln>
                          <a:solidFill>
                            <a:schemeClr val="tx1"/>
                          </a:solidFill>
                          <a:effectLst/>
                          <a:latin typeface="+mn-lt"/>
                          <a:ea typeface="+mn-ea"/>
                          <a:cs typeface="Arial" charset="0"/>
                        </a:rPr>
                        <a:t>General Ledger Account Details Report</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17170" indent="-171450" algn="l" defTabSz="914400" rtl="0" eaLnBrk="1" fontAlgn="ctr" latinLnBrk="0" hangingPunct="1">
                        <a:buFont typeface="Arial" panose="020B0604020202020204" pitchFamily="34" charset="0"/>
                        <a:buChar char="•"/>
                      </a:pPr>
                      <a:r>
                        <a:rPr kumimoji="0" lang="en-US" sz="1200" b="0" i="0" u="none" strike="noStrike" kern="1200" cap="none" normalizeH="0" baseline="0" dirty="0">
                          <a:ln>
                            <a:noFill/>
                          </a:ln>
                          <a:solidFill>
                            <a:schemeClr val="tx1"/>
                          </a:solidFill>
                          <a:effectLst/>
                          <a:latin typeface="+mn-lt"/>
                          <a:ea typeface="+mn-ea"/>
                          <a:cs typeface="Arial" charset="0"/>
                        </a:rPr>
                        <a:t>Provides periodic journal activity for each general ledger account to reconcile beginning and ending account balances. Includes journal source, category, name, description, reference, accounting date, and amount.</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9783007"/>
                  </a:ext>
                </a:extLst>
              </a:tr>
              <a:tr h="1033262">
                <a:tc>
                  <a:txBody>
                    <a:bodyPr/>
                    <a:lstStyle/>
                    <a:p>
                      <a:pPr marL="45720" algn="ctr" defTabSz="914400" rtl="0" eaLnBrk="1" fontAlgn="ctr" latinLnBrk="0" hangingPunct="1"/>
                      <a:r>
                        <a:rPr lang="en-US" sz="1200" b="0" i="0" u="none" strike="noStrike" kern="1200" dirty="0">
                          <a:solidFill>
                            <a:srgbClr val="000000"/>
                          </a:solidFill>
                          <a:effectLst/>
                          <a:latin typeface="+mn-lt"/>
                          <a:ea typeface="+mn-ea"/>
                          <a:cs typeface="+mn-cs"/>
                        </a:rPr>
                        <a:t>3</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algn="l" defTabSz="914400" rtl="0" eaLnBrk="1" fontAlgn="ctr" latinLnBrk="0" hangingPunct="1"/>
                      <a:r>
                        <a:rPr lang="en-US" sz="1200" b="0" i="0" kern="1200" dirty="0">
                          <a:solidFill>
                            <a:schemeClr val="dk1"/>
                          </a:solidFill>
                          <a:effectLst/>
                          <a:latin typeface="+mn-lt"/>
                          <a:ea typeface="+mn-ea"/>
                          <a:cs typeface="+mn-cs"/>
                        </a:rPr>
                        <a:t>Account Analysis for Contra Account Report</a:t>
                      </a:r>
                      <a:endParaRPr kumimoji="0" lang="en-US" sz="1200" b="0" i="0" u="none" strike="noStrike" kern="1200" cap="none" normalizeH="0" baseline="0" dirty="0">
                        <a:ln>
                          <a:noFill/>
                        </a:ln>
                        <a:solidFill>
                          <a:schemeClr val="tx1"/>
                        </a:solidFill>
                        <a:effectLst/>
                        <a:latin typeface="+mn-lt"/>
                        <a:ea typeface="+mn-ea"/>
                        <a:cs typeface="Arial" charset="0"/>
                      </a:endParaRP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17170" indent="-171450" algn="l" defTabSz="914400" rtl="0" eaLnBrk="1" fontAlgn="ctr" latinLnBrk="0" hangingPunct="1">
                        <a:buFont typeface="Arial" panose="020B0604020202020204" pitchFamily="34" charset="0"/>
                        <a:buChar char="•"/>
                      </a:pPr>
                      <a:r>
                        <a:rPr kumimoji="0" lang="en-US" sz="1200" b="0" i="0" u="none" strike="noStrike" kern="1200" cap="none" normalizeH="0" baseline="0" dirty="0">
                          <a:ln>
                            <a:noFill/>
                          </a:ln>
                          <a:solidFill>
                            <a:schemeClr val="tx1"/>
                          </a:solidFill>
                          <a:effectLst/>
                          <a:latin typeface="+mn-lt"/>
                          <a:ea typeface="+mn-ea"/>
                          <a:cs typeface="Arial" charset="0"/>
                        </a:rPr>
                        <a:t>Lists contra account balances by natural account segment, primary balancing segment, and optionally a third segment for each journal entry. Lists the subledger document number for transactions imported from subledgers.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34256052"/>
                  </a:ext>
                </a:extLst>
              </a:tr>
              <a:tr h="626970">
                <a:tc>
                  <a:txBody>
                    <a:bodyPr/>
                    <a:lstStyle/>
                    <a:p>
                      <a:pPr marL="45720" algn="ctr" defTabSz="914400" rtl="0" eaLnBrk="1" fontAlgn="ctr" latinLnBrk="0" hangingPunct="1"/>
                      <a:r>
                        <a:rPr lang="en-US" sz="1200" b="0" i="0" u="none" strike="noStrike" kern="1200" dirty="0">
                          <a:solidFill>
                            <a:srgbClr val="000000"/>
                          </a:solidFill>
                          <a:effectLst/>
                          <a:latin typeface="+mn-lt"/>
                          <a:ea typeface="+mn-ea"/>
                          <a:cs typeface="+mn-cs"/>
                        </a:rPr>
                        <a:t>4</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algn="l" defTabSz="914400" rtl="0" eaLnBrk="1" fontAlgn="ctr" latinLnBrk="0" hangingPunct="1"/>
                      <a:r>
                        <a:rPr lang="en-US" sz="1200" b="0" i="0" kern="1200" dirty="0">
                          <a:solidFill>
                            <a:schemeClr val="dk1"/>
                          </a:solidFill>
                          <a:effectLst/>
                          <a:latin typeface="+mn-lt"/>
                          <a:ea typeface="+mn-ea"/>
                          <a:cs typeface="+mn-cs"/>
                        </a:rPr>
                        <a:t>Average Balance Audit Account Analysis Report</a:t>
                      </a:r>
                      <a:endParaRPr kumimoji="0" lang="en-US" sz="1200" b="0" i="0" u="none" strike="noStrike" kern="1200" cap="none" normalizeH="0" baseline="0" dirty="0">
                        <a:ln>
                          <a:noFill/>
                        </a:ln>
                        <a:solidFill>
                          <a:schemeClr val="tx1"/>
                        </a:solidFill>
                        <a:effectLst/>
                        <a:latin typeface="+mn-lt"/>
                        <a:ea typeface="+mn-ea"/>
                        <a:cs typeface="Arial" charset="0"/>
                      </a:endParaRP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17170" indent="-171450" algn="l" defTabSz="914400" rtl="0" eaLnBrk="1" fontAlgn="ctr" latinLnBrk="0" hangingPunct="1">
                        <a:buFont typeface="Arial" panose="020B0604020202020204" pitchFamily="34" charset="0"/>
                        <a:buChar char="•"/>
                      </a:pPr>
                      <a:r>
                        <a:rPr kumimoji="0" lang="en-US" sz="1200" b="0" i="0" u="none" strike="noStrike" kern="1200" cap="none" normalizeH="0" baseline="0" dirty="0">
                          <a:ln>
                            <a:noFill/>
                          </a:ln>
                          <a:solidFill>
                            <a:schemeClr val="tx1"/>
                          </a:solidFill>
                          <a:effectLst/>
                          <a:latin typeface="+mn-lt"/>
                          <a:ea typeface="+mn-ea"/>
                          <a:cs typeface="Arial" charset="0"/>
                        </a:rPr>
                        <a:t>Provides the detailed account activity that created the aggregate balances and related average balances. Used to research how average balances are calculated for an account. Displays daily average balance information for the selected accounts for the specified date range.</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7604205"/>
                  </a:ext>
                </a:extLst>
              </a:tr>
            </a:tbl>
          </a:graphicData>
        </a:graphic>
      </p:graphicFrame>
    </p:spTree>
    <p:extLst>
      <p:ext uri="{BB962C8B-B14F-4D97-AF65-F5344CB8AC3E}">
        <p14:creationId xmlns:p14="http://schemas.microsoft.com/office/powerpoint/2010/main" val="277836205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068CED54-0590-4830-BAEC-C72E83AEAD67}"/>
              </a:ext>
            </a:extLst>
          </p:cNvPr>
          <p:cNvSpPr>
            <a:spLocks noGrp="1"/>
          </p:cNvSpPr>
          <p:nvPr>
            <p:ph type="title"/>
          </p:nvPr>
        </p:nvSpPr>
        <p:spPr>
          <a:xfrm>
            <a:off x="469900" y="402587"/>
            <a:ext cx="11252200" cy="334102"/>
          </a:xfrm>
        </p:spPr>
        <p:txBody>
          <a:bodyPr/>
          <a:lstStyle/>
          <a:p>
            <a:r>
              <a:rPr lang="en-US" dirty="0"/>
              <a:t>Out of Box Reports</a:t>
            </a:r>
          </a:p>
        </p:txBody>
      </p:sp>
      <p:graphicFrame>
        <p:nvGraphicFramePr>
          <p:cNvPr id="5" name="Table 4">
            <a:extLst>
              <a:ext uri="{FF2B5EF4-FFF2-40B4-BE49-F238E27FC236}">
                <a16:creationId xmlns:a16="http://schemas.microsoft.com/office/drawing/2014/main" id="{0DBCAC07-992E-46F7-A048-6CE01C05B32F}"/>
              </a:ext>
            </a:extLst>
          </p:cNvPr>
          <p:cNvGraphicFramePr>
            <a:graphicFrameLocks noGrp="1"/>
          </p:cNvGraphicFramePr>
          <p:nvPr>
            <p:extLst>
              <p:ext uri="{D42A27DB-BD31-4B8C-83A1-F6EECF244321}">
                <p14:modId xmlns:p14="http://schemas.microsoft.com/office/powerpoint/2010/main" val="1786233083"/>
              </p:ext>
            </p:extLst>
          </p:nvPr>
        </p:nvGraphicFramePr>
        <p:xfrm>
          <a:off x="469900" y="757566"/>
          <a:ext cx="11083925" cy="5522710"/>
        </p:xfrm>
        <a:graphic>
          <a:graphicData uri="http://schemas.openxmlformats.org/drawingml/2006/table">
            <a:tbl>
              <a:tblPr/>
              <a:tblGrid>
                <a:gridCol w="538768">
                  <a:extLst>
                    <a:ext uri="{9D8B030D-6E8A-4147-A177-3AD203B41FA5}">
                      <a16:colId xmlns:a16="http://schemas.microsoft.com/office/drawing/2014/main" val="2887778811"/>
                    </a:ext>
                  </a:extLst>
                </a:gridCol>
                <a:gridCol w="2177592">
                  <a:extLst>
                    <a:ext uri="{9D8B030D-6E8A-4147-A177-3AD203B41FA5}">
                      <a16:colId xmlns:a16="http://schemas.microsoft.com/office/drawing/2014/main" val="4132214476"/>
                    </a:ext>
                  </a:extLst>
                </a:gridCol>
                <a:gridCol w="8367565">
                  <a:extLst>
                    <a:ext uri="{9D8B030D-6E8A-4147-A177-3AD203B41FA5}">
                      <a16:colId xmlns:a16="http://schemas.microsoft.com/office/drawing/2014/main" val="3898181544"/>
                    </a:ext>
                  </a:extLst>
                </a:gridCol>
              </a:tblGrid>
              <a:tr h="547434">
                <a:tc>
                  <a:txBody>
                    <a:bodyPr/>
                    <a:lstStyle/>
                    <a:p>
                      <a:pPr marL="0" marR="0" lvl="0" indent="0" algn="ctr"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200" b="0" u="none" strike="noStrike" kern="1200" cap="none" normalizeH="0" baseline="0" dirty="0">
                          <a:ln>
                            <a:noFill/>
                          </a:ln>
                          <a:solidFill>
                            <a:schemeClr val="accent1"/>
                          </a:solidFill>
                          <a:effectLst/>
                          <a:latin typeface="+mn-lt"/>
                          <a:ea typeface="+mn-ea"/>
                          <a:cs typeface="+mn-cs"/>
                        </a:rPr>
                        <a:t>No</a:t>
                      </a:r>
                    </a:p>
                  </a:txBody>
                  <a:tcPr marT="91440" marB="91440" anchor="ctr" horzOverflow="overflow">
                    <a:lnL w="12700" cmpd="sng">
                      <a:noFill/>
                      <a:prstDash val="soli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u="none" strike="noStrike" cap="none" normalizeH="0" baseline="0" dirty="0">
                          <a:ln>
                            <a:noFill/>
                          </a:ln>
                          <a:solidFill>
                            <a:schemeClr val="accent1"/>
                          </a:solidFill>
                          <a:effectLst/>
                          <a:latin typeface="+mn-lt"/>
                        </a:rPr>
                        <a:t>Journal Reports</a:t>
                      </a:r>
                      <a:endParaRPr kumimoji="0" lang="en-US" sz="1200" b="0" i="0" u="none" strike="noStrike" cap="none" normalizeH="0" baseline="0" dirty="0">
                        <a:ln>
                          <a:noFill/>
                        </a:ln>
                        <a:solidFill>
                          <a:schemeClr val="accent1"/>
                        </a:solidFill>
                        <a:effectLst/>
                        <a:latin typeface="+mn-lt"/>
                      </a:endParaRP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dirty="0">
                          <a:ln>
                            <a:noFill/>
                          </a:ln>
                          <a:solidFill>
                            <a:schemeClr val="accent1"/>
                          </a:solidFill>
                          <a:effectLst/>
                          <a:latin typeface="+mn-lt"/>
                        </a:rPr>
                        <a:t>Description</a:t>
                      </a:r>
                    </a:p>
                  </a:txBody>
                  <a:tcPr marT="91440" marB="91440" anchor="ctr"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9114798"/>
                  </a:ext>
                </a:extLst>
              </a:tr>
              <a:tr h="816730">
                <a:tc>
                  <a:txBody>
                    <a:bodyPr/>
                    <a:lstStyle/>
                    <a:p>
                      <a:pPr marL="45720" algn="ctr" fontAlgn="ctr"/>
                      <a:r>
                        <a:rPr lang="en-US" sz="1200" b="0" i="0" u="none" strike="noStrike" dirty="0">
                          <a:solidFill>
                            <a:srgbClr val="000000"/>
                          </a:solidFill>
                          <a:effectLst/>
                          <a:latin typeface="+mn-lt"/>
                        </a:rPr>
                        <a:t>1</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algn="l" defTabSz="914400" rtl="0" eaLnBrk="1" fontAlgn="ctr" latinLnBrk="0" hangingPunct="1"/>
                      <a:r>
                        <a:rPr kumimoji="0" lang="en-US" sz="1200" b="0" i="0" u="none" strike="noStrike" kern="1200" cap="none" normalizeH="0" baseline="0" dirty="0">
                          <a:ln>
                            <a:noFill/>
                          </a:ln>
                          <a:solidFill>
                            <a:schemeClr val="tx1"/>
                          </a:solidFill>
                          <a:effectLst/>
                          <a:latin typeface="+mn-lt"/>
                          <a:ea typeface="+mn-ea"/>
                          <a:cs typeface="Arial" charset="0"/>
                        </a:rPr>
                        <a:t>Journal Report</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17170" indent="-171450" algn="l" defTabSz="914400" rtl="0" eaLnBrk="1" fontAlgn="ctr" latinLnBrk="0" hangingPunct="1">
                        <a:buFont typeface="Arial" panose="020B0604020202020204" pitchFamily="34" charset="0"/>
                        <a:buChar char="•"/>
                      </a:pPr>
                      <a:r>
                        <a:rPr kumimoji="0" lang="en-US" sz="1200" b="0" i="0" u="none" strike="noStrike" kern="1200" cap="none" normalizeH="0" baseline="0" dirty="0">
                          <a:ln>
                            <a:noFill/>
                          </a:ln>
                          <a:solidFill>
                            <a:schemeClr val="tx1"/>
                          </a:solidFill>
                          <a:effectLst/>
                          <a:latin typeface="+mn-lt"/>
                          <a:ea typeface="+mn-ea"/>
                          <a:cs typeface="Arial" charset="0"/>
                        </a:rPr>
                        <a:t>Provides journal activity details such as ledger, accounting date, posting date, source, category, journal batch name, journal name, reference, line accounts, line descriptions, and amounts. Subtotals are provided for each journal, journal batch and source.</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9130700"/>
                  </a:ext>
                </a:extLst>
              </a:tr>
              <a:tr h="806095">
                <a:tc>
                  <a:txBody>
                    <a:bodyPr/>
                    <a:lstStyle/>
                    <a:p>
                      <a:pPr marL="45720" algn="ctr" defTabSz="914400" rtl="0" eaLnBrk="1" fontAlgn="ctr" latinLnBrk="0" hangingPunct="1"/>
                      <a:r>
                        <a:rPr lang="en-US" sz="1200" b="0" i="0" u="none" strike="noStrike" kern="1200" dirty="0">
                          <a:solidFill>
                            <a:srgbClr val="000000"/>
                          </a:solidFill>
                          <a:effectLst/>
                          <a:latin typeface="+mn-lt"/>
                          <a:ea typeface="+mn-ea"/>
                          <a:cs typeface="+mn-cs"/>
                        </a:rPr>
                        <a:t>2</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algn="l" defTabSz="914400" rtl="0" eaLnBrk="1" fontAlgn="ctr" latinLnBrk="0" hangingPunct="1"/>
                      <a:r>
                        <a:rPr kumimoji="0" lang="en-US" sz="1200" b="0" i="0" u="none" strike="noStrike" kern="1200" cap="none" normalizeH="0" baseline="0" dirty="0">
                          <a:ln>
                            <a:noFill/>
                          </a:ln>
                          <a:solidFill>
                            <a:schemeClr val="tx1"/>
                          </a:solidFill>
                          <a:effectLst/>
                          <a:latin typeface="+mn-lt"/>
                          <a:ea typeface="+mn-ea"/>
                          <a:cs typeface="Arial" charset="0"/>
                        </a:rPr>
                        <a:t>General Journals Report</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17170" indent="-171450" algn="l" defTabSz="914400" rtl="0" eaLnBrk="1" fontAlgn="ctr" latinLnBrk="0" hangingPunct="1">
                        <a:buFont typeface="Arial" panose="020B0604020202020204" pitchFamily="34" charset="0"/>
                        <a:buChar char="•"/>
                      </a:pPr>
                      <a:r>
                        <a:rPr kumimoji="0" lang="en-US" sz="1200" b="0" i="0" u="none" strike="noStrike" kern="1200" cap="none" normalizeH="0" baseline="0" dirty="0">
                          <a:ln>
                            <a:noFill/>
                          </a:ln>
                          <a:solidFill>
                            <a:schemeClr val="tx1"/>
                          </a:solidFill>
                          <a:effectLst/>
                          <a:latin typeface="+mn-lt"/>
                          <a:ea typeface="+mn-ea"/>
                          <a:cs typeface="Arial" charset="0"/>
                        </a:rPr>
                        <a:t>Provides the journals activity for the selected period. The content can be filtered by ledger set, ledger, entered currency, approval status, date range, account, source, category, journal batch, and batch status.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9783007"/>
                  </a:ext>
                </a:extLst>
              </a:tr>
              <a:tr h="936311">
                <a:tc>
                  <a:txBody>
                    <a:bodyPr/>
                    <a:lstStyle/>
                    <a:p>
                      <a:pPr marL="45720" algn="ctr" defTabSz="914400" rtl="0" eaLnBrk="1" fontAlgn="ctr" latinLnBrk="0" hangingPunct="1"/>
                      <a:r>
                        <a:rPr lang="en-US" sz="1200" b="0" i="0" u="none" strike="noStrike" kern="1200" dirty="0">
                          <a:solidFill>
                            <a:srgbClr val="000000"/>
                          </a:solidFill>
                          <a:effectLst/>
                          <a:latin typeface="+mn-lt"/>
                          <a:ea typeface="+mn-ea"/>
                          <a:cs typeface="+mn-cs"/>
                        </a:rPr>
                        <a:t>3</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algn="l" defTabSz="914400" rtl="0" eaLnBrk="1" fontAlgn="ctr" latinLnBrk="0" hangingPunct="1"/>
                      <a:r>
                        <a:rPr lang="en-US" sz="1200" b="0" i="0" kern="1200" dirty="0">
                          <a:solidFill>
                            <a:schemeClr val="dk1"/>
                          </a:solidFill>
                          <a:effectLst/>
                          <a:latin typeface="+mn-lt"/>
                          <a:ea typeface="+mn-ea"/>
                          <a:cs typeface="+mn-cs"/>
                        </a:rPr>
                        <a:t>Journal Batch Summary Report</a:t>
                      </a:r>
                      <a:endParaRPr kumimoji="0" lang="en-US" sz="1200" b="0" i="0" u="none" strike="noStrike" kern="1200" cap="none" normalizeH="0" baseline="0" dirty="0">
                        <a:ln>
                          <a:noFill/>
                        </a:ln>
                        <a:solidFill>
                          <a:schemeClr val="tx1"/>
                        </a:solidFill>
                        <a:effectLst/>
                        <a:latin typeface="+mn-lt"/>
                        <a:ea typeface="+mn-ea"/>
                        <a:cs typeface="Arial" charset="0"/>
                      </a:endParaRP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17170" indent="-171450" algn="l" defTabSz="914400" rtl="0" eaLnBrk="1" fontAlgn="ctr" latinLnBrk="0" hangingPunct="1">
                        <a:buFont typeface="Arial" panose="020B0604020202020204" pitchFamily="34" charset="0"/>
                        <a:buChar char="•"/>
                      </a:pPr>
                      <a:r>
                        <a:rPr kumimoji="0" lang="en-US" sz="1200" b="0" i="0" u="none" strike="noStrike" kern="1200" cap="none" normalizeH="0" baseline="0" dirty="0">
                          <a:ln>
                            <a:noFill/>
                          </a:ln>
                          <a:solidFill>
                            <a:schemeClr val="tx1"/>
                          </a:solidFill>
                          <a:effectLst/>
                          <a:latin typeface="+mn-lt"/>
                          <a:ea typeface="+mn-ea"/>
                          <a:cs typeface="Arial" charset="0"/>
                        </a:rPr>
                        <a:t>Provides posted journal batches details such as ledger, entered currency, balancing segment value, category, source, batch name, and entered amounts. Subtotals of entered amounts are provided for each category, accounting period, and balancing segment value.</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34256052"/>
                  </a:ext>
                </a:extLst>
              </a:tr>
              <a:tr h="501115">
                <a:tc>
                  <a:txBody>
                    <a:bodyPr/>
                    <a:lstStyle/>
                    <a:p>
                      <a:pPr marL="45720" algn="ctr" defTabSz="914400" rtl="0" eaLnBrk="1" fontAlgn="ctr" latinLnBrk="0" hangingPunct="1"/>
                      <a:r>
                        <a:rPr lang="en-US" sz="1200" b="0" i="0" u="none" strike="noStrike" kern="1200" dirty="0">
                          <a:solidFill>
                            <a:srgbClr val="000000"/>
                          </a:solidFill>
                          <a:effectLst/>
                          <a:latin typeface="+mn-lt"/>
                          <a:ea typeface="+mn-ea"/>
                          <a:cs typeface="+mn-cs"/>
                        </a:rPr>
                        <a:t>4</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algn="l" defTabSz="914400" rtl="0" eaLnBrk="1" fontAlgn="ctr" latinLnBrk="0" hangingPunct="1"/>
                      <a:r>
                        <a:rPr lang="en-US" sz="1200" b="0" i="0" kern="1200" dirty="0">
                          <a:solidFill>
                            <a:schemeClr val="dk1"/>
                          </a:solidFill>
                          <a:effectLst/>
                          <a:latin typeface="+mn-lt"/>
                          <a:ea typeface="+mn-ea"/>
                          <a:cs typeface="+mn-cs"/>
                        </a:rPr>
                        <a:t>Journal Details Report</a:t>
                      </a:r>
                      <a:endParaRPr kumimoji="0" lang="en-US" sz="1200" b="0" i="0" u="none" strike="noStrike" kern="1200" cap="none" normalizeH="0" baseline="0" dirty="0">
                        <a:ln>
                          <a:noFill/>
                        </a:ln>
                        <a:solidFill>
                          <a:schemeClr val="tx1"/>
                        </a:solidFill>
                        <a:effectLst/>
                        <a:latin typeface="+mn-lt"/>
                        <a:ea typeface="+mn-ea"/>
                        <a:cs typeface="Arial" charset="0"/>
                      </a:endParaRP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17170" indent="-171450" algn="l" defTabSz="914400" rtl="0" eaLnBrk="1" fontAlgn="ctr" latinLnBrk="0" hangingPunct="1">
                        <a:buFont typeface="Arial" panose="020B0604020202020204" pitchFamily="34" charset="0"/>
                        <a:buChar char="•"/>
                      </a:pPr>
                      <a:r>
                        <a:rPr kumimoji="0" lang="en-US" sz="1200" b="0" i="0" u="none" strike="noStrike" kern="1200" cap="none" normalizeH="0" baseline="0" dirty="0">
                          <a:ln>
                            <a:noFill/>
                          </a:ln>
                          <a:solidFill>
                            <a:schemeClr val="tx1"/>
                          </a:solidFill>
                          <a:effectLst/>
                          <a:latin typeface="+mn-lt"/>
                          <a:ea typeface="+mn-ea"/>
                          <a:cs typeface="Arial" charset="0"/>
                        </a:rPr>
                        <a:t>Provides detailed information on general ledger journals of the selected posting status such as ledger, source, category, accounting date, line accounts, line descriptions, and amounts.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57604205"/>
                  </a:ext>
                </a:extLst>
              </a:tr>
              <a:tr h="747395">
                <a:tc>
                  <a:txBody>
                    <a:bodyPr/>
                    <a:lstStyle/>
                    <a:p>
                      <a:pPr marL="45720" algn="ctr" defTabSz="914400" rtl="0" eaLnBrk="1" fontAlgn="ctr" latinLnBrk="0" hangingPunct="1"/>
                      <a:r>
                        <a:rPr lang="en-US" sz="1200" b="0" i="0" u="none" strike="noStrike" kern="1200" dirty="0">
                          <a:solidFill>
                            <a:srgbClr val="000000"/>
                          </a:solidFill>
                          <a:effectLst/>
                          <a:latin typeface="+mn-lt"/>
                          <a:ea typeface="+mn-ea"/>
                          <a:cs typeface="+mn-cs"/>
                        </a:rPr>
                        <a:t>5</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algn="l" defTabSz="914400" rtl="0" eaLnBrk="1" fontAlgn="ctr" latinLnBrk="0" hangingPunct="1"/>
                      <a:r>
                        <a:rPr kumimoji="0" lang="en-US" sz="1200" b="0" i="0" u="none" strike="noStrike" kern="1200" cap="none" normalizeH="0" baseline="0" dirty="0">
                          <a:ln>
                            <a:noFill/>
                          </a:ln>
                          <a:solidFill>
                            <a:schemeClr val="tx1"/>
                          </a:solidFill>
                          <a:effectLst/>
                          <a:latin typeface="+mn-lt"/>
                          <a:ea typeface="+mn-ea"/>
                          <a:cs typeface="Arial" charset="0"/>
                        </a:rPr>
                        <a:t>Journals Day Book Report</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17170" indent="-171450" algn="l" defTabSz="914400" rtl="0" eaLnBrk="1" fontAlgn="ctr" latinLnBrk="0" hangingPunct="1">
                        <a:buFont typeface="Arial" panose="020B0604020202020204" pitchFamily="34" charset="0"/>
                        <a:buChar char="•"/>
                      </a:pPr>
                      <a:r>
                        <a:rPr kumimoji="0" lang="en-US" sz="1200" b="0" i="0" u="none" strike="noStrike" kern="1200" cap="none" normalizeH="0" baseline="0" dirty="0">
                          <a:ln>
                            <a:noFill/>
                          </a:ln>
                          <a:solidFill>
                            <a:schemeClr val="tx1"/>
                          </a:solidFill>
                          <a:effectLst/>
                          <a:latin typeface="+mn-lt"/>
                          <a:ea typeface="+mn-ea"/>
                          <a:cs typeface="Arial" charset="0"/>
                        </a:rPr>
                        <a:t>Provides posted journal details by accounting date such as ledger, balancing segment value, source, category, subledger document sequence, document number, line accounts, line descriptions, and amounts. The journals are sorted by document number.</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46911783"/>
                  </a:ext>
                </a:extLst>
              </a:tr>
              <a:tr h="560886">
                <a:tc>
                  <a:txBody>
                    <a:bodyPr/>
                    <a:lstStyle/>
                    <a:p>
                      <a:pPr marL="45720" algn="ctr" defTabSz="914400" rtl="0" eaLnBrk="1" fontAlgn="ctr" latinLnBrk="0" hangingPunct="1"/>
                      <a:r>
                        <a:rPr lang="en-US" sz="1200" b="0" i="0" u="none" strike="noStrike" kern="1200" dirty="0">
                          <a:solidFill>
                            <a:srgbClr val="000000"/>
                          </a:solidFill>
                          <a:effectLst/>
                          <a:latin typeface="+mn-lt"/>
                          <a:ea typeface="+mn-ea"/>
                          <a:cs typeface="+mn-cs"/>
                        </a:rPr>
                        <a:t>6</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algn="l" defTabSz="914400" rtl="0" eaLnBrk="1" fontAlgn="ctr" latinLnBrk="0" hangingPunct="1"/>
                      <a:r>
                        <a:rPr kumimoji="0" lang="en-US" sz="1200" b="0" i="0" u="none" strike="noStrike" kern="1200" cap="none" normalizeH="0" baseline="0" dirty="0">
                          <a:ln>
                            <a:noFill/>
                          </a:ln>
                          <a:solidFill>
                            <a:schemeClr val="tx1"/>
                          </a:solidFill>
                          <a:effectLst/>
                          <a:latin typeface="+mn-lt"/>
                          <a:ea typeface="+mn-ea"/>
                          <a:cs typeface="Arial" charset="0"/>
                        </a:rPr>
                        <a:t>Reconciled Transactions Report</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17170" indent="-171450" algn="l" defTabSz="914400" rtl="0" eaLnBrk="1" fontAlgn="ctr" latinLnBrk="0" hangingPunct="1">
                        <a:buFont typeface="Arial" panose="020B0604020202020204" pitchFamily="34" charset="0"/>
                        <a:buChar char="•"/>
                      </a:pPr>
                      <a:r>
                        <a:rPr lang="en-US" sz="1200" b="0" i="0" kern="1200" dirty="0">
                          <a:solidFill>
                            <a:schemeClr val="dk1"/>
                          </a:solidFill>
                          <a:effectLst/>
                          <a:latin typeface="+mn-lt"/>
                          <a:ea typeface="+mn-ea"/>
                          <a:cs typeface="+mn-cs"/>
                        </a:rPr>
                        <a:t>Provides details of clearing account journal lines that have been successfully reconciled by both automatic and manual reconciliation processes.</a:t>
                      </a:r>
                      <a:endParaRPr kumimoji="0" lang="en-US" sz="1200" b="0" i="0" u="none" strike="noStrike" kern="1200" cap="none" normalizeH="0" baseline="0" dirty="0">
                        <a:ln>
                          <a:noFill/>
                        </a:ln>
                        <a:solidFill>
                          <a:schemeClr val="tx1"/>
                        </a:solidFill>
                        <a:effectLst/>
                        <a:latin typeface="+mn-lt"/>
                        <a:ea typeface="+mn-ea"/>
                        <a:cs typeface="Arial" charset="0"/>
                      </a:endParaRP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55854420"/>
                  </a:ext>
                </a:extLst>
              </a:tr>
              <a:tr h="606744">
                <a:tc>
                  <a:txBody>
                    <a:bodyPr/>
                    <a:lstStyle/>
                    <a:p>
                      <a:pPr marL="45720" algn="ctr" defTabSz="914400" rtl="0" eaLnBrk="1" fontAlgn="ctr" latinLnBrk="0" hangingPunct="1"/>
                      <a:r>
                        <a:rPr lang="en-US" sz="1200" b="0" i="0" u="none" strike="noStrike" kern="1200" dirty="0">
                          <a:solidFill>
                            <a:srgbClr val="000000"/>
                          </a:solidFill>
                          <a:effectLst/>
                          <a:latin typeface="+mn-lt"/>
                          <a:ea typeface="+mn-ea"/>
                          <a:cs typeface="+mn-cs"/>
                        </a:rPr>
                        <a:t>7</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algn="l" defTabSz="914400" rtl="0" eaLnBrk="1" fontAlgn="ctr" latinLnBrk="0" hangingPunct="1"/>
                      <a:r>
                        <a:rPr kumimoji="0" lang="en-US" sz="1200" b="0" i="0" u="none" strike="noStrike" kern="1200" cap="none" normalizeH="0" baseline="0" dirty="0">
                          <a:ln>
                            <a:noFill/>
                          </a:ln>
                          <a:solidFill>
                            <a:schemeClr val="tx1"/>
                          </a:solidFill>
                          <a:effectLst/>
                          <a:latin typeface="+mn-lt"/>
                          <a:ea typeface="+mn-ea"/>
                          <a:cs typeface="Arial" charset="0"/>
                        </a:rPr>
                        <a:t>Unreconciled Transactions Report</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17170" indent="-171450" algn="l" defTabSz="914400" rtl="0" eaLnBrk="1" fontAlgn="ctr" latinLnBrk="0" hangingPunct="1">
                        <a:buFont typeface="Arial" panose="020B0604020202020204" pitchFamily="34" charset="0"/>
                        <a:buChar char="•"/>
                      </a:pPr>
                      <a:r>
                        <a:rPr lang="en-US" sz="1200" b="0" i="0" kern="1200" dirty="0">
                          <a:solidFill>
                            <a:schemeClr val="dk1"/>
                          </a:solidFill>
                          <a:effectLst/>
                          <a:latin typeface="+mn-lt"/>
                          <a:ea typeface="+mn-ea"/>
                          <a:cs typeface="+mn-cs"/>
                        </a:rPr>
                        <a:t>Lists all unreconciled clearing account journal lines that have been rejected by either automatic or manual reconciliation processes. Also lists those lines that have not yet been subjected to reconciliation</a:t>
                      </a:r>
                      <a:endParaRPr kumimoji="0" lang="en-US" sz="1200" b="0" i="0" u="none" strike="noStrike" kern="1200" cap="none" normalizeH="0" baseline="0" dirty="0">
                        <a:ln>
                          <a:noFill/>
                        </a:ln>
                        <a:solidFill>
                          <a:schemeClr val="tx1"/>
                        </a:solidFill>
                        <a:effectLst/>
                        <a:latin typeface="+mn-lt"/>
                        <a:ea typeface="+mn-ea"/>
                        <a:cs typeface="Arial" charset="0"/>
                      </a:endParaRP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271554590"/>
                  </a:ext>
                </a:extLst>
              </a:tr>
            </a:tbl>
          </a:graphicData>
        </a:graphic>
      </p:graphicFrame>
    </p:spTree>
    <p:extLst>
      <p:ext uri="{BB962C8B-B14F-4D97-AF65-F5344CB8AC3E}">
        <p14:creationId xmlns:p14="http://schemas.microsoft.com/office/powerpoint/2010/main" val="137764667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068CED54-0590-4830-BAEC-C72E83AEAD67}"/>
              </a:ext>
            </a:extLst>
          </p:cNvPr>
          <p:cNvSpPr>
            <a:spLocks noGrp="1"/>
          </p:cNvSpPr>
          <p:nvPr>
            <p:ph type="title"/>
          </p:nvPr>
        </p:nvSpPr>
        <p:spPr>
          <a:xfrm>
            <a:off x="469900" y="402587"/>
            <a:ext cx="11252200" cy="334102"/>
          </a:xfrm>
        </p:spPr>
        <p:txBody>
          <a:bodyPr/>
          <a:lstStyle/>
          <a:p>
            <a:r>
              <a:rPr lang="en-US" dirty="0"/>
              <a:t>Out of Box Reports</a:t>
            </a:r>
          </a:p>
        </p:txBody>
      </p:sp>
      <p:graphicFrame>
        <p:nvGraphicFramePr>
          <p:cNvPr id="5" name="Table 4">
            <a:extLst>
              <a:ext uri="{FF2B5EF4-FFF2-40B4-BE49-F238E27FC236}">
                <a16:creationId xmlns:a16="http://schemas.microsoft.com/office/drawing/2014/main" id="{0DBCAC07-992E-46F7-A048-6CE01C05B32F}"/>
              </a:ext>
            </a:extLst>
          </p:cNvPr>
          <p:cNvGraphicFramePr>
            <a:graphicFrameLocks noGrp="1"/>
          </p:cNvGraphicFramePr>
          <p:nvPr/>
        </p:nvGraphicFramePr>
        <p:xfrm>
          <a:off x="469900" y="765847"/>
          <a:ext cx="11083925" cy="1930219"/>
        </p:xfrm>
        <a:graphic>
          <a:graphicData uri="http://schemas.openxmlformats.org/drawingml/2006/table">
            <a:tbl>
              <a:tblPr/>
              <a:tblGrid>
                <a:gridCol w="538768">
                  <a:extLst>
                    <a:ext uri="{9D8B030D-6E8A-4147-A177-3AD203B41FA5}">
                      <a16:colId xmlns:a16="http://schemas.microsoft.com/office/drawing/2014/main" val="2887778811"/>
                    </a:ext>
                  </a:extLst>
                </a:gridCol>
                <a:gridCol w="2177592">
                  <a:extLst>
                    <a:ext uri="{9D8B030D-6E8A-4147-A177-3AD203B41FA5}">
                      <a16:colId xmlns:a16="http://schemas.microsoft.com/office/drawing/2014/main" val="4132214476"/>
                    </a:ext>
                  </a:extLst>
                </a:gridCol>
                <a:gridCol w="8367565">
                  <a:extLst>
                    <a:ext uri="{9D8B030D-6E8A-4147-A177-3AD203B41FA5}">
                      <a16:colId xmlns:a16="http://schemas.microsoft.com/office/drawing/2014/main" val="3898181544"/>
                    </a:ext>
                  </a:extLst>
                </a:gridCol>
              </a:tblGrid>
              <a:tr h="551491">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200" b="0" u="none" strike="noStrike" kern="1200" cap="none" normalizeH="0" baseline="0" dirty="0">
                          <a:ln>
                            <a:noFill/>
                          </a:ln>
                          <a:solidFill>
                            <a:schemeClr val="accent1"/>
                          </a:solidFill>
                          <a:effectLst/>
                          <a:latin typeface="+mn-lt"/>
                          <a:ea typeface="+mn-ea"/>
                          <a:cs typeface="+mn-cs"/>
                        </a:rPr>
                        <a:t>No</a:t>
                      </a:r>
                    </a:p>
                  </a:txBody>
                  <a:tcPr marT="91440" marB="91440" anchor="ctr" horzOverflow="overflow">
                    <a:lnL w="12700" cmpd="sng">
                      <a:noFill/>
                      <a:prstDash val="soli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u="none" strike="noStrike" cap="none" normalizeH="0" baseline="0" dirty="0">
                          <a:ln>
                            <a:noFill/>
                          </a:ln>
                          <a:solidFill>
                            <a:schemeClr val="accent1"/>
                          </a:solidFill>
                          <a:effectLst/>
                          <a:latin typeface="+mn-lt"/>
                        </a:rPr>
                        <a:t>Trail Balance Reports</a:t>
                      </a:r>
                      <a:endParaRPr kumimoji="0" lang="en-US" sz="1200" b="0" i="0" u="none" strike="noStrike" cap="none" normalizeH="0" baseline="0" dirty="0">
                        <a:ln>
                          <a:noFill/>
                        </a:ln>
                        <a:solidFill>
                          <a:schemeClr val="accent1"/>
                        </a:solidFill>
                        <a:effectLst/>
                        <a:latin typeface="+mn-lt"/>
                      </a:endParaRP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dirty="0">
                          <a:ln>
                            <a:noFill/>
                          </a:ln>
                          <a:solidFill>
                            <a:schemeClr val="accent1"/>
                          </a:solidFill>
                          <a:effectLst/>
                          <a:latin typeface="+mn-lt"/>
                        </a:rPr>
                        <a:t>Description</a:t>
                      </a:r>
                    </a:p>
                  </a:txBody>
                  <a:tcPr marT="91440" marB="91440" anchor="ctr"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9114798"/>
                  </a:ext>
                </a:extLst>
              </a:tr>
              <a:tr h="689364">
                <a:tc>
                  <a:txBody>
                    <a:bodyPr/>
                    <a:lstStyle/>
                    <a:p>
                      <a:pPr marL="45720" algn="ctr" fontAlgn="ctr"/>
                      <a:r>
                        <a:rPr lang="en-US" sz="1200" b="0" i="0" u="none" strike="noStrike" dirty="0">
                          <a:solidFill>
                            <a:srgbClr val="000000"/>
                          </a:solidFill>
                          <a:effectLst/>
                          <a:latin typeface="+mn-lt"/>
                        </a:rPr>
                        <a:t>1</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algn="l" defTabSz="914400" rtl="0" eaLnBrk="1" fontAlgn="ctr" latinLnBrk="0" hangingPunct="1"/>
                      <a:r>
                        <a:rPr kumimoji="0" lang="en-US" sz="1200" b="0" i="0" u="none" strike="noStrike" kern="1200" cap="none" normalizeH="0" baseline="0" dirty="0">
                          <a:ln>
                            <a:noFill/>
                          </a:ln>
                          <a:solidFill>
                            <a:schemeClr val="tx1"/>
                          </a:solidFill>
                          <a:effectLst/>
                          <a:latin typeface="+mn-lt"/>
                          <a:ea typeface="+mn-ea"/>
                          <a:cs typeface="Arial" charset="0"/>
                        </a:rPr>
                        <a:t>Trial Balance Report</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17170" indent="-171450" algn="l" defTabSz="914400" rtl="0" eaLnBrk="1" fontAlgn="ctr" latinLnBrk="0" hangingPunct="1">
                        <a:buFont typeface="Arial" panose="020B0604020202020204" pitchFamily="34" charset="0"/>
                        <a:buChar char="•"/>
                      </a:pPr>
                      <a:r>
                        <a:rPr lang="en-US" sz="1200" b="0" i="0" kern="1200" dirty="0">
                          <a:solidFill>
                            <a:schemeClr val="dk1"/>
                          </a:solidFill>
                          <a:effectLst/>
                          <a:latin typeface="+mn-lt"/>
                          <a:ea typeface="+mn-ea"/>
                          <a:cs typeface="+mn-cs"/>
                        </a:rPr>
                        <a:t>Provides summarized actual account balances and activity by ledger, balancing segment, and account segment value.</a:t>
                      </a:r>
                      <a:endParaRPr kumimoji="0" lang="en-US" sz="1200" b="0" i="0" u="none" strike="noStrike" kern="1200" cap="none" normalizeH="0" baseline="0" dirty="0">
                        <a:ln>
                          <a:noFill/>
                        </a:ln>
                        <a:solidFill>
                          <a:schemeClr val="tx1"/>
                        </a:solidFill>
                        <a:effectLst/>
                        <a:latin typeface="+mn-lt"/>
                        <a:ea typeface="+mn-ea"/>
                        <a:cs typeface="Arial" charset="0"/>
                      </a:endParaRP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9130700"/>
                  </a:ext>
                </a:extLst>
              </a:tr>
              <a:tr h="689364">
                <a:tc>
                  <a:txBody>
                    <a:bodyPr/>
                    <a:lstStyle/>
                    <a:p>
                      <a:pPr marL="45720" algn="ctr" defTabSz="914400" rtl="0" eaLnBrk="1" fontAlgn="ctr" latinLnBrk="0" hangingPunct="1"/>
                      <a:r>
                        <a:rPr lang="en-US" sz="1200" b="0" i="0" u="none" strike="noStrike" kern="1200" dirty="0">
                          <a:solidFill>
                            <a:srgbClr val="000000"/>
                          </a:solidFill>
                          <a:effectLst/>
                          <a:latin typeface="+mn-lt"/>
                          <a:ea typeface="+mn-ea"/>
                          <a:cs typeface="+mn-cs"/>
                        </a:rPr>
                        <a:t>2</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algn="l" defTabSz="914400" rtl="0" eaLnBrk="1" fontAlgn="ctr" latinLnBrk="0" hangingPunct="1"/>
                      <a:r>
                        <a:rPr lang="en-US" sz="1200" b="0" i="0" kern="1200" dirty="0">
                          <a:solidFill>
                            <a:schemeClr val="dk1"/>
                          </a:solidFill>
                          <a:effectLst/>
                          <a:latin typeface="+mn-lt"/>
                          <a:ea typeface="+mn-ea"/>
                          <a:cs typeface="+mn-cs"/>
                        </a:rPr>
                        <a:t>Trial Balance - Average Balances</a:t>
                      </a:r>
                      <a:endParaRPr kumimoji="0" lang="en-US" sz="1200" b="0" i="0" u="none" strike="noStrike" kern="1200" cap="none" normalizeH="0" baseline="0" dirty="0">
                        <a:ln>
                          <a:noFill/>
                        </a:ln>
                        <a:solidFill>
                          <a:schemeClr val="tx1"/>
                        </a:solidFill>
                        <a:effectLst/>
                        <a:latin typeface="+mn-lt"/>
                        <a:ea typeface="+mn-ea"/>
                        <a:cs typeface="Arial" charset="0"/>
                      </a:endParaRP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17170" indent="-171450" algn="l" defTabSz="914400" rtl="0" eaLnBrk="1" fontAlgn="ctr" latinLnBrk="0" hangingPunct="1">
                        <a:buFont typeface="Arial" panose="020B0604020202020204" pitchFamily="34" charset="0"/>
                        <a:buChar char="•"/>
                      </a:pPr>
                      <a:r>
                        <a:rPr kumimoji="0" lang="en-US" sz="1200" b="0" i="0" u="none" strike="noStrike" kern="1200" cap="none" normalizeH="0" baseline="0" dirty="0">
                          <a:ln>
                            <a:noFill/>
                          </a:ln>
                          <a:solidFill>
                            <a:schemeClr val="tx1"/>
                          </a:solidFill>
                          <a:effectLst/>
                          <a:latin typeface="+mn-lt"/>
                          <a:ea typeface="+mn-ea"/>
                          <a:cs typeface="Arial" charset="0"/>
                        </a:rPr>
                        <a:t>Lists ending account balances and period, quarter, and year average-to-date balances on an accounting date for the selected accounts.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9783007"/>
                  </a:ext>
                </a:extLst>
              </a:tr>
            </a:tbl>
          </a:graphicData>
        </a:graphic>
      </p:graphicFrame>
      <p:graphicFrame>
        <p:nvGraphicFramePr>
          <p:cNvPr id="8" name="Table 7">
            <a:extLst>
              <a:ext uri="{FF2B5EF4-FFF2-40B4-BE49-F238E27FC236}">
                <a16:creationId xmlns:a16="http://schemas.microsoft.com/office/drawing/2014/main" id="{49A4E1CA-0888-4609-9489-8B031DDF8571}"/>
              </a:ext>
            </a:extLst>
          </p:cNvPr>
          <p:cNvGraphicFramePr>
            <a:graphicFrameLocks noGrp="1"/>
          </p:cNvGraphicFramePr>
          <p:nvPr/>
        </p:nvGraphicFramePr>
        <p:xfrm>
          <a:off x="469900" y="3421930"/>
          <a:ext cx="11083925" cy="2189103"/>
        </p:xfrm>
        <a:graphic>
          <a:graphicData uri="http://schemas.openxmlformats.org/drawingml/2006/table">
            <a:tbl>
              <a:tblPr/>
              <a:tblGrid>
                <a:gridCol w="538768">
                  <a:extLst>
                    <a:ext uri="{9D8B030D-6E8A-4147-A177-3AD203B41FA5}">
                      <a16:colId xmlns:a16="http://schemas.microsoft.com/office/drawing/2014/main" val="2887778811"/>
                    </a:ext>
                  </a:extLst>
                </a:gridCol>
                <a:gridCol w="2177592">
                  <a:extLst>
                    <a:ext uri="{9D8B030D-6E8A-4147-A177-3AD203B41FA5}">
                      <a16:colId xmlns:a16="http://schemas.microsoft.com/office/drawing/2014/main" val="4132214476"/>
                    </a:ext>
                  </a:extLst>
                </a:gridCol>
                <a:gridCol w="8367565">
                  <a:extLst>
                    <a:ext uri="{9D8B030D-6E8A-4147-A177-3AD203B41FA5}">
                      <a16:colId xmlns:a16="http://schemas.microsoft.com/office/drawing/2014/main" val="3898181544"/>
                    </a:ext>
                  </a:extLst>
                </a:gridCol>
              </a:tblGrid>
              <a:tr h="358218">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200" b="0" u="none" strike="noStrike" kern="1200" cap="none" normalizeH="0" baseline="0" dirty="0">
                          <a:ln>
                            <a:noFill/>
                          </a:ln>
                          <a:solidFill>
                            <a:schemeClr val="accent1"/>
                          </a:solidFill>
                          <a:effectLst/>
                          <a:latin typeface="+mn-lt"/>
                          <a:ea typeface="+mn-ea"/>
                          <a:cs typeface="+mn-cs"/>
                        </a:rPr>
                        <a:t>No</a:t>
                      </a:r>
                    </a:p>
                  </a:txBody>
                  <a:tcPr marT="91440" marB="91440" anchor="ctr" horzOverflow="overflow">
                    <a:lnL w="12700" cmpd="sng">
                      <a:noFill/>
                      <a:prstDash val="soli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u="none" strike="noStrike" cap="none" normalizeH="0" baseline="0" dirty="0">
                          <a:ln>
                            <a:noFill/>
                          </a:ln>
                          <a:solidFill>
                            <a:schemeClr val="accent1"/>
                          </a:solidFill>
                          <a:effectLst/>
                          <a:latin typeface="+mn-lt"/>
                        </a:rPr>
                        <a:t>Reconciliation Reports</a:t>
                      </a:r>
                      <a:endParaRPr kumimoji="0" lang="en-US" sz="1200" b="0" i="0" u="none" strike="noStrike" cap="none" normalizeH="0" baseline="0" dirty="0">
                        <a:ln>
                          <a:noFill/>
                        </a:ln>
                        <a:solidFill>
                          <a:schemeClr val="accent1"/>
                        </a:solidFill>
                        <a:effectLst/>
                        <a:latin typeface="+mn-lt"/>
                      </a:endParaRP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dirty="0">
                          <a:ln>
                            <a:noFill/>
                          </a:ln>
                          <a:solidFill>
                            <a:schemeClr val="accent1"/>
                          </a:solidFill>
                          <a:effectLst/>
                          <a:latin typeface="+mn-lt"/>
                        </a:rPr>
                        <a:t>Description</a:t>
                      </a:r>
                    </a:p>
                  </a:txBody>
                  <a:tcPr marT="91440" marB="91440" anchor="ctr"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19114798"/>
                  </a:ext>
                </a:extLst>
              </a:tr>
              <a:tr h="607781">
                <a:tc>
                  <a:txBody>
                    <a:bodyPr/>
                    <a:lstStyle/>
                    <a:p>
                      <a:pPr marL="45720" algn="ctr" fontAlgn="ctr"/>
                      <a:r>
                        <a:rPr lang="en-US" sz="1200" b="0" i="0" u="none" strike="noStrike" dirty="0">
                          <a:solidFill>
                            <a:srgbClr val="000000"/>
                          </a:solidFill>
                          <a:effectLst/>
                          <a:latin typeface="+mn-lt"/>
                        </a:rPr>
                        <a:t>1</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algn="l" defTabSz="914400" rtl="0" eaLnBrk="1" fontAlgn="ctr" latinLnBrk="0" hangingPunct="1"/>
                      <a:r>
                        <a:rPr lang="en-US" sz="1200" b="0" i="0" kern="1200" dirty="0">
                          <a:solidFill>
                            <a:schemeClr val="dk1"/>
                          </a:solidFill>
                          <a:effectLst/>
                          <a:latin typeface="+mn-lt"/>
                          <a:ea typeface="+mn-ea"/>
                          <a:cs typeface="+mn-cs"/>
                        </a:rPr>
                        <a:t>Cash to General Ledger Reconciliation Report</a:t>
                      </a:r>
                      <a:endParaRPr kumimoji="0" lang="en-US" sz="1200" b="0" i="0" u="none" strike="noStrike" kern="1200" cap="none" normalizeH="0" baseline="0" dirty="0">
                        <a:ln>
                          <a:noFill/>
                        </a:ln>
                        <a:solidFill>
                          <a:schemeClr val="tx1"/>
                        </a:solidFill>
                        <a:effectLst/>
                        <a:latin typeface="+mn-lt"/>
                        <a:ea typeface="+mn-ea"/>
                        <a:cs typeface="Arial" charset="0"/>
                      </a:endParaRP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17170" indent="-171450" algn="l" defTabSz="914400" rtl="0" eaLnBrk="1" fontAlgn="ctr" latinLnBrk="0" hangingPunct="1">
                        <a:buFont typeface="Arial" panose="020B0604020202020204" pitchFamily="34" charset="0"/>
                        <a:buChar char="•"/>
                      </a:pPr>
                      <a:r>
                        <a:rPr lang="en-US" sz="1200" b="0" i="0" kern="1200" dirty="0">
                          <a:solidFill>
                            <a:schemeClr val="dk1"/>
                          </a:solidFill>
                          <a:effectLst/>
                          <a:latin typeface="+mn-lt"/>
                          <a:ea typeface="+mn-ea"/>
                          <a:cs typeface="+mn-cs"/>
                        </a:rPr>
                        <a:t>Extracts cash management and general ledger accounting and transactional data for reconciling cash management to the general ledger</a:t>
                      </a:r>
                      <a:endParaRPr kumimoji="0" lang="en-US" sz="1200" b="0" i="0" u="none" strike="noStrike" kern="1200" cap="none" normalizeH="0" baseline="0" dirty="0">
                        <a:ln>
                          <a:noFill/>
                        </a:ln>
                        <a:solidFill>
                          <a:schemeClr val="tx1"/>
                        </a:solidFill>
                        <a:effectLst/>
                        <a:latin typeface="+mn-lt"/>
                        <a:ea typeface="+mn-ea"/>
                        <a:cs typeface="Arial" charset="0"/>
                      </a:endParaRP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49130700"/>
                  </a:ext>
                </a:extLst>
              </a:tr>
              <a:tr h="607781">
                <a:tc>
                  <a:txBody>
                    <a:bodyPr/>
                    <a:lstStyle/>
                    <a:p>
                      <a:pPr marL="45720" algn="ctr" defTabSz="914400" rtl="0" eaLnBrk="1" fontAlgn="ctr" latinLnBrk="0" hangingPunct="1"/>
                      <a:r>
                        <a:rPr lang="en-US" sz="1200" b="0" i="0" u="none" strike="noStrike" kern="1200" dirty="0">
                          <a:solidFill>
                            <a:srgbClr val="000000"/>
                          </a:solidFill>
                          <a:effectLst/>
                          <a:latin typeface="+mn-lt"/>
                          <a:ea typeface="+mn-ea"/>
                          <a:cs typeface="+mn-cs"/>
                        </a:rPr>
                        <a:t>2</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algn="l" defTabSz="914400" rtl="0" eaLnBrk="1" fontAlgn="ctr" latinLnBrk="0" hangingPunct="1"/>
                      <a:r>
                        <a:rPr lang="en-US" sz="1200" b="0" i="0" kern="1200" dirty="0">
                          <a:solidFill>
                            <a:schemeClr val="dk1"/>
                          </a:solidFill>
                          <a:effectLst/>
                          <a:latin typeface="+mn-lt"/>
                          <a:ea typeface="+mn-ea"/>
                          <a:cs typeface="+mn-cs"/>
                        </a:rPr>
                        <a:t>Payables to Ledger Reconciliation Report</a:t>
                      </a:r>
                      <a:endParaRPr kumimoji="0" lang="en-US" sz="1200" b="0" i="0" u="none" strike="noStrike" kern="1200" cap="none" normalizeH="0" baseline="0" dirty="0">
                        <a:ln>
                          <a:noFill/>
                        </a:ln>
                        <a:solidFill>
                          <a:schemeClr val="tx1"/>
                        </a:solidFill>
                        <a:effectLst/>
                        <a:latin typeface="+mn-lt"/>
                        <a:ea typeface="+mn-ea"/>
                        <a:cs typeface="Arial" charset="0"/>
                      </a:endParaRP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17170" indent="-171450" algn="l" defTabSz="914400" rtl="0" eaLnBrk="1" fontAlgn="ctr" latinLnBrk="0" hangingPunct="1">
                        <a:buFont typeface="Arial" panose="020B0604020202020204" pitchFamily="34" charset="0"/>
                        <a:buChar char="•"/>
                      </a:pPr>
                      <a:r>
                        <a:rPr lang="en-US" sz="1200" b="0" i="0" kern="1200" dirty="0">
                          <a:solidFill>
                            <a:schemeClr val="dk1"/>
                          </a:solidFill>
                          <a:effectLst/>
                          <a:latin typeface="+mn-lt"/>
                          <a:ea typeface="+mn-ea"/>
                          <a:cs typeface="+mn-cs"/>
                        </a:rPr>
                        <a:t>Shows payables and accounting beginning and ending balances, as well as summarized activity for the period and how this activity was accounted</a:t>
                      </a:r>
                      <a:endParaRPr kumimoji="0" lang="en-US" sz="1200" b="0" i="0" u="none" strike="noStrike" kern="1200" cap="none" normalizeH="0" baseline="0" dirty="0">
                        <a:ln>
                          <a:noFill/>
                        </a:ln>
                        <a:solidFill>
                          <a:schemeClr val="tx1"/>
                        </a:solidFill>
                        <a:effectLst/>
                        <a:latin typeface="+mn-lt"/>
                        <a:ea typeface="+mn-ea"/>
                        <a:cs typeface="Arial" charset="0"/>
                      </a:endParaRP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09783007"/>
                  </a:ext>
                </a:extLst>
              </a:tr>
              <a:tr h="607781">
                <a:tc>
                  <a:txBody>
                    <a:bodyPr/>
                    <a:lstStyle/>
                    <a:p>
                      <a:pPr marL="45720" algn="ctr" defTabSz="914400" rtl="0" eaLnBrk="1" fontAlgn="ctr" latinLnBrk="0" hangingPunct="1"/>
                      <a:r>
                        <a:rPr lang="en-US" sz="1200" b="0" i="0" u="none" strike="noStrike" kern="1200" dirty="0">
                          <a:solidFill>
                            <a:srgbClr val="000000"/>
                          </a:solidFill>
                          <a:effectLst/>
                          <a:latin typeface="+mn-lt"/>
                          <a:ea typeface="+mn-ea"/>
                          <a:cs typeface="+mn-cs"/>
                        </a:rPr>
                        <a:t>3</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45720" algn="l" defTabSz="914400" rtl="0" eaLnBrk="1" fontAlgn="ctr" latinLnBrk="0" hangingPunct="1"/>
                      <a:r>
                        <a:rPr lang="en-US" sz="1200" b="0" i="0" kern="1200" dirty="0">
                          <a:solidFill>
                            <a:schemeClr val="dk1"/>
                          </a:solidFill>
                          <a:effectLst/>
                          <a:latin typeface="+mn-lt"/>
                          <a:ea typeface="+mn-ea"/>
                          <a:cs typeface="+mn-cs"/>
                        </a:rPr>
                        <a:t>Receivables to Ledger Reconciliation Report</a:t>
                      </a:r>
                      <a:endParaRPr kumimoji="0" lang="en-US" sz="1200" b="0" i="0" u="none" strike="noStrike" kern="1200" cap="none" normalizeH="0" baseline="0" dirty="0">
                        <a:ln>
                          <a:noFill/>
                        </a:ln>
                        <a:solidFill>
                          <a:schemeClr val="tx1"/>
                        </a:solidFill>
                        <a:effectLst/>
                        <a:latin typeface="+mn-lt"/>
                        <a:ea typeface="+mn-ea"/>
                        <a:cs typeface="Arial" charset="0"/>
                      </a:endParaRP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17170" indent="-171450" algn="l" defTabSz="914400" rtl="0" eaLnBrk="1" fontAlgn="ctr" latinLnBrk="0" hangingPunct="1">
                        <a:buFont typeface="Arial" panose="020B0604020202020204" pitchFamily="34" charset="0"/>
                        <a:buChar char="•"/>
                      </a:pPr>
                      <a:r>
                        <a:rPr lang="en-US" sz="1200" b="0" i="0" kern="1200" dirty="0">
                          <a:solidFill>
                            <a:schemeClr val="dk1"/>
                          </a:solidFill>
                          <a:effectLst/>
                          <a:latin typeface="+mn-lt"/>
                          <a:ea typeface="+mn-ea"/>
                          <a:cs typeface="+mn-cs"/>
                        </a:rPr>
                        <a:t>Shows receivables and accounting beginning and ending balances, as well as summarized activity for the period and how the activity was accounted</a:t>
                      </a:r>
                      <a:endParaRPr kumimoji="0" lang="en-US" sz="1200" b="0" i="0" u="none" strike="noStrike" kern="1200" cap="none" normalizeH="0" baseline="0" dirty="0">
                        <a:ln>
                          <a:noFill/>
                        </a:ln>
                        <a:solidFill>
                          <a:schemeClr val="tx1"/>
                        </a:solidFill>
                        <a:effectLst/>
                        <a:latin typeface="+mn-lt"/>
                        <a:ea typeface="+mn-ea"/>
                        <a:cs typeface="Arial" charset="0"/>
                      </a:endParaRP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0372435"/>
                  </a:ext>
                </a:extLst>
              </a:tr>
            </a:tbl>
          </a:graphicData>
        </a:graphic>
      </p:graphicFrame>
    </p:spTree>
    <p:extLst>
      <p:ext uri="{BB962C8B-B14F-4D97-AF65-F5344CB8AC3E}">
        <p14:creationId xmlns:p14="http://schemas.microsoft.com/office/powerpoint/2010/main" val="46350605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83949" y="184536"/>
            <a:ext cx="11188700" cy="334099"/>
          </a:xfrm>
        </p:spPr>
        <p:txBody>
          <a:bodyPr/>
          <a:lstStyle/>
          <a:p>
            <a:r>
              <a:rPr lang="en-US" sz="3000" b="1" noProof="0">
                <a:cs typeface="Calibri Light"/>
              </a:rPr>
              <a:t>General Ledger: Record To Report (RTR)</a:t>
            </a:r>
          </a:p>
        </p:txBody>
      </p:sp>
      <p:sp>
        <p:nvSpPr>
          <p:cNvPr id="61" name="AutoShape 34">
            <a:extLst>
              <a:ext uri="{FF2B5EF4-FFF2-40B4-BE49-F238E27FC236}">
                <a16:creationId xmlns:a16="http://schemas.microsoft.com/office/drawing/2014/main" id="{4CC86636-2776-44EA-B247-3A37F16FDCFC}"/>
              </a:ext>
            </a:extLst>
          </p:cNvPr>
          <p:cNvSpPr>
            <a:spLocks noChangeArrowheads="1"/>
          </p:cNvSpPr>
          <p:nvPr/>
        </p:nvSpPr>
        <p:spPr bwMode="auto">
          <a:xfrm>
            <a:off x="650066" y="1097744"/>
            <a:ext cx="10891867" cy="173543"/>
          </a:xfrm>
          <a:prstGeom prst="rect">
            <a:avLst/>
          </a:prstGeom>
          <a:solidFill>
            <a:schemeClr val="tx1"/>
          </a:solidFill>
          <a:ln>
            <a:noFill/>
            <a:prstDash val="dash"/>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800" b="1">
                <a:solidFill>
                  <a:schemeClr val="bg1"/>
                </a:solidFill>
                <a:ea typeface="ＭＳ Ｐゴシック" charset="-128"/>
                <a:cs typeface="Arial" charset="0"/>
              </a:rPr>
              <a:t>Reporting</a:t>
            </a:r>
          </a:p>
        </p:txBody>
      </p:sp>
      <p:sp>
        <p:nvSpPr>
          <p:cNvPr id="62" name="AutoShape 34">
            <a:extLst>
              <a:ext uri="{FF2B5EF4-FFF2-40B4-BE49-F238E27FC236}">
                <a16:creationId xmlns:a16="http://schemas.microsoft.com/office/drawing/2014/main" id="{F2591052-B76F-450B-AB4E-DAA2FB8D7F7A}"/>
              </a:ext>
            </a:extLst>
          </p:cNvPr>
          <p:cNvSpPr>
            <a:spLocks noChangeArrowheads="1"/>
          </p:cNvSpPr>
          <p:nvPr/>
        </p:nvSpPr>
        <p:spPr bwMode="auto">
          <a:xfrm>
            <a:off x="650066" y="1333334"/>
            <a:ext cx="10891867" cy="178678"/>
          </a:xfrm>
          <a:prstGeom prst="rect">
            <a:avLst/>
          </a:prstGeom>
          <a:solidFill>
            <a:schemeClr val="tx1"/>
          </a:solidFill>
          <a:ln>
            <a:noFill/>
            <a:prstDash val="dash"/>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800" b="1">
                <a:solidFill>
                  <a:schemeClr val="bg1"/>
                </a:solidFill>
                <a:ea typeface="ＭＳ Ｐゴシック" charset="-128"/>
                <a:cs typeface="Arial" charset="0"/>
              </a:rPr>
              <a:t>Security and Controls (S&amp;C)</a:t>
            </a:r>
          </a:p>
        </p:txBody>
      </p:sp>
      <p:sp>
        <p:nvSpPr>
          <p:cNvPr id="63" name="AutoShape 34">
            <a:extLst>
              <a:ext uri="{FF2B5EF4-FFF2-40B4-BE49-F238E27FC236}">
                <a16:creationId xmlns:a16="http://schemas.microsoft.com/office/drawing/2014/main" id="{96D446B5-8C1B-4DE5-8CE8-E57414C208B2}"/>
              </a:ext>
            </a:extLst>
          </p:cNvPr>
          <p:cNvSpPr>
            <a:spLocks noChangeArrowheads="1"/>
          </p:cNvSpPr>
          <p:nvPr/>
        </p:nvSpPr>
        <p:spPr bwMode="auto">
          <a:xfrm>
            <a:off x="653561" y="1589515"/>
            <a:ext cx="10888372" cy="197290"/>
          </a:xfrm>
          <a:prstGeom prst="rect">
            <a:avLst/>
          </a:prstGeom>
          <a:solidFill>
            <a:schemeClr val="tx1"/>
          </a:solidFill>
          <a:ln>
            <a:noFill/>
            <a:prstDash val="dash"/>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800" b="1">
                <a:solidFill>
                  <a:schemeClr val="bg1"/>
                </a:solidFill>
                <a:ea typeface="ＭＳ Ｐゴシック" charset="-128"/>
                <a:cs typeface="Arial" charset="0"/>
              </a:rPr>
              <a:t>Organizational Change Management (OCM)</a:t>
            </a:r>
          </a:p>
        </p:txBody>
      </p:sp>
      <p:sp>
        <p:nvSpPr>
          <p:cNvPr id="64" name="AutoShape 34">
            <a:extLst>
              <a:ext uri="{FF2B5EF4-FFF2-40B4-BE49-F238E27FC236}">
                <a16:creationId xmlns:a16="http://schemas.microsoft.com/office/drawing/2014/main" id="{D798E2D5-0ED3-4904-8CF4-94F1EA679F17}"/>
              </a:ext>
            </a:extLst>
          </p:cNvPr>
          <p:cNvSpPr>
            <a:spLocks noChangeArrowheads="1"/>
          </p:cNvSpPr>
          <p:nvPr/>
        </p:nvSpPr>
        <p:spPr bwMode="auto">
          <a:xfrm>
            <a:off x="659344" y="1854814"/>
            <a:ext cx="3846691" cy="137290"/>
          </a:xfrm>
          <a:prstGeom prst="chevron">
            <a:avLst>
              <a:gd name="adj" fmla="val 29875"/>
            </a:avLst>
          </a:prstGeom>
          <a:solidFill>
            <a:srgbClr val="000000"/>
          </a:solidFill>
          <a:ln>
            <a:noFill/>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700" b="1">
                <a:solidFill>
                  <a:srgbClr val="FFFFFF"/>
                </a:solidFill>
                <a:ea typeface="ＭＳ Ｐゴシック" charset="-128"/>
                <a:cs typeface="Arial" charset="0"/>
              </a:rPr>
              <a:t>Procure to Pay (PTP)</a:t>
            </a:r>
          </a:p>
        </p:txBody>
      </p:sp>
      <p:sp>
        <p:nvSpPr>
          <p:cNvPr id="65" name="Rectangle 64">
            <a:extLst>
              <a:ext uri="{FF2B5EF4-FFF2-40B4-BE49-F238E27FC236}">
                <a16:creationId xmlns:a16="http://schemas.microsoft.com/office/drawing/2014/main" id="{C64BC97E-C098-4F94-AD94-E6435283BC5A}"/>
              </a:ext>
            </a:extLst>
          </p:cNvPr>
          <p:cNvSpPr/>
          <p:nvPr/>
        </p:nvSpPr>
        <p:spPr>
          <a:xfrm>
            <a:off x="1382162" y="2579730"/>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Manage Contracts</a:t>
            </a:r>
          </a:p>
        </p:txBody>
      </p:sp>
      <p:sp>
        <p:nvSpPr>
          <p:cNvPr id="72" name="Rectangle 71">
            <a:extLst>
              <a:ext uri="{FF2B5EF4-FFF2-40B4-BE49-F238E27FC236}">
                <a16:creationId xmlns:a16="http://schemas.microsoft.com/office/drawing/2014/main" id="{423C18C3-A805-410A-9C30-72A124E1AB0B}"/>
              </a:ext>
            </a:extLst>
          </p:cNvPr>
          <p:cNvSpPr/>
          <p:nvPr/>
        </p:nvSpPr>
        <p:spPr>
          <a:xfrm>
            <a:off x="2665730" y="2091811"/>
            <a:ext cx="1097280" cy="389885"/>
          </a:xfrm>
          <a:prstGeom prst="rect">
            <a:avLst/>
          </a:prstGeom>
          <a:solidFill>
            <a:schemeClr val="accent3"/>
          </a:solid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rgbClr val="FFFFFF"/>
                </a:solidFill>
              </a:rPr>
              <a:t>Manage Payables</a:t>
            </a:r>
          </a:p>
        </p:txBody>
      </p:sp>
      <p:sp>
        <p:nvSpPr>
          <p:cNvPr id="73" name="Rectangle 72">
            <a:extLst>
              <a:ext uri="{FF2B5EF4-FFF2-40B4-BE49-F238E27FC236}">
                <a16:creationId xmlns:a16="http://schemas.microsoft.com/office/drawing/2014/main" id="{B385339B-14A8-4218-8F02-02B852954334}"/>
              </a:ext>
            </a:extLst>
          </p:cNvPr>
          <p:cNvSpPr/>
          <p:nvPr/>
        </p:nvSpPr>
        <p:spPr>
          <a:xfrm>
            <a:off x="1382162" y="2091811"/>
            <a:ext cx="1097280" cy="380400"/>
          </a:xfrm>
          <a:prstGeom prst="rect">
            <a:avLst/>
          </a:prstGeom>
          <a:solidFill>
            <a:schemeClr val="accent3"/>
          </a:solid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rgbClr val="FFFFFF"/>
                </a:solidFill>
              </a:rPr>
              <a:t>Manage Procurement</a:t>
            </a:r>
          </a:p>
        </p:txBody>
      </p:sp>
      <p:sp>
        <p:nvSpPr>
          <p:cNvPr id="74" name="Rectangle 73">
            <a:extLst>
              <a:ext uri="{FF2B5EF4-FFF2-40B4-BE49-F238E27FC236}">
                <a16:creationId xmlns:a16="http://schemas.microsoft.com/office/drawing/2014/main" id="{07B39B37-BBD6-471A-B913-7674D7021C19}"/>
              </a:ext>
            </a:extLst>
          </p:cNvPr>
          <p:cNvSpPr/>
          <p:nvPr/>
        </p:nvSpPr>
        <p:spPr>
          <a:xfrm>
            <a:off x="1372673" y="5493532"/>
            <a:ext cx="1097280" cy="367325"/>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Short Term Maintenance</a:t>
            </a:r>
          </a:p>
        </p:txBody>
      </p:sp>
      <p:sp>
        <p:nvSpPr>
          <p:cNvPr id="76" name="Rectangle 75">
            <a:extLst>
              <a:ext uri="{FF2B5EF4-FFF2-40B4-BE49-F238E27FC236}">
                <a16:creationId xmlns:a16="http://schemas.microsoft.com/office/drawing/2014/main" id="{FC9CB06F-7DD1-4C0A-A107-E359AC12010C}"/>
              </a:ext>
            </a:extLst>
          </p:cNvPr>
          <p:cNvSpPr/>
          <p:nvPr/>
        </p:nvSpPr>
        <p:spPr>
          <a:xfrm>
            <a:off x="2668023" y="2579319"/>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Vendor setup</a:t>
            </a:r>
          </a:p>
        </p:txBody>
      </p:sp>
      <p:sp>
        <p:nvSpPr>
          <p:cNvPr id="79" name="AutoShape 34">
            <a:extLst>
              <a:ext uri="{FF2B5EF4-FFF2-40B4-BE49-F238E27FC236}">
                <a16:creationId xmlns:a16="http://schemas.microsoft.com/office/drawing/2014/main" id="{4632E038-4E25-471D-93ED-217C9623974A}"/>
              </a:ext>
            </a:extLst>
          </p:cNvPr>
          <p:cNvSpPr>
            <a:spLocks noChangeArrowheads="1"/>
          </p:cNvSpPr>
          <p:nvPr/>
        </p:nvSpPr>
        <p:spPr bwMode="auto">
          <a:xfrm>
            <a:off x="4595344" y="1848910"/>
            <a:ext cx="2763923" cy="137017"/>
          </a:xfrm>
          <a:prstGeom prst="chevron">
            <a:avLst>
              <a:gd name="adj" fmla="val 29875"/>
            </a:avLst>
          </a:prstGeom>
          <a:solidFill>
            <a:srgbClr val="000000"/>
          </a:solidFill>
          <a:ln>
            <a:noFill/>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700" b="1">
                <a:solidFill>
                  <a:srgbClr val="FFFFFF"/>
                </a:solidFill>
                <a:ea typeface="ＭＳ Ｐゴシック" charset="-128"/>
                <a:cs typeface="Arial" charset="0"/>
              </a:rPr>
              <a:t>Acquire to Retire (ATR)</a:t>
            </a:r>
          </a:p>
        </p:txBody>
      </p:sp>
      <p:sp>
        <p:nvSpPr>
          <p:cNvPr id="89" name="Left Brace 88">
            <a:extLst>
              <a:ext uri="{FF2B5EF4-FFF2-40B4-BE49-F238E27FC236}">
                <a16:creationId xmlns:a16="http://schemas.microsoft.com/office/drawing/2014/main" id="{DDA18F29-FE01-4B2F-824C-32CDEAC9C8C2}"/>
              </a:ext>
            </a:extLst>
          </p:cNvPr>
          <p:cNvSpPr/>
          <p:nvPr/>
        </p:nvSpPr>
        <p:spPr>
          <a:xfrm>
            <a:off x="447620" y="958746"/>
            <a:ext cx="122415" cy="1099727"/>
          </a:xfrm>
          <a:prstGeom prst="leftBrace">
            <a:avLst/>
          </a:prstGeom>
          <a:ln>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90" name="TextBox 89">
            <a:extLst>
              <a:ext uri="{FF2B5EF4-FFF2-40B4-BE49-F238E27FC236}">
                <a16:creationId xmlns:a16="http://schemas.microsoft.com/office/drawing/2014/main" id="{C06BD9D4-5C2B-4B92-8607-9C8B503ABB95}"/>
              </a:ext>
            </a:extLst>
          </p:cNvPr>
          <p:cNvSpPr txBox="1"/>
          <p:nvPr/>
        </p:nvSpPr>
        <p:spPr>
          <a:xfrm rot="16200000">
            <a:off x="137643" y="1383861"/>
            <a:ext cx="442750" cy="200055"/>
          </a:xfrm>
          <a:prstGeom prst="rect">
            <a:avLst/>
          </a:prstGeom>
          <a:noFill/>
        </p:spPr>
        <p:txBody>
          <a:bodyPr wrap="none" rtlCol="0">
            <a:spAutoFit/>
          </a:bodyPr>
          <a:lstStyle/>
          <a:p>
            <a:r>
              <a:rPr lang="en-US" sz="700" b="1"/>
              <a:t>Level 1</a:t>
            </a:r>
          </a:p>
        </p:txBody>
      </p:sp>
      <p:sp>
        <p:nvSpPr>
          <p:cNvPr id="91" name="Left Brace 90">
            <a:extLst>
              <a:ext uri="{FF2B5EF4-FFF2-40B4-BE49-F238E27FC236}">
                <a16:creationId xmlns:a16="http://schemas.microsoft.com/office/drawing/2014/main" id="{DA55EB31-45F6-43BD-8EFB-DD6E2229515B}"/>
              </a:ext>
            </a:extLst>
          </p:cNvPr>
          <p:cNvSpPr/>
          <p:nvPr/>
        </p:nvSpPr>
        <p:spPr>
          <a:xfrm>
            <a:off x="447620" y="2091212"/>
            <a:ext cx="122415" cy="389885"/>
          </a:xfrm>
          <a:prstGeom prst="leftBrace">
            <a:avLst/>
          </a:prstGeom>
          <a:ln>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92" name="TextBox 91">
            <a:extLst>
              <a:ext uri="{FF2B5EF4-FFF2-40B4-BE49-F238E27FC236}">
                <a16:creationId xmlns:a16="http://schemas.microsoft.com/office/drawing/2014/main" id="{B9796718-3A8F-46DF-8670-8C3CA3E4EE1F}"/>
              </a:ext>
            </a:extLst>
          </p:cNvPr>
          <p:cNvSpPr txBox="1"/>
          <p:nvPr/>
        </p:nvSpPr>
        <p:spPr>
          <a:xfrm rot="16200000">
            <a:off x="170764" y="2200854"/>
            <a:ext cx="442750" cy="200055"/>
          </a:xfrm>
          <a:prstGeom prst="rect">
            <a:avLst/>
          </a:prstGeom>
          <a:noFill/>
        </p:spPr>
        <p:txBody>
          <a:bodyPr wrap="none" rtlCol="0">
            <a:spAutoFit/>
          </a:bodyPr>
          <a:lstStyle/>
          <a:p>
            <a:r>
              <a:rPr lang="en-US" sz="700" b="1"/>
              <a:t>Level 2</a:t>
            </a:r>
          </a:p>
        </p:txBody>
      </p:sp>
      <p:sp>
        <p:nvSpPr>
          <p:cNvPr id="93" name="Left Brace 92">
            <a:extLst>
              <a:ext uri="{FF2B5EF4-FFF2-40B4-BE49-F238E27FC236}">
                <a16:creationId xmlns:a16="http://schemas.microsoft.com/office/drawing/2014/main" id="{C58A299F-827D-422C-B913-85A5F880D4AC}"/>
              </a:ext>
            </a:extLst>
          </p:cNvPr>
          <p:cNvSpPr/>
          <p:nvPr/>
        </p:nvSpPr>
        <p:spPr>
          <a:xfrm>
            <a:off x="447620" y="2533134"/>
            <a:ext cx="122415" cy="3401101"/>
          </a:xfrm>
          <a:prstGeom prst="leftBrace">
            <a:avLst/>
          </a:prstGeom>
          <a:noFill/>
          <a:ln w="9525">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94" name="TextBox 93">
            <a:extLst>
              <a:ext uri="{FF2B5EF4-FFF2-40B4-BE49-F238E27FC236}">
                <a16:creationId xmlns:a16="http://schemas.microsoft.com/office/drawing/2014/main" id="{FB1B8502-2A8C-4CEF-A9CE-C55D3E69E0EA}"/>
              </a:ext>
            </a:extLst>
          </p:cNvPr>
          <p:cNvSpPr txBox="1"/>
          <p:nvPr/>
        </p:nvSpPr>
        <p:spPr>
          <a:xfrm rot="16200000">
            <a:off x="120338" y="4140242"/>
            <a:ext cx="495649" cy="200055"/>
          </a:xfrm>
          <a:prstGeom prst="rect">
            <a:avLst/>
          </a:prstGeom>
          <a:noFill/>
        </p:spPr>
        <p:txBody>
          <a:bodyPr wrap="square" rtlCol="0">
            <a:spAutoFit/>
          </a:bodyPr>
          <a:lstStyle/>
          <a:p>
            <a:r>
              <a:rPr lang="en-US" sz="700" b="1"/>
              <a:t>Level 3</a:t>
            </a:r>
          </a:p>
        </p:txBody>
      </p:sp>
      <p:sp>
        <p:nvSpPr>
          <p:cNvPr id="95" name="AutoShape 34">
            <a:extLst>
              <a:ext uri="{FF2B5EF4-FFF2-40B4-BE49-F238E27FC236}">
                <a16:creationId xmlns:a16="http://schemas.microsoft.com/office/drawing/2014/main" id="{C6C9CEC5-7A9A-443F-A7B0-1A9D477B0897}"/>
              </a:ext>
            </a:extLst>
          </p:cNvPr>
          <p:cNvSpPr>
            <a:spLocks noChangeArrowheads="1"/>
          </p:cNvSpPr>
          <p:nvPr/>
        </p:nvSpPr>
        <p:spPr bwMode="auto">
          <a:xfrm>
            <a:off x="7444321" y="1848910"/>
            <a:ext cx="4028162" cy="157662"/>
          </a:xfrm>
          <a:prstGeom prst="chevron">
            <a:avLst>
              <a:gd name="adj" fmla="val 29875"/>
            </a:avLst>
          </a:prstGeom>
          <a:solidFill>
            <a:srgbClr val="000000"/>
          </a:solidFill>
          <a:ln>
            <a:noFill/>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700" b="1">
                <a:solidFill>
                  <a:srgbClr val="FFFFFF"/>
                </a:solidFill>
                <a:ea typeface="ＭＳ Ｐゴシック" charset="-128"/>
                <a:cs typeface="Arial" charset="0"/>
              </a:rPr>
              <a:t>Record to Report (RTR)</a:t>
            </a:r>
          </a:p>
        </p:txBody>
      </p:sp>
      <p:sp>
        <p:nvSpPr>
          <p:cNvPr id="96" name="Rectangle 95">
            <a:extLst>
              <a:ext uri="{FF2B5EF4-FFF2-40B4-BE49-F238E27FC236}">
                <a16:creationId xmlns:a16="http://schemas.microsoft.com/office/drawing/2014/main" id="{7962F39E-F289-4C59-83ED-0C0077A41D06}"/>
              </a:ext>
            </a:extLst>
          </p:cNvPr>
          <p:cNvSpPr/>
          <p:nvPr/>
        </p:nvSpPr>
        <p:spPr>
          <a:xfrm>
            <a:off x="7716048" y="2085956"/>
            <a:ext cx="1097280" cy="380400"/>
          </a:xfrm>
          <a:prstGeom prst="rect">
            <a:avLst/>
          </a:prstGeom>
          <a:solidFill>
            <a:schemeClr val="accent3"/>
          </a:solid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rgbClr val="FFFFFF"/>
                </a:solidFill>
              </a:rPr>
              <a:t>Manage Accounting and Control Data</a:t>
            </a:r>
          </a:p>
        </p:txBody>
      </p:sp>
      <p:sp>
        <p:nvSpPr>
          <p:cNvPr id="97" name="Rectangle 96">
            <a:extLst>
              <a:ext uri="{FF2B5EF4-FFF2-40B4-BE49-F238E27FC236}">
                <a16:creationId xmlns:a16="http://schemas.microsoft.com/office/drawing/2014/main" id="{F99EE10F-E96B-4148-9886-443F35D13FDE}"/>
              </a:ext>
            </a:extLst>
          </p:cNvPr>
          <p:cNvSpPr/>
          <p:nvPr/>
        </p:nvSpPr>
        <p:spPr>
          <a:xfrm>
            <a:off x="8933033" y="2085956"/>
            <a:ext cx="1097280" cy="380400"/>
          </a:xfrm>
          <a:prstGeom prst="rect">
            <a:avLst/>
          </a:prstGeom>
          <a:solidFill>
            <a:schemeClr val="accent3"/>
          </a:solid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rgbClr val="FFFFFF"/>
                </a:solidFill>
              </a:rPr>
              <a:t>Cash Management</a:t>
            </a:r>
          </a:p>
        </p:txBody>
      </p:sp>
      <p:sp>
        <p:nvSpPr>
          <p:cNvPr id="98" name="Rectangle 97">
            <a:extLst>
              <a:ext uri="{FF2B5EF4-FFF2-40B4-BE49-F238E27FC236}">
                <a16:creationId xmlns:a16="http://schemas.microsoft.com/office/drawing/2014/main" id="{55E6FF2C-3B82-4389-9F00-B5AFA25B822F}"/>
              </a:ext>
            </a:extLst>
          </p:cNvPr>
          <p:cNvSpPr/>
          <p:nvPr/>
        </p:nvSpPr>
        <p:spPr>
          <a:xfrm>
            <a:off x="8933033" y="2579532"/>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Bank Statement Reconciliation</a:t>
            </a:r>
          </a:p>
        </p:txBody>
      </p:sp>
      <p:sp>
        <p:nvSpPr>
          <p:cNvPr id="99" name="Rectangle 98">
            <a:extLst>
              <a:ext uri="{FF2B5EF4-FFF2-40B4-BE49-F238E27FC236}">
                <a16:creationId xmlns:a16="http://schemas.microsoft.com/office/drawing/2014/main" id="{8F2348D5-4AF5-4DD4-B7FA-03B6C2597A18}"/>
              </a:ext>
            </a:extLst>
          </p:cNvPr>
          <p:cNvSpPr/>
          <p:nvPr/>
        </p:nvSpPr>
        <p:spPr>
          <a:xfrm>
            <a:off x="10167878" y="2085956"/>
            <a:ext cx="1097280" cy="380400"/>
          </a:xfrm>
          <a:prstGeom prst="rect">
            <a:avLst/>
          </a:prstGeom>
          <a:solidFill>
            <a:schemeClr val="accent3"/>
          </a:solid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rgbClr val="FFFFFF"/>
                </a:solidFill>
              </a:rPr>
              <a:t>Intercompany</a:t>
            </a:r>
          </a:p>
        </p:txBody>
      </p:sp>
      <p:sp>
        <p:nvSpPr>
          <p:cNvPr id="100" name="Rectangle 99">
            <a:extLst>
              <a:ext uri="{FF2B5EF4-FFF2-40B4-BE49-F238E27FC236}">
                <a16:creationId xmlns:a16="http://schemas.microsoft.com/office/drawing/2014/main" id="{5D5E1140-C87C-46CD-A26E-2F5C8920F54C}"/>
              </a:ext>
            </a:extLst>
          </p:cNvPr>
          <p:cNvSpPr/>
          <p:nvPr/>
        </p:nvSpPr>
        <p:spPr>
          <a:xfrm>
            <a:off x="10167878" y="2596625"/>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Generate Financial IC Transactions</a:t>
            </a:r>
          </a:p>
        </p:txBody>
      </p:sp>
      <p:sp>
        <p:nvSpPr>
          <p:cNvPr id="101" name="Rectangle 100">
            <a:extLst>
              <a:ext uri="{FF2B5EF4-FFF2-40B4-BE49-F238E27FC236}">
                <a16:creationId xmlns:a16="http://schemas.microsoft.com/office/drawing/2014/main" id="{B4334D25-F58F-4BCA-A72A-1CD0D787B4B7}"/>
              </a:ext>
            </a:extLst>
          </p:cNvPr>
          <p:cNvSpPr/>
          <p:nvPr/>
        </p:nvSpPr>
        <p:spPr>
          <a:xfrm>
            <a:off x="10167878" y="3020793"/>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Reconcile IC Accounts</a:t>
            </a:r>
          </a:p>
        </p:txBody>
      </p:sp>
      <p:sp>
        <p:nvSpPr>
          <p:cNvPr id="120" name="Rectangle 119">
            <a:extLst>
              <a:ext uri="{FF2B5EF4-FFF2-40B4-BE49-F238E27FC236}">
                <a16:creationId xmlns:a16="http://schemas.microsoft.com/office/drawing/2014/main" id="{96FE4C88-68CE-4472-B5E0-3932CFE78E2F}"/>
              </a:ext>
            </a:extLst>
          </p:cNvPr>
          <p:cNvSpPr/>
          <p:nvPr/>
        </p:nvSpPr>
        <p:spPr>
          <a:xfrm>
            <a:off x="7716048" y="2574961"/>
            <a:ext cx="1097280" cy="346525"/>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Maintain Enterprise Structure</a:t>
            </a:r>
          </a:p>
        </p:txBody>
      </p:sp>
      <p:sp>
        <p:nvSpPr>
          <p:cNvPr id="121" name="Rectangle 120">
            <a:extLst>
              <a:ext uri="{FF2B5EF4-FFF2-40B4-BE49-F238E27FC236}">
                <a16:creationId xmlns:a16="http://schemas.microsoft.com/office/drawing/2014/main" id="{C4A24B5A-DFDD-4B6A-B6BA-C7B4DB38A890}"/>
              </a:ext>
            </a:extLst>
          </p:cNvPr>
          <p:cNvSpPr/>
          <p:nvPr/>
        </p:nvSpPr>
        <p:spPr>
          <a:xfrm>
            <a:off x="7716048" y="3340939"/>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Maintain Currency &amp; Rates</a:t>
            </a:r>
          </a:p>
        </p:txBody>
      </p:sp>
      <p:sp>
        <p:nvSpPr>
          <p:cNvPr id="122" name="Rectangle 121">
            <a:extLst>
              <a:ext uri="{FF2B5EF4-FFF2-40B4-BE49-F238E27FC236}">
                <a16:creationId xmlns:a16="http://schemas.microsoft.com/office/drawing/2014/main" id="{00AFADEE-4940-42C2-A475-37DC9426EABA}"/>
              </a:ext>
            </a:extLst>
          </p:cNvPr>
          <p:cNvSpPr/>
          <p:nvPr/>
        </p:nvSpPr>
        <p:spPr>
          <a:xfrm>
            <a:off x="7716048" y="4104511"/>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Process Manual Journal Entries</a:t>
            </a:r>
          </a:p>
        </p:txBody>
      </p:sp>
      <p:sp>
        <p:nvSpPr>
          <p:cNvPr id="123" name="Rectangle 122">
            <a:extLst>
              <a:ext uri="{FF2B5EF4-FFF2-40B4-BE49-F238E27FC236}">
                <a16:creationId xmlns:a16="http://schemas.microsoft.com/office/drawing/2014/main" id="{E2E7CC8A-5A6C-4EF1-BBFB-6EC5273D3D15}"/>
              </a:ext>
            </a:extLst>
          </p:cNvPr>
          <p:cNvSpPr/>
          <p:nvPr/>
        </p:nvSpPr>
        <p:spPr>
          <a:xfrm>
            <a:off x="7716048" y="3716672"/>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Process Interfaced Journal Entries</a:t>
            </a:r>
          </a:p>
        </p:txBody>
      </p:sp>
      <p:sp>
        <p:nvSpPr>
          <p:cNvPr id="124" name="Rectangle 123">
            <a:extLst>
              <a:ext uri="{FF2B5EF4-FFF2-40B4-BE49-F238E27FC236}">
                <a16:creationId xmlns:a16="http://schemas.microsoft.com/office/drawing/2014/main" id="{5EB4766C-9BBF-4CA7-9958-56A6424A74F0}"/>
              </a:ext>
            </a:extLst>
          </p:cNvPr>
          <p:cNvSpPr/>
          <p:nvPr/>
        </p:nvSpPr>
        <p:spPr>
          <a:xfrm>
            <a:off x="7716048" y="4477526"/>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Approve and Post JEs</a:t>
            </a:r>
          </a:p>
        </p:txBody>
      </p:sp>
      <p:sp>
        <p:nvSpPr>
          <p:cNvPr id="125" name="Rectangle 124">
            <a:extLst>
              <a:ext uri="{FF2B5EF4-FFF2-40B4-BE49-F238E27FC236}">
                <a16:creationId xmlns:a16="http://schemas.microsoft.com/office/drawing/2014/main" id="{22D9ACFD-3A8F-40F5-8F5A-E696F52FD198}"/>
              </a:ext>
            </a:extLst>
          </p:cNvPr>
          <p:cNvSpPr/>
          <p:nvPr/>
        </p:nvSpPr>
        <p:spPr>
          <a:xfrm>
            <a:off x="7716048" y="4853582"/>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Process Reversing JEs</a:t>
            </a:r>
          </a:p>
        </p:txBody>
      </p:sp>
      <p:sp>
        <p:nvSpPr>
          <p:cNvPr id="126" name="Rectangle 125">
            <a:extLst>
              <a:ext uri="{FF2B5EF4-FFF2-40B4-BE49-F238E27FC236}">
                <a16:creationId xmlns:a16="http://schemas.microsoft.com/office/drawing/2014/main" id="{C2D8E783-E201-4D0A-9026-B89B453AED27}"/>
              </a:ext>
            </a:extLst>
          </p:cNvPr>
          <p:cNvSpPr/>
          <p:nvPr/>
        </p:nvSpPr>
        <p:spPr>
          <a:xfrm>
            <a:off x="7716048" y="5594623"/>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Perform Allocations</a:t>
            </a:r>
          </a:p>
        </p:txBody>
      </p:sp>
      <p:sp>
        <p:nvSpPr>
          <p:cNvPr id="127" name="Rectangle 126">
            <a:extLst>
              <a:ext uri="{FF2B5EF4-FFF2-40B4-BE49-F238E27FC236}">
                <a16:creationId xmlns:a16="http://schemas.microsoft.com/office/drawing/2014/main" id="{83174E4D-32A9-42C7-BD2E-03E8E193D51C}"/>
              </a:ext>
            </a:extLst>
          </p:cNvPr>
          <p:cNvSpPr/>
          <p:nvPr/>
        </p:nvSpPr>
        <p:spPr>
          <a:xfrm>
            <a:off x="7716048" y="5966467"/>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Perform Closing </a:t>
            </a:r>
          </a:p>
          <a:p>
            <a:pPr algn="ctr"/>
            <a:r>
              <a:rPr lang="en-US" sz="750" b="1">
                <a:solidFill>
                  <a:schemeClr val="tx1"/>
                </a:solidFill>
              </a:rPr>
              <a:t>(Period End)</a:t>
            </a:r>
          </a:p>
        </p:txBody>
      </p:sp>
      <p:sp>
        <p:nvSpPr>
          <p:cNvPr id="128" name="Rectangle 127">
            <a:extLst>
              <a:ext uri="{FF2B5EF4-FFF2-40B4-BE49-F238E27FC236}">
                <a16:creationId xmlns:a16="http://schemas.microsoft.com/office/drawing/2014/main" id="{5B0170CE-672F-4C1B-8DDA-9B3A1A617A09}"/>
              </a:ext>
            </a:extLst>
          </p:cNvPr>
          <p:cNvSpPr/>
          <p:nvPr/>
        </p:nvSpPr>
        <p:spPr>
          <a:xfrm>
            <a:off x="7716048" y="5229638"/>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Process Recurring JEs</a:t>
            </a:r>
          </a:p>
        </p:txBody>
      </p:sp>
      <p:sp>
        <p:nvSpPr>
          <p:cNvPr id="129" name="Rectangle 128">
            <a:extLst>
              <a:ext uri="{FF2B5EF4-FFF2-40B4-BE49-F238E27FC236}">
                <a16:creationId xmlns:a16="http://schemas.microsoft.com/office/drawing/2014/main" id="{1614B940-AE6F-4591-B878-780176A2946E}"/>
              </a:ext>
            </a:extLst>
          </p:cNvPr>
          <p:cNvSpPr/>
          <p:nvPr/>
        </p:nvSpPr>
        <p:spPr>
          <a:xfrm>
            <a:off x="7731546" y="2980823"/>
            <a:ext cx="1063911" cy="299545"/>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Maintain Chart of Accounts</a:t>
            </a:r>
          </a:p>
        </p:txBody>
      </p:sp>
      <p:sp>
        <p:nvSpPr>
          <p:cNvPr id="130" name="Rectangle 129">
            <a:extLst>
              <a:ext uri="{FF2B5EF4-FFF2-40B4-BE49-F238E27FC236}">
                <a16:creationId xmlns:a16="http://schemas.microsoft.com/office/drawing/2014/main" id="{A722DA6C-87A1-4E8C-8A61-972EB14C9932}"/>
              </a:ext>
            </a:extLst>
          </p:cNvPr>
          <p:cNvSpPr/>
          <p:nvPr/>
        </p:nvSpPr>
        <p:spPr>
          <a:xfrm>
            <a:off x="7716048" y="6338311"/>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Financial Reporting</a:t>
            </a:r>
          </a:p>
        </p:txBody>
      </p:sp>
      <p:sp>
        <p:nvSpPr>
          <p:cNvPr id="80" name="Rectangle 79">
            <a:extLst>
              <a:ext uri="{FF2B5EF4-FFF2-40B4-BE49-F238E27FC236}">
                <a16:creationId xmlns:a16="http://schemas.microsoft.com/office/drawing/2014/main" id="{C6C2F661-DCD9-4CCB-BA40-82A1A3164CA9}"/>
              </a:ext>
            </a:extLst>
          </p:cNvPr>
          <p:cNvSpPr/>
          <p:nvPr/>
        </p:nvSpPr>
        <p:spPr>
          <a:xfrm>
            <a:off x="5490704" y="2599980"/>
            <a:ext cx="1097280" cy="308621"/>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Perform Asset Additions</a:t>
            </a:r>
          </a:p>
        </p:txBody>
      </p:sp>
      <p:sp>
        <p:nvSpPr>
          <p:cNvPr id="81" name="Rectangle 80">
            <a:extLst>
              <a:ext uri="{FF2B5EF4-FFF2-40B4-BE49-F238E27FC236}">
                <a16:creationId xmlns:a16="http://schemas.microsoft.com/office/drawing/2014/main" id="{317477F8-AD64-4461-A5B1-F12618B4D764}"/>
              </a:ext>
            </a:extLst>
          </p:cNvPr>
          <p:cNvSpPr/>
          <p:nvPr/>
        </p:nvSpPr>
        <p:spPr>
          <a:xfrm>
            <a:off x="5490704" y="3831598"/>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Retire Assets</a:t>
            </a:r>
          </a:p>
        </p:txBody>
      </p:sp>
      <p:sp>
        <p:nvSpPr>
          <p:cNvPr id="82" name="Rectangle 81">
            <a:extLst>
              <a:ext uri="{FF2B5EF4-FFF2-40B4-BE49-F238E27FC236}">
                <a16:creationId xmlns:a16="http://schemas.microsoft.com/office/drawing/2014/main" id="{F537F1F4-0B17-4B8A-88BF-68B7C9D492D4}"/>
              </a:ext>
            </a:extLst>
          </p:cNvPr>
          <p:cNvSpPr/>
          <p:nvPr/>
        </p:nvSpPr>
        <p:spPr>
          <a:xfrm>
            <a:off x="5490704" y="3416400"/>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Transfer Assets</a:t>
            </a:r>
          </a:p>
        </p:txBody>
      </p:sp>
      <p:sp>
        <p:nvSpPr>
          <p:cNvPr id="83" name="Rectangle 82">
            <a:extLst>
              <a:ext uri="{FF2B5EF4-FFF2-40B4-BE49-F238E27FC236}">
                <a16:creationId xmlns:a16="http://schemas.microsoft.com/office/drawing/2014/main" id="{745AC472-C241-49DB-9B99-ADD9827E4D63}"/>
              </a:ext>
            </a:extLst>
          </p:cNvPr>
          <p:cNvSpPr/>
          <p:nvPr/>
        </p:nvSpPr>
        <p:spPr>
          <a:xfrm>
            <a:off x="5490704" y="4655654"/>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err="1">
                <a:solidFill>
                  <a:schemeClr val="tx1"/>
                </a:solidFill>
              </a:rPr>
              <a:t>Depreciatie</a:t>
            </a:r>
            <a:r>
              <a:rPr lang="en-US" sz="750">
                <a:solidFill>
                  <a:schemeClr val="tx1"/>
                </a:solidFill>
              </a:rPr>
              <a:t> Assets Period End Close</a:t>
            </a:r>
          </a:p>
        </p:txBody>
      </p:sp>
      <p:sp>
        <p:nvSpPr>
          <p:cNvPr id="84" name="Rectangle 83">
            <a:extLst>
              <a:ext uri="{FF2B5EF4-FFF2-40B4-BE49-F238E27FC236}">
                <a16:creationId xmlns:a16="http://schemas.microsoft.com/office/drawing/2014/main" id="{CD53079D-6E35-497C-B4B9-28671B8C2727}"/>
              </a:ext>
            </a:extLst>
          </p:cNvPr>
          <p:cNvSpPr/>
          <p:nvPr/>
        </p:nvSpPr>
        <p:spPr>
          <a:xfrm>
            <a:off x="5490704" y="5076316"/>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Maintain Asset Books	</a:t>
            </a:r>
          </a:p>
        </p:txBody>
      </p:sp>
      <p:sp>
        <p:nvSpPr>
          <p:cNvPr id="85" name="Rectangle 84">
            <a:extLst>
              <a:ext uri="{FF2B5EF4-FFF2-40B4-BE49-F238E27FC236}">
                <a16:creationId xmlns:a16="http://schemas.microsoft.com/office/drawing/2014/main" id="{38F94EAF-C409-4CF1-B249-14323A9C919C}"/>
              </a:ext>
            </a:extLst>
          </p:cNvPr>
          <p:cNvSpPr/>
          <p:nvPr/>
        </p:nvSpPr>
        <p:spPr>
          <a:xfrm>
            <a:off x="5490704" y="3001202"/>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Adjust Assets</a:t>
            </a:r>
          </a:p>
        </p:txBody>
      </p:sp>
      <p:sp>
        <p:nvSpPr>
          <p:cNvPr id="86" name="Rectangle 85">
            <a:extLst>
              <a:ext uri="{FF2B5EF4-FFF2-40B4-BE49-F238E27FC236}">
                <a16:creationId xmlns:a16="http://schemas.microsoft.com/office/drawing/2014/main" id="{24324B2F-69F5-4183-9529-CC0626A9B386}"/>
              </a:ext>
            </a:extLst>
          </p:cNvPr>
          <p:cNvSpPr/>
          <p:nvPr/>
        </p:nvSpPr>
        <p:spPr>
          <a:xfrm>
            <a:off x="5490704" y="4246796"/>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Reinstate Assets</a:t>
            </a:r>
          </a:p>
        </p:txBody>
      </p:sp>
      <p:sp>
        <p:nvSpPr>
          <p:cNvPr id="87" name="Rectangle 86">
            <a:extLst>
              <a:ext uri="{FF2B5EF4-FFF2-40B4-BE49-F238E27FC236}">
                <a16:creationId xmlns:a16="http://schemas.microsoft.com/office/drawing/2014/main" id="{E6308963-8A12-47E2-B99F-E22555A495EB}"/>
              </a:ext>
            </a:extLst>
          </p:cNvPr>
          <p:cNvSpPr/>
          <p:nvPr/>
        </p:nvSpPr>
        <p:spPr>
          <a:xfrm>
            <a:off x="5490704" y="2091212"/>
            <a:ext cx="1097280" cy="380400"/>
          </a:xfrm>
          <a:prstGeom prst="rect">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rgbClr val="FFFFFF"/>
                </a:solidFill>
              </a:rPr>
              <a:t>Manage Fixed Assets</a:t>
            </a:r>
          </a:p>
        </p:txBody>
      </p:sp>
      <p:grpSp>
        <p:nvGrpSpPr>
          <p:cNvPr id="133" name="Group 132">
            <a:extLst>
              <a:ext uri="{FF2B5EF4-FFF2-40B4-BE49-F238E27FC236}">
                <a16:creationId xmlns:a16="http://schemas.microsoft.com/office/drawing/2014/main" id="{B0129A4E-EC4A-45E0-81F8-E269A3DE25F9}"/>
              </a:ext>
            </a:extLst>
          </p:cNvPr>
          <p:cNvGrpSpPr/>
          <p:nvPr/>
        </p:nvGrpSpPr>
        <p:grpSpPr>
          <a:xfrm>
            <a:off x="570035" y="6248930"/>
            <a:ext cx="6679064" cy="313096"/>
            <a:chOff x="727781" y="6412491"/>
            <a:chExt cx="5773265" cy="327276"/>
          </a:xfrm>
        </p:grpSpPr>
        <p:sp>
          <p:nvSpPr>
            <p:cNvPr id="135" name="Rectangle 134">
              <a:extLst>
                <a:ext uri="{FF2B5EF4-FFF2-40B4-BE49-F238E27FC236}">
                  <a16:creationId xmlns:a16="http://schemas.microsoft.com/office/drawing/2014/main" id="{DC0A0893-C164-4F70-AB3F-3DE650CD9706}"/>
                </a:ext>
              </a:extLst>
            </p:cNvPr>
            <p:cNvSpPr/>
            <p:nvPr/>
          </p:nvSpPr>
          <p:spPr>
            <a:xfrm>
              <a:off x="2447204" y="6412491"/>
              <a:ext cx="865446" cy="327276"/>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mj-lt"/>
                </a:rPr>
                <a:t>L3 Processes- Other Tracks</a:t>
              </a:r>
              <a:endParaRPr lang="en-US" sz="800" b="1">
                <a:solidFill>
                  <a:schemeClr val="tx1"/>
                </a:solidFill>
                <a:latin typeface="+mj-lt"/>
              </a:endParaRPr>
            </a:p>
          </p:txBody>
        </p:sp>
        <p:sp>
          <p:nvSpPr>
            <p:cNvPr id="137" name="Rectangle 136">
              <a:extLst>
                <a:ext uri="{FF2B5EF4-FFF2-40B4-BE49-F238E27FC236}">
                  <a16:creationId xmlns:a16="http://schemas.microsoft.com/office/drawing/2014/main" id="{EE29C491-3537-4D11-B6DD-4F32A43C44FA}"/>
                </a:ext>
              </a:extLst>
            </p:cNvPr>
            <p:cNvSpPr/>
            <p:nvPr/>
          </p:nvSpPr>
          <p:spPr>
            <a:xfrm>
              <a:off x="727781" y="6475489"/>
              <a:ext cx="786969" cy="223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a:solidFill>
                    <a:schemeClr val="tx1"/>
                  </a:solidFill>
                  <a:latin typeface="Calibri"/>
                  <a:cs typeface="Calibri"/>
                </a:rPr>
                <a:t>Legend</a:t>
              </a:r>
              <a:r>
                <a:rPr lang="en-US" sz="1200">
                  <a:solidFill>
                    <a:schemeClr val="tx1"/>
                  </a:solidFill>
                  <a:latin typeface="Proxima Nova"/>
                </a:rPr>
                <a:t> :</a:t>
              </a:r>
            </a:p>
          </p:txBody>
        </p:sp>
        <p:sp>
          <p:nvSpPr>
            <p:cNvPr id="139" name="Rectangle 138">
              <a:extLst>
                <a:ext uri="{FF2B5EF4-FFF2-40B4-BE49-F238E27FC236}">
                  <a16:creationId xmlns:a16="http://schemas.microsoft.com/office/drawing/2014/main" id="{93FB344C-33CF-4A73-91B9-C1B79EF40FB2}"/>
                </a:ext>
              </a:extLst>
            </p:cNvPr>
            <p:cNvSpPr/>
            <p:nvPr/>
          </p:nvSpPr>
          <p:spPr>
            <a:xfrm>
              <a:off x="4435454" y="6483066"/>
              <a:ext cx="2065592" cy="221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solidFill>
                  <a:schemeClr val="tx1"/>
                </a:solidFill>
                <a:latin typeface="Calibri"/>
                <a:cs typeface="Calibri"/>
              </a:endParaRPr>
            </a:p>
          </p:txBody>
        </p:sp>
      </p:grpSp>
      <p:grpSp>
        <p:nvGrpSpPr>
          <p:cNvPr id="5" name="Group 4">
            <a:extLst>
              <a:ext uri="{FF2B5EF4-FFF2-40B4-BE49-F238E27FC236}">
                <a16:creationId xmlns:a16="http://schemas.microsoft.com/office/drawing/2014/main" id="{1853977B-4763-038A-1D24-6153EDA84021}"/>
              </a:ext>
            </a:extLst>
          </p:cNvPr>
          <p:cNvGrpSpPr/>
          <p:nvPr/>
        </p:nvGrpSpPr>
        <p:grpSpPr>
          <a:xfrm>
            <a:off x="1370838" y="2995474"/>
            <a:ext cx="2393800" cy="2404313"/>
            <a:chOff x="800107" y="2995474"/>
            <a:chExt cx="2393800" cy="2404313"/>
          </a:xfrm>
        </p:grpSpPr>
        <p:sp>
          <p:nvSpPr>
            <p:cNvPr id="66" name="Rectangle 65">
              <a:extLst>
                <a:ext uri="{FF2B5EF4-FFF2-40B4-BE49-F238E27FC236}">
                  <a16:creationId xmlns:a16="http://schemas.microsoft.com/office/drawing/2014/main" id="{C2E4BF9D-A8B8-4967-8799-18594BE79FBA}"/>
                </a:ext>
              </a:extLst>
            </p:cNvPr>
            <p:cNvSpPr/>
            <p:nvPr/>
          </p:nvSpPr>
          <p:spPr>
            <a:xfrm>
              <a:off x="800107" y="3411817"/>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Manage Purchase Orders</a:t>
              </a:r>
            </a:p>
          </p:txBody>
        </p:sp>
        <p:sp>
          <p:nvSpPr>
            <p:cNvPr id="67" name="Rectangle 66">
              <a:extLst>
                <a:ext uri="{FF2B5EF4-FFF2-40B4-BE49-F238E27FC236}">
                  <a16:creationId xmlns:a16="http://schemas.microsoft.com/office/drawing/2014/main" id="{841836C8-1669-4CC4-8FD3-EC29F38C279A}"/>
                </a:ext>
              </a:extLst>
            </p:cNvPr>
            <p:cNvSpPr/>
            <p:nvPr/>
          </p:nvSpPr>
          <p:spPr>
            <a:xfrm>
              <a:off x="800107" y="3828160"/>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Process Receipts</a:t>
              </a:r>
            </a:p>
          </p:txBody>
        </p:sp>
        <p:sp>
          <p:nvSpPr>
            <p:cNvPr id="68" name="Rectangle 67">
              <a:extLst>
                <a:ext uri="{FF2B5EF4-FFF2-40B4-BE49-F238E27FC236}">
                  <a16:creationId xmlns:a16="http://schemas.microsoft.com/office/drawing/2014/main" id="{5065CBE6-2D35-4A70-89CD-9A2CB90A2209}"/>
                </a:ext>
              </a:extLst>
            </p:cNvPr>
            <p:cNvSpPr/>
            <p:nvPr/>
          </p:nvSpPr>
          <p:spPr>
            <a:xfrm>
              <a:off x="800107" y="5077189"/>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Maintenance Repair Operations (MRO)</a:t>
              </a:r>
            </a:p>
          </p:txBody>
        </p:sp>
        <p:sp>
          <p:nvSpPr>
            <p:cNvPr id="69" name="Rectangle 68">
              <a:extLst>
                <a:ext uri="{FF2B5EF4-FFF2-40B4-BE49-F238E27FC236}">
                  <a16:creationId xmlns:a16="http://schemas.microsoft.com/office/drawing/2014/main" id="{1BCF29CE-F026-41FF-93DD-C6E3BF888DA9}"/>
                </a:ext>
              </a:extLst>
            </p:cNvPr>
            <p:cNvSpPr/>
            <p:nvPr/>
          </p:nvSpPr>
          <p:spPr>
            <a:xfrm>
              <a:off x="800107" y="4660846"/>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Sourcing</a:t>
              </a:r>
            </a:p>
          </p:txBody>
        </p:sp>
        <p:sp>
          <p:nvSpPr>
            <p:cNvPr id="70" name="Rectangle 69">
              <a:extLst>
                <a:ext uri="{FF2B5EF4-FFF2-40B4-BE49-F238E27FC236}">
                  <a16:creationId xmlns:a16="http://schemas.microsoft.com/office/drawing/2014/main" id="{8FA53EC3-2EA5-4934-B759-9DA917830187}"/>
                </a:ext>
              </a:extLst>
            </p:cNvPr>
            <p:cNvSpPr/>
            <p:nvPr/>
          </p:nvSpPr>
          <p:spPr>
            <a:xfrm>
              <a:off x="800107" y="2995474"/>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Create Requisitions</a:t>
              </a:r>
            </a:p>
          </p:txBody>
        </p:sp>
        <p:sp>
          <p:nvSpPr>
            <p:cNvPr id="71" name="Rectangle 70">
              <a:extLst>
                <a:ext uri="{FF2B5EF4-FFF2-40B4-BE49-F238E27FC236}">
                  <a16:creationId xmlns:a16="http://schemas.microsoft.com/office/drawing/2014/main" id="{F0A0748F-291D-4E3C-93D1-6A2DA5F40196}"/>
                </a:ext>
              </a:extLst>
            </p:cNvPr>
            <p:cNvSpPr/>
            <p:nvPr/>
          </p:nvSpPr>
          <p:spPr>
            <a:xfrm>
              <a:off x="800107" y="4244503"/>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Vendor Onboarding</a:t>
              </a:r>
            </a:p>
          </p:txBody>
        </p:sp>
        <p:sp>
          <p:nvSpPr>
            <p:cNvPr id="75" name="Rectangle 74">
              <a:extLst>
                <a:ext uri="{FF2B5EF4-FFF2-40B4-BE49-F238E27FC236}">
                  <a16:creationId xmlns:a16="http://schemas.microsoft.com/office/drawing/2014/main" id="{E54E5A95-EFA4-4222-A4EA-F708AED89EDB}"/>
                </a:ext>
              </a:extLst>
            </p:cNvPr>
            <p:cNvSpPr/>
            <p:nvPr/>
          </p:nvSpPr>
          <p:spPr>
            <a:xfrm>
              <a:off x="2083675" y="3005403"/>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Process Invoices</a:t>
              </a:r>
            </a:p>
          </p:txBody>
        </p:sp>
        <p:sp>
          <p:nvSpPr>
            <p:cNvPr id="77" name="Rectangle 76">
              <a:extLst>
                <a:ext uri="{FF2B5EF4-FFF2-40B4-BE49-F238E27FC236}">
                  <a16:creationId xmlns:a16="http://schemas.microsoft.com/office/drawing/2014/main" id="{EE3B170C-9345-47EA-9DD7-E5D02C658DFF}"/>
                </a:ext>
              </a:extLst>
            </p:cNvPr>
            <p:cNvSpPr/>
            <p:nvPr/>
          </p:nvSpPr>
          <p:spPr>
            <a:xfrm>
              <a:off x="2083675" y="3430816"/>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Employee Expense Reports</a:t>
              </a:r>
            </a:p>
          </p:txBody>
        </p:sp>
        <p:sp>
          <p:nvSpPr>
            <p:cNvPr id="78" name="Rectangle 77">
              <a:extLst>
                <a:ext uri="{FF2B5EF4-FFF2-40B4-BE49-F238E27FC236}">
                  <a16:creationId xmlns:a16="http://schemas.microsoft.com/office/drawing/2014/main" id="{6DC6F3F7-0E03-425D-ABDF-F5949C2C9C63}"/>
                </a:ext>
              </a:extLst>
            </p:cNvPr>
            <p:cNvSpPr/>
            <p:nvPr/>
          </p:nvSpPr>
          <p:spPr>
            <a:xfrm>
              <a:off x="2083675" y="3856229"/>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Manage Payments</a:t>
              </a:r>
            </a:p>
          </p:txBody>
        </p:sp>
        <p:sp>
          <p:nvSpPr>
            <p:cNvPr id="88" name="Rectangle 87">
              <a:extLst>
                <a:ext uri="{FF2B5EF4-FFF2-40B4-BE49-F238E27FC236}">
                  <a16:creationId xmlns:a16="http://schemas.microsoft.com/office/drawing/2014/main" id="{0A61E5DD-3FFB-4A15-B8A8-F44B212161DC}"/>
                </a:ext>
              </a:extLst>
            </p:cNvPr>
            <p:cNvSpPr/>
            <p:nvPr/>
          </p:nvSpPr>
          <p:spPr>
            <a:xfrm>
              <a:off x="2083675" y="4274816"/>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Period End Close</a:t>
              </a:r>
            </a:p>
          </p:txBody>
        </p:sp>
        <p:sp>
          <p:nvSpPr>
            <p:cNvPr id="102" name="Rectangle 101">
              <a:extLst>
                <a:ext uri="{FF2B5EF4-FFF2-40B4-BE49-F238E27FC236}">
                  <a16:creationId xmlns:a16="http://schemas.microsoft.com/office/drawing/2014/main" id="{26D4DB03-64F0-4C42-968D-0ACE61655A68}"/>
                </a:ext>
              </a:extLst>
            </p:cNvPr>
            <p:cNvSpPr/>
            <p:nvPr/>
          </p:nvSpPr>
          <p:spPr>
            <a:xfrm>
              <a:off x="2096627" y="4721533"/>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Bank Setup</a:t>
              </a:r>
            </a:p>
          </p:txBody>
        </p:sp>
      </p:grpSp>
      <p:sp>
        <p:nvSpPr>
          <p:cNvPr id="103" name="Text Placeholder 12">
            <a:extLst>
              <a:ext uri="{FF2B5EF4-FFF2-40B4-BE49-F238E27FC236}">
                <a16:creationId xmlns:a16="http://schemas.microsoft.com/office/drawing/2014/main" id="{AEF9B63C-D6BC-4287-990A-D5E8EC3438C2}"/>
              </a:ext>
            </a:extLst>
          </p:cNvPr>
          <p:cNvSpPr txBox="1">
            <a:spLocks/>
          </p:cNvSpPr>
          <p:nvPr/>
        </p:nvSpPr>
        <p:spPr>
          <a:xfrm>
            <a:off x="492167" y="626820"/>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dirty="0"/>
              <a:t>Track wise Process flows for </a:t>
            </a:r>
            <a:r>
              <a:rPr lang="en-US" dirty="0" err="1"/>
              <a:t>Xyz</a:t>
            </a:r>
            <a:endParaRPr lang="en-US" dirty="0"/>
          </a:p>
        </p:txBody>
      </p:sp>
      <p:sp>
        <p:nvSpPr>
          <p:cNvPr id="104" name="Rectangle 103">
            <a:extLst>
              <a:ext uri="{FF2B5EF4-FFF2-40B4-BE49-F238E27FC236}">
                <a16:creationId xmlns:a16="http://schemas.microsoft.com/office/drawing/2014/main" id="{9E28C2DB-2178-47A6-AD1B-32BECE64BA28}"/>
              </a:ext>
            </a:extLst>
          </p:cNvPr>
          <p:cNvSpPr/>
          <p:nvPr/>
        </p:nvSpPr>
        <p:spPr>
          <a:xfrm>
            <a:off x="3697892" y="6248926"/>
            <a:ext cx="1024097" cy="313103"/>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Out of Scope</a:t>
            </a:r>
          </a:p>
        </p:txBody>
      </p:sp>
      <p:sp>
        <p:nvSpPr>
          <p:cNvPr id="105" name="Rectangle 104">
            <a:extLst>
              <a:ext uri="{FF2B5EF4-FFF2-40B4-BE49-F238E27FC236}">
                <a16:creationId xmlns:a16="http://schemas.microsoft.com/office/drawing/2014/main" id="{7F9DD419-BF93-469D-AC90-A64B8EA7AF9C}"/>
              </a:ext>
            </a:extLst>
          </p:cNvPr>
          <p:cNvSpPr/>
          <p:nvPr/>
        </p:nvSpPr>
        <p:spPr>
          <a:xfrm>
            <a:off x="1370838" y="6248931"/>
            <a:ext cx="1050954" cy="313096"/>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In Scope- L3 ATR Processes</a:t>
            </a:r>
            <a:endParaRPr lang="en-US" sz="750" b="1">
              <a:solidFill>
                <a:schemeClr val="tx1"/>
              </a:solidFill>
            </a:endParaRPr>
          </a:p>
        </p:txBody>
      </p:sp>
      <p:sp>
        <p:nvSpPr>
          <p:cNvPr id="106" name="Rectangle: Rounded Corners 105">
            <a:extLst>
              <a:ext uri="{FF2B5EF4-FFF2-40B4-BE49-F238E27FC236}">
                <a16:creationId xmlns:a16="http://schemas.microsoft.com/office/drawing/2014/main" id="{EF2D5D18-686F-41AE-BF23-BED0262DAD56}"/>
              </a:ext>
            </a:extLst>
          </p:cNvPr>
          <p:cNvSpPr/>
          <p:nvPr/>
        </p:nvSpPr>
        <p:spPr bwMode="gray">
          <a:xfrm flipV="1">
            <a:off x="10063364" y="2548127"/>
            <a:ext cx="1328077" cy="841656"/>
          </a:xfrm>
          <a:prstGeom prst="roundRect">
            <a:avLst/>
          </a:prstGeom>
          <a:noFill/>
          <a:ln w="28575" algn="ctr">
            <a:solidFill>
              <a:srgbClr val="FF00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07" name="Rectangle: Rounded Corners 106">
            <a:extLst>
              <a:ext uri="{FF2B5EF4-FFF2-40B4-BE49-F238E27FC236}">
                <a16:creationId xmlns:a16="http://schemas.microsoft.com/office/drawing/2014/main" id="{B892AAFC-1BAA-43F1-B7FA-AC820481F3EA}"/>
              </a:ext>
            </a:extLst>
          </p:cNvPr>
          <p:cNvSpPr/>
          <p:nvPr/>
        </p:nvSpPr>
        <p:spPr bwMode="gray">
          <a:xfrm flipV="1">
            <a:off x="7599462" y="5917219"/>
            <a:ext cx="1333571" cy="421091"/>
          </a:xfrm>
          <a:prstGeom prst="roundRect">
            <a:avLst/>
          </a:prstGeom>
          <a:noFill/>
          <a:ln w="28575" algn="ctr">
            <a:solidFill>
              <a:srgbClr val="FF00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66795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90777" y="2125347"/>
            <a:ext cx="10418233" cy="680995"/>
          </a:xfrm>
        </p:spPr>
        <p:txBody>
          <a:bodyPr/>
          <a:lstStyle/>
          <a:p>
            <a:r>
              <a:rPr lang="en-US" dirty="0"/>
              <a:t>Intercompany Setups &amp; Transaction Flow in Oracle Cloud</a:t>
            </a:r>
          </a:p>
        </p:txBody>
      </p:sp>
    </p:spTree>
    <p:extLst>
      <p:ext uri="{BB962C8B-B14F-4D97-AF65-F5344CB8AC3E}">
        <p14:creationId xmlns:p14="http://schemas.microsoft.com/office/powerpoint/2010/main" val="246475662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D7280-8ED7-4CE3-BB10-9546D58475EC}"/>
              </a:ext>
            </a:extLst>
          </p:cNvPr>
          <p:cNvSpPr>
            <a:spLocks noGrp="1"/>
          </p:cNvSpPr>
          <p:nvPr>
            <p:ph type="title"/>
          </p:nvPr>
        </p:nvSpPr>
        <p:spPr>
          <a:xfrm>
            <a:off x="221750" y="350404"/>
            <a:ext cx="7915382" cy="574139"/>
          </a:xfrm>
        </p:spPr>
        <p:txBody>
          <a:bodyPr>
            <a:noAutofit/>
          </a:bodyPr>
          <a:lstStyle/>
          <a:p>
            <a:r>
              <a:rPr lang="en-US" sz="3000" b="1" dirty="0">
                <a:latin typeface="+mj-lt"/>
              </a:rPr>
              <a:t>Intercompany Setups</a:t>
            </a:r>
          </a:p>
        </p:txBody>
      </p:sp>
      <p:sp>
        <p:nvSpPr>
          <p:cNvPr id="3" name="Content Placeholder 2">
            <a:extLst>
              <a:ext uri="{FF2B5EF4-FFF2-40B4-BE49-F238E27FC236}">
                <a16:creationId xmlns:a16="http://schemas.microsoft.com/office/drawing/2014/main" id="{B46492CC-6553-43DA-B9E9-D1E97293763D}"/>
              </a:ext>
            </a:extLst>
          </p:cNvPr>
          <p:cNvSpPr>
            <a:spLocks noGrp="1"/>
          </p:cNvSpPr>
          <p:nvPr>
            <p:ph idx="1"/>
          </p:nvPr>
        </p:nvSpPr>
        <p:spPr>
          <a:xfrm>
            <a:off x="657546" y="1326319"/>
            <a:ext cx="10730502" cy="4417887"/>
          </a:xfrm>
        </p:spPr>
        <p:txBody>
          <a:bodyPr/>
          <a:lstStyle/>
          <a:p>
            <a:pPr marL="514350" indent="-514350">
              <a:buAutoNum type="arabicPeriod"/>
            </a:pPr>
            <a:r>
              <a:rPr lang="en-US" sz="1800" dirty="0"/>
              <a:t>Manage Intercompany System Options - Add currency, conversion type, calendar etc.</a:t>
            </a:r>
          </a:p>
          <a:p>
            <a:pPr marL="0" indent="0">
              <a:buNone/>
            </a:pPr>
            <a:r>
              <a:rPr lang="en-US" sz="1800" dirty="0"/>
              <a:t>2.      Manage Intercompany Transaction Type</a:t>
            </a:r>
          </a:p>
          <a:p>
            <a:pPr marL="0" indent="0">
              <a:buNone/>
            </a:pPr>
            <a:endParaRPr lang="en-US" dirty="0"/>
          </a:p>
        </p:txBody>
      </p:sp>
      <p:sp>
        <p:nvSpPr>
          <p:cNvPr id="10" name="TextBox 9">
            <a:extLst>
              <a:ext uri="{FF2B5EF4-FFF2-40B4-BE49-F238E27FC236}">
                <a16:creationId xmlns:a16="http://schemas.microsoft.com/office/drawing/2014/main" id="{78FA1949-989D-4602-B0A9-BFEE1993EECB}"/>
              </a:ext>
            </a:extLst>
          </p:cNvPr>
          <p:cNvSpPr txBox="1"/>
          <p:nvPr/>
        </p:nvSpPr>
        <p:spPr>
          <a:xfrm>
            <a:off x="760287" y="5750165"/>
            <a:ext cx="5697875" cy="646331"/>
          </a:xfrm>
          <a:prstGeom prst="rect">
            <a:avLst/>
          </a:prstGeom>
          <a:noFill/>
        </p:spPr>
        <p:txBody>
          <a:bodyPr wrap="square" rtlCol="0">
            <a:spAutoFit/>
          </a:bodyPr>
          <a:lstStyle/>
          <a:p>
            <a:r>
              <a:rPr lang="en-US" dirty="0"/>
              <a:t>Invoicing if selected “yes” , system will create receivable and payable invoice</a:t>
            </a:r>
          </a:p>
        </p:txBody>
      </p:sp>
      <p:sp>
        <p:nvSpPr>
          <p:cNvPr id="25" name="Rectangle 24">
            <a:extLst>
              <a:ext uri="{FF2B5EF4-FFF2-40B4-BE49-F238E27FC236}">
                <a16:creationId xmlns:a16="http://schemas.microsoft.com/office/drawing/2014/main" id="{640BB1C1-CBC0-4C32-B310-223EECCE5D44}"/>
              </a:ext>
            </a:extLst>
          </p:cNvPr>
          <p:cNvSpPr/>
          <p:nvPr/>
        </p:nvSpPr>
        <p:spPr>
          <a:xfrm>
            <a:off x="657546" y="5777507"/>
            <a:ext cx="5732980" cy="6746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42C51DE-B3A6-4431-BF77-4CEFC16F1FFB}"/>
              </a:ext>
            </a:extLst>
          </p:cNvPr>
          <p:cNvPicPr>
            <a:picLocks noChangeAspect="1"/>
          </p:cNvPicPr>
          <p:nvPr/>
        </p:nvPicPr>
        <p:blipFill>
          <a:blip r:embed="rId3"/>
          <a:stretch>
            <a:fillRect/>
          </a:stretch>
        </p:blipFill>
        <p:spPr>
          <a:xfrm>
            <a:off x="221750" y="2537487"/>
            <a:ext cx="11312704" cy="2332912"/>
          </a:xfrm>
          <a:prstGeom prst="rect">
            <a:avLst/>
          </a:prstGeom>
          <a:ln>
            <a:solidFill>
              <a:schemeClr val="tx1"/>
            </a:solidFill>
          </a:ln>
        </p:spPr>
      </p:pic>
      <p:cxnSp>
        <p:nvCxnSpPr>
          <p:cNvPr id="17" name="Connector: Curved 16">
            <a:extLst>
              <a:ext uri="{FF2B5EF4-FFF2-40B4-BE49-F238E27FC236}">
                <a16:creationId xmlns:a16="http://schemas.microsoft.com/office/drawing/2014/main" id="{F87980CA-E372-40B3-9567-BD2C7A7A21A8}"/>
              </a:ext>
            </a:extLst>
          </p:cNvPr>
          <p:cNvCxnSpPr>
            <a:cxnSpLocks/>
          </p:cNvCxnSpPr>
          <p:nvPr/>
        </p:nvCxnSpPr>
        <p:spPr>
          <a:xfrm rot="10800000" flipV="1">
            <a:off x="4982967" y="4366516"/>
            <a:ext cx="2315111" cy="137768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96874063-53A8-4EB8-BD7B-E034948326A7}"/>
              </a:ext>
            </a:extLst>
          </p:cNvPr>
          <p:cNvCxnSpPr>
            <a:cxnSpLocks/>
          </p:cNvCxnSpPr>
          <p:nvPr/>
        </p:nvCxnSpPr>
        <p:spPr>
          <a:xfrm rot="16200000" flipH="1">
            <a:off x="8126002" y="4679023"/>
            <a:ext cx="1371601" cy="80823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05CFC70-9B25-4885-93F2-FB209438851B}"/>
              </a:ext>
            </a:extLst>
          </p:cNvPr>
          <p:cNvSpPr txBox="1"/>
          <p:nvPr/>
        </p:nvSpPr>
        <p:spPr>
          <a:xfrm>
            <a:off x="6810055" y="5777507"/>
            <a:ext cx="4912758" cy="923330"/>
          </a:xfrm>
          <a:prstGeom prst="rect">
            <a:avLst/>
          </a:prstGeom>
          <a:noFill/>
        </p:spPr>
        <p:txBody>
          <a:bodyPr wrap="square" rtlCol="0">
            <a:spAutoFit/>
          </a:bodyPr>
          <a:lstStyle/>
          <a:p>
            <a:r>
              <a:rPr lang="en-US" dirty="0"/>
              <a:t>Manual Approval if selected “yes”, system will request approval for inbound transaction processing</a:t>
            </a:r>
          </a:p>
        </p:txBody>
      </p:sp>
      <p:sp>
        <p:nvSpPr>
          <p:cNvPr id="22" name="Rectangle 21">
            <a:extLst>
              <a:ext uri="{FF2B5EF4-FFF2-40B4-BE49-F238E27FC236}">
                <a16:creationId xmlns:a16="http://schemas.microsoft.com/office/drawing/2014/main" id="{F29D9331-B102-4D9D-8F64-CCD071B94BCE}"/>
              </a:ext>
            </a:extLst>
          </p:cNvPr>
          <p:cNvSpPr/>
          <p:nvPr/>
        </p:nvSpPr>
        <p:spPr>
          <a:xfrm>
            <a:off x="6810055" y="5777507"/>
            <a:ext cx="4912758" cy="9318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9080E16-44CB-4CBA-934C-9DEBE7ACC60B}"/>
              </a:ext>
            </a:extLst>
          </p:cNvPr>
          <p:cNvSpPr/>
          <p:nvPr/>
        </p:nvSpPr>
        <p:spPr>
          <a:xfrm>
            <a:off x="6881974" y="4048018"/>
            <a:ext cx="832206" cy="28767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D5D4B07-D31B-418A-9BF6-4C2F1DDFB749}"/>
              </a:ext>
            </a:extLst>
          </p:cNvPr>
          <p:cNvSpPr/>
          <p:nvPr/>
        </p:nvSpPr>
        <p:spPr>
          <a:xfrm>
            <a:off x="7991582" y="3986372"/>
            <a:ext cx="598236" cy="377666"/>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728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D7280-8ED7-4CE3-BB10-9546D58475EC}"/>
              </a:ext>
            </a:extLst>
          </p:cNvPr>
          <p:cNvSpPr>
            <a:spLocks noGrp="1"/>
          </p:cNvSpPr>
          <p:nvPr>
            <p:ph type="title"/>
          </p:nvPr>
        </p:nvSpPr>
        <p:spPr>
          <a:xfrm>
            <a:off x="221750" y="350404"/>
            <a:ext cx="7915382" cy="574139"/>
          </a:xfrm>
        </p:spPr>
        <p:txBody>
          <a:bodyPr vert="horz" lIns="0" tIns="0" rIns="0" bIns="0" rtlCol="0" anchor="t" anchorCtr="0">
            <a:noAutofit/>
          </a:bodyPr>
          <a:lstStyle/>
          <a:p>
            <a:r>
              <a:rPr lang="en-US" sz="3000" b="1" dirty="0">
                <a:latin typeface="+mj-lt"/>
              </a:rPr>
              <a:t>Intercompany Setups</a:t>
            </a:r>
          </a:p>
        </p:txBody>
      </p:sp>
      <p:sp>
        <p:nvSpPr>
          <p:cNvPr id="3" name="Content Placeholder 2">
            <a:extLst>
              <a:ext uri="{FF2B5EF4-FFF2-40B4-BE49-F238E27FC236}">
                <a16:creationId xmlns:a16="http://schemas.microsoft.com/office/drawing/2014/main" id="{B46492CC-6553-43DA-B9E9-D1E97293763D}"/>
              </a:ext>
            </a:extLst>
          </p:cNvPr>
          <p:cNvSpPr>
            <a:spLocks noGrp="1"/>
          </p:cNvSpPr>
          <p:nvPr>
            <p:ph idx="1"/>
          </p:nvPr>
        </p:nvSpPr>
        <p:spPr>
          <a:xfrm>
            <a:off x="644058" y="1430756"/>
            <a:ext cx="10730502" cy="4417887"/>
          </a:xfrm>
        </p:spPr>
        <p:txBody>
          <a:bodyPr>
            <a:normAutofit/>
          </a:bodyPr>
          <a:lstStyle/>
          <a:p>
            <a:pPr marL="0" indent="0">
              <a:buNone/>
            </a:pPr>
            <a:r>
              <a:rPr lang="en-US" sz="1800" dirty="0"/>
              <a:t>3. Manage Intercompany Period Status</a:t>
            </a:r>
          </a:p>
          <a:p>
            <a:pPr marL="0" indent="0">
              <a:buNone/>
            </a:pPr>
            <a:r>
              <a:rPr lang="en-US" sz="1800" dirty="0"/>
              <a:t>4. Manage Intercompany Organizations</a:t>
            </a:r>
          </a:p>
          <a:p>
            <a:pPr marL="0" indent="0">
              <a:buNone/>
            </a:pPr>
            <a:endParaRPr lang="en-US" sz="1800" dirty="0"/>
          </a:p>
        </p:txBody>
      </p:sp>
      <p:pic>
        <p:nvPicPr>
          <p:cNvPr id="8" name="Picture 7">
            <a:extLst>
              <a:ext uri="{FF2B5EF4-FFF2-40B4-BE49-F238E27FC236}">
                <a16:creationId xmlns:a16="http://schemas.microsoft.com/office/drawing/2014/main" id="{8D5D602D-90AA-46CA-B631-B67F6EA6D677}"/>
              </a:ext>
            </a:extLst>
          </p:cNvPr>
          <p:cNvPicPr>
            <a:picLocks noChangeAspect="1"/>
          </p:cNvPicPr>
          <p:nvPr/>
        </p:nvPicPr>
        <p:blipFill>
          <a:blip r:embed="rId3"/>
          <a:stretch>
            <a:fillRect/>
          </a:stretch>
        </p:blipFill>
        <p:spPr>
          <a:xfrm>
            <a:off x="311727" y="2452260"/>
            <a:ext cx="11568546" cy="2974984"/>
          </a:xfrm>
          <a:prstGeom prst="rect">
            <a:avLst/>
          </a:prstGeom>
          <a:ln>
            <a:solidFill>
              <a:schemeClr val="tx1"/>
            </a:solidFill>
          </a:ln>
        </p:spPr>
      </p:pic>
      <p:sp>
        <p:nvSpPr>
          <p:cNvPr id="25" name="Rectangle 24">
            <a:extLst>
              <a:ext uri="{FF2B5EF4-FFF2-40B4-BE49-F238E27FC236}">
                <a16:creationId xmlns:a16="http://schemas.microsoft.com/office/drawing/2014/main" id="{FBC11785-1D23-4C25-B7B5-26384DD9EBF9}"/>
              </a:ext>
            </a:extLst>
          </p:cNvPr>
          <p:cNvSpPr/>
          <p:nvPr/>
        </p:nvSpPr>
        <p:spPr>
          <a:xfrm>
            <a:off x="4506480" y="4047483"/>
            <a:ext cx="1760731" cy="26389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522C865B-0FEA-4CE7-82FE-8FC55BE127C2}"/>
              </a:ext>
            </a:extLst>
          </p:cNvPr>
          <p:cNvSpPr/>
          <p:nvPr/>
        </p:nvSpPr>
        <p:spPr>
          <a:xfrm>
            <a:off x="6609689" y="4074117"/>
            <a:ext cx="1563385" cy="237261"/>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Connector: Curved 26">
            <a:extLst>
              <a:ext uri="{FF2B5EF4-FFF2-40B4-BE49-F238E27FC236}">
                <a16:creationId xmlns:a16="http://schemas.microsoft.com/office/drawing/2014/main" id="{2A95A442-7541-4EE3-B076-E65D719995F4}"/>
              </a:ext>
            </a:extLst>
          </p:cNvPr>
          <p:cNvCxnSpPr>
            <a:cxnSpLocks/>
          </p:cNvCxnSpPr>
          <p:nvPr/>
        </p:nvCxnSpPr>
        <p:spPr>
          <a:xfrm rot="10800000" flipV="1">
            <a:off x="5386846" y="2250279"/>
            <a:ext cx="1817518" cy="1749753"/>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Curved 27">
            <a:extLst>
              <a:ext uri="{FF2B5EF4-FFF2-40B4-BE49-F238E27FC236}">
                <a16:creationId xmlns:a16="http://schemas.microsoft.com/office/drawing/2014/main" id="{D37DFCBB-630C-4543-B7C9-A46106333BD4}"/>
              </a:ext>
            </a:extLst>
          </p:cNvPr>
          <p:cNvCxnSpPr>
            <a:cxnSpLocks/>
          </p:cNvCxnSpPr>
          <p:nvPr/>
        </p:nvCxnSpPr>
        <p:spPr>
          <a:xfrm rot="5400000">
            <a:off x="6895897" y="2826712"/>
            <a:ext cx="1797205" cy="64433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09C7BD6-C4DC-46F8-AC18-66EACB628B9B}"/>
              </a:ext>
            </a:extLst>
          </p:cNvPr>
          <p:cNvSpPr txBox="1"/>
          <p:nvPr/>
        </p:nvSpPr>
        <p:spPr>
          <a:xfrm>
            <a:off x="6299148" y="1862493"/>
            <a:ext cx="5697875" cy="369332"/>
          </a:xfrm>
          <a:prstGeom prst="rect">
            <a:avLst/>
          </a:prstGeom>
          <a:noFill/>
        </p:spPr>
        <p:txBody>
          <a:bodyPr wrap="square" rtlCol="0">
            <a:spAutoFit/>
          </a:bodyPr>
          <a:lstStyle/>
          <a:p>
            <a:r>
              <a:rPr lang="en-US" dirty="0"/>
              <a:t>System will create invoices based on this BU</a:t>
            </a:r>
          </a:p>
        </p:txBody>
      </p:sp>
      <p:sp>
        <p:nvSpPr>
          <p:cNvPr id="30" name="Rectangle 29">
            <a:extLst>
              <a:ext uri="{FF2B5EF4-FFF2-40B4-BE49-F238E27FC236}">
                <a16:creationId xmlns:a16="http://schemas.microsoft.com/office/drawing/2014/main" id="{1302D816-779D-4C05-BD0D-172DCC0C3C0E}"/>
              </a:ext>
            </a:extLst>
          </p:cNvPr>
          <p:cNvSpPr/>
          <p:nvPr/>
        </p:nvSpPr>
        <p:spPr>
          <a:xfrm>
            <a:off x="5850058" y="1790920"/>
            <a:ext cx="5524502" cy="459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0157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D7280-8ED7-4CE3-BB10-9546D58475EC}"/>
              </a:ext>
            </a:extLst>
          </p:cNvPr>
          <p:cNvSpPr>
            <a:spLocks noGrp="1"/>
          </p:cNvSpPr>
          <p:nvPr>
            <p:ph type="title"/>
          </p:nvPr>
        </p:nvSpPr>
        <p:spPr>
          <a:xfrm>
            <a:off x="251107" y="253663"/>
            <a:ext cx="7915382" cy="574139"/>
          </a:xfrm>
        </p:spPr>
        <p:txBody>
          <a:bodyPr vert="horz" lIns="0" tIns="0" rIns="0" bIns="0" rtlCol="0" anchor="t" anchorCtr="0">
            <a:noAutofit/>
          </a:bodyPr>
          <a:lstStyle/>
          <a:p>
            <a:r>
              <a:rPr lang="en-US" sz="3000" b="1" dirty="0">
                <a:latin typeface="+mj-lt"/>
              </a:rPr>
              <a:t>Intercompany Setups</a:t>
            </a:r>
          </a:p>
        </p:txBody>
      </p:sp>
      <p:sp>
        <p:nvSpPr>
          <p:cNvPr id="3" name="Content Placeholder 2">
            <a:extLst>
              <a:ext uri="{FF2B5EF4-FFF2-40B4-BE49-F238E27FC236}">
                <a16:creationId xmlns:a16="http://schemas.microsoft.com/office/drawing/2014/main" id="{B46492CC-6553-43DA-B9E9-D1E97293763D}"/>
              </a:ext>
            </a:extLst>
          </p:cNvPr>
          <p:cNvSpPr>
            <a:spLocks noGrp="1"/>
          </p:cNvSpPr>
          <p:nvPr>
            <p:ph idx="1"/>
          </p:nvPr>
        </p:nvSpPr>
        <p:spPr>
          <a:xfrm>
            <a:off x="644058" y="972184"/>
            <a:ext cx="10730502" cy="4691444"/>
          </a:xfrm>
        </p:spPr>
        <p:txBody>
          <a:bodyPr>
            <a:normAutofit/>
          </a:bodyPr>
          <a:lstStyle/>
          <a:p>
            <a:pPr marL="0" indent="0">
              <a:buNone/>
            </a:pPr>
            <a:r>
              <a:rPr lang="en-US" sz="1800" dirty="0"/>
              <a:t>5. Manage Data Access for Users</a:t>
            </a:r>
          </a:p>
          <a:p>
            <a:pPr marL="0" indent="0">
              <a:buNone/>
            </a:pPr>
            <a:r>
              <a:rPr lang="en-US" sz="1800" dirty="0"/>
              <a:t>6. Manage Intercompany Customer Supplier Assignments</a:t>
            </a:r>
          </a:p>
          <a:p>
            <a:pPr marL="0" indent="0">
              <a:buNone/>
            </a:pPr>
            <a:r>
              <a:rPr lang="en-US" sz="1800" dirty="0"/>
              <a:t>    </a:t>
            </a:r>
            <a:r>
              <a:rPr lang="en-US" sz="1800" i="1" dirty="0"/>
              <a:t>Prerequisite: Customer and supplier should be defined for the respective business unit</a:t>
            </a:r>
          </a:p>
        </p:txBody>
      </p:sp>
      <p:pic>
        <p:nvPicPr>
          <p:cNvPr id="5" name="Picture 4">
            <a:extLst>
              <a:ext uri="{FF2B5EF4-FFF2-40B4-BE49-F238E27FC236}">
                <a16:creationId xmlns:a16="http://schemas.microsoft.com/office/drawing/2014/main" id="{5B3602B4-54D3-4EAF-86A8-C064C0B0CA80}"/>
              </a:ext>
            </a:extLst>
          </p:cNvPr>
          <p:cNvPicPr>
            <a:picLocks noChangeAspect="1"/>
          </p:cNvPicPr>
          <p:nvPr/>
        </p:nvPicPr>
        <p:blipFill>
          <a:blip r:embed="rId3"/>
          <a:stretch>
            <a:fillRect/>
          </a:stretch>
        </p:blipFill>
        <p:spPr>
          <a:xfrm>
            <a:off x="250162" y="2464150"/>
            <a:ext cx="11614452" cy="2825960"/>
          </a:xfrm>
          <a:prstGeom prst="rect">
            <a:avLst/>
          </a:prstGeom>
          <a:ln>
            <a:solidFill>
              <a:schemeClr val="tx1"/>
            </a:solidFill>
          </a:ln>
        </p:spPr>
      </p:pic>
      <p:sp>
        <p:nvSpPr>
          <p:cNvPr id="15" name="Rectangle 14">
            <a:extLst>
              <a:ext uri="{FF2B5EF4-FFF2-40B4-BE49-F238E27FC236}">
                <a16:creationId xmlns:a16="http://schemas.microsoft.com/office/drawing/2014/main" id="{21183753-322E-4292-94D8-0BD2BB6034FA}"/>
              </a:ext>
            </a:extLst>
          </p:cNvPr>
          <p:cNvSpPr/>
          <p:nvPr/>
        </p:nvSpPr>
        <p:spPr>
          <a:xfrm>
            <a:off x="6215307" y="3890292"/>
            <a:ext cx="989055" cy="27992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89954BC-0AA1-45FB-A22C-36275A8FFD2E}"/>
              </a:ext>
            </a:extLst>
          </p:cNvPr>
          <p:cNvSpPr/>
          <p:nvPr/>
        </p:nvSpPr>
        <p:spPr>
          <a:xfrm>
            <a:off x="9238660" y="3877130"/>
            <a:ext cx="989055" cy="279924"/>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Connector: Curved 16">
            <a:extLst>
              <a:ext uri="{FF2B5EF4-FFF2-40B4-BE49-F238E27FC236}">
                <a16:creationId xmlns:a16="http://schemas.microsoft.com/office/drawing/2014/main" id="{FBAF1F25-64AD-4338-A76B-1CA4D14426BF}"/>
              </a:ext>
            </a:extLst>
          </p:cNvPr>
          <p:cNvCxnSpPr>
            <a:cxnSpLocks/>
          </p:cNvCxnSpPr>
          <p:nvPr/>
        </p:nvCxnSpPr>
        <p:spPr>
          <a:xfrm rot="10800000" flipV="1">
            <a:off x="4023363" y="4223502"/>
            <a:ext cx="2191945" cy="166231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FBC6BA84-9D45-460B-96AD-EEAA6B22372B}"/>
              </a:ext>
            </a:extLst>
          </p:cNvPr>
          <p:cNvCxnSpPr>
            <a:cxnSpLocks/>
          </p:cNvCxnSpPr>
          <p:nvPr/>
        </p:nvCxnSpPr>
        <p:spPr>
          <a:xfrm rot="16200000" flipH="1">
            <a:off x="9400615" y="4779852"/>
            <a:ext cx="1331842" cy="943848"/>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E732B19-58C5-4740-921D-B69CDF111623}"/>
              </a:ext>
            </a:extLst>
          </p:cNvPr>
          <p:cNvSpPr txBox="1"/>
          <p:nvPr/>
        </p:nvSpPr>
        <p:spPr>
          <a:xfrm>
            <a:off x="6243018" y="5970984"/>
            <a:ext cx="5697875" cy="646331"/>
          </a:xfrm>
          <a:prstGeom prst="rect">
            <a:avLst/>
          </a:prstGeom>
          <a:noFill/>
        </p:spPr>
        <p:txBody>
          <a:bodyPr wrap="square" rtlCol="0">
            <a:spAutoFit/>
          </a:bodyPr>
          <a:lstStyle/>
          <a:p>
            <a:r>
              <a:rPr lang="en-US" dirty="0"/>
              <a:t>System will create Intercompany payable invoice with supplier name DDSV1US Supplier 1</a:t>
            </a:r>
          </a:p>
        </p:txBody>
      </p:sp>
      <p:sp>
        <p:nvSpPr>
          <p:cNvPr id="24" name="Rectangle 23">
            <a:extLst>
              <a:ext uri="{FF2B5EF4-FFF2-40B4-BE49-F238E27FC236}">
                <a16:creationId xmlns:a16="http://schemas.microsoft.com/office/drawing/2014/main" id="{D206FB18-A2F9-414D-A5A2-15FA19A47074}"/>
              </a:ext>
            </a:extLst>
          </p:cNvPr>
          <p:cNvSpPr/>
          <p:nvPr/>
        </p:nvSpPr>
        <p:spPr>
          <a:xfrm>
            <a:off x="6243018" y="5917696"/>
            <a:ext cx="5438442" cy="7078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7A4280B-530C-4A5D-99B7-9AE65A89CCCA}"/>
              </a:ext>
            </a:extLst>
          </p:cNvPr>
          <p:cNvSpPr txBox="1"/>
          <p:nvPr/>
        </p:nvSpPr>
        <p:spPr>
          <a:xfrm>
            <a:off x="311434" y="5958006"/>
            <a:ext cx="5697875" cy="646331"/>
          </a:xfrm>
          <a:prstGeom prst="rect">
            <a:avLst/>
          </a:prstGeom>
          <a:noFill/>
        </p:spPr>
        <p:txBody>
          <a:bodyPr wrap="square" rtlCol="0">
            <a:spAutoFit/>
          </a:bodyPr>
          <a:lstStyle/>
          <a:p>
            <a:r>
              <a:rPr lang="en-US" dirty="0"/>
              <a:t>System will create Intercompany receivable invoice with customer name DDSV1 US Customer</a:t>
            </a:r>
          </a:p>
        </p:txBody>
      </p:sp>
      <p:sp>
        <p:nvSpPr>
          <p:cNvPr id="26" name="Rectangle 25">
            <a:extLst>
              <a:ext uri="{FF2B5EF4-FFF2-40B4-BE49-F238E27FC236}">
                <a16:creationId xmlns:a16="http://schemas.microsoft.com/office/drawing/2014/main" id="{D0A8C980-D299-4800-9A13-3320C74B5D39}"/>
              </a:ext>
            </a:extLst>
          </p:cNvPr>
          <p:cNvSpPr/>
          <p:nvPr/>
        </p:nvSpPr>
        <p:spPr>
          <a:xfrm>
            <a:off x="251107" y="5919330"/>
            <a:ext cx="5438442" cy="7078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48340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D7280-8ED7-4CE3-BB10-9546D58475EC}"/>
              </a:ext>
            </a:extLst>
          </p:cNvPr>
          <p:cNvSpPr>
            <a:spLocks noGrp="1"/>
          </p:cNvSpPr>
          <p:nvPr>
            <p:ph type="title"/>
          </p:nvPr>
        </p:nvSpPr>
        <p:spPr>
          <a:xfrm>
            <a:off x="221750" y="350404"/>
            <a:ext cx="7915382" cy="574139"/>
          </a:xfrm>
        </p:spPr>
        <p:txBody>
          <a:bodyPr>
            <a:normAutofit/>
          </a:bodyPr>
          <a:lstStyle/>
          <a:p>
            <a:r>
              <a:rPr lang="en-US" sz="3000" b="1" dirty="0">
                <a:latin typeface="+mj-lt"/>
              </a:rPr>
              <a:t>Intercompany</a:t>
            </a:r>
            <a:r>
              <a:rPr lang="en-US" dirty="0"/>
              <a:t> </a:t>
            </a:r>
            <a:r>
              <a:rPr lang="en-US" sz="3000" b="1" dirty="0">
                <a:latin typeface="+mj-lt"/>
              </a:rPr>
              <a:t>Setups</a:t>
            </a:r>
          </a:p>
        </p:txBody>
      </p:sp>
      <p:sp>
        <p:nvSpPr>
          <p:cNvPr id="3" name="Content Placeholder 2">
            <a:extLst>
              <a:ext uri="{FF2B5EF4-FFF2-40B4-BE49-F238E27FC236}">
                <a16:creationId xmlns:a16="http://schemas.microsoft.com/office/drawing/2014/main" id="{B46492CC-6553-43DA-B9E9-D1E97293763D}"/>
              </a:ext>
            </a:extLst>
          </p:cNvPr>
          <p:cNvSpPr>
            <a:spLocks noGrp="1"/>
          </p:cNvSpPr>
          <p:nvPr>
            <p:ph idx="1"/>
          </p:nvPr>
        </p:nvSpPr>
        <p:spPr>
          <a:xfrm>
            <a:off x="592178" y="1389500"/>
            <a:ext cx="10730502" cy="4417887"/>
          </a:xfrm>
        </p:spPr>
        <p:txBody>
          <a:bodyPr>
            <a:normAutofit/>
          </a:bodyPr>
          <a:lstStyle/>
          <a:p>
            <a:pPr marL="0" indent="0">
              <a:buNone/>
            </a:pPr>
            <a:r>
              <a:rPr lang="en-US" sz="1800" dirty="0"/>
              <a:t>7.  Manage Intercompany Receivables Assignment</a:t>
            </a:r>
          </a:p>
          <a:p>
            <a:pPr marL="0" indent="0">
              <a:buNone/>
            </a:pPr>
            <a:r>
              <a:rPr lang="en-US" sz="1800" dirty="0"/>
              <a:t>     </a:t>
            </a:r>
            <a:r>
              <a:rPr lang="en-US" sz="1800" i="1" dirty="0"/>
              <a:t>Prerequisite: Transaction type and Memo line is defined for the respective business unit in receivables</a:t>
            </a:r>
            <a:endParaRPr lang="en-US" sz="1800" dirty="0"/>
          </a:p>
        </p:txBody>
      </p:sp>
      <p:pic>
        <p:nvPicPr>
          <p:cNvPr id="6" name="Picture 5">
            <a:extLst>
              <a:ext uri="{FF2B5EF4-FFF2-40B4-BE49-F238E27FC236}">
                <a16:creationId xmlns:a16="http://schemas.microsoft.com/office/drawing/2014/main" id="{98161C93-D78D-4EDD-B081-5297406F23CE}"/>
              </a:ext>
            </a:extLst>
          </p:cNvPr>
          <p:cNvPicPr>
            <a:picLocks noChangeAspect="1"/>
          </p:cNvPicPr>
          <p:nvPr/>
        </p:nvPicPr>
        <p:blipFill>
          <a:blip r:embed="rId4"/>
          <a:stretch>
            <a:fillRect/>
          </a:stretch>
        </p:blipFill>
        <p:spPr>
          <a:xfrm>
            <a:off x="273630" y="2637374"/>
            <a:ext cx="11326192" cy="2831126"/>
          </a:xfrm>
          <a:prstGeom prst="rect">
            <a:avLst/>
          </a:prstGeom>
          <a:ln>
            <a:solidFill>
              <a:schemeClr val="tx1"/>
            </a:solidFill>
          </a:ln>
        </p:spPr>
      </p:pic>
      <p:sp>
        <p:nvSpPr>
          <p:cNvPr id="13" name="Rectangle 12">
            <a:extLst>
              <a:ext uri="{FF2B5EF4-FFF2-40B4-BE49-F238E27FC236}">
                <a16:creationId xmlns:a16="http://schemas.microsoft.com/office/drawing/2014/main" id="{5EC2CA84-DB9F-46ED-8065-22DAF771090C}"/>
              </a:ext>
            </a:extLst>
          </p:cNvPr>
          <p:cNvSpPr/>
          <p:nvPr/>
        </p:nvSpPr>
        <p:spPr>
          <a:xfrm>
            <a:off x="4952150" y="4822777"/>
            <a:ext cx="1850431" cy="20269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8775AE-A58B-42E5-984A-566DCFC35583}"/>
              </a:ext>
            </a:extLst>
          </p:cNvPr>
          <p:cNvSpPr/>
          <p:nvPr/>
        </p:nvSpPr>
        <p:spPr>
          <a:xfrm>
            <a:off x="7115255" y="4812228"/>
            <a:ext cx="1294453" cy="22387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Curved 18">
            <a:extLst>
              <a:ext uri="{FF2B5EF4-FFF2-40B4-BE49-F238E27FC236}">
                <a16:creationId xmlns:a16="http://schemas.microsoft.com/office/drawing/2014/main" id="{5E62554F-1C38-4FA6-AE0B-0EB05AA80437}"/>
              </a:ext>
            </a:extLst>
          </p:cNvPr>
          <p:cNvCxnSpPr>
            <a:cxnSpLocks/>
          </p:cNvCxnSpPr>
          <p:nvPr/>
        </p:nvCxnSpPr>
        <p:spPr>
          <a:xfrm rot="5400000">
            <a:off x="5041013" y="4944670"/>
            <a:ext cx="872629" cy="85280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Curved 19">
            <a:extLst>
              <a:ext uri="{FF2B5EF4-FFF2-40B4-BE49-F238E27FC236}">
                <a16:creationId xmlns:a16="http://schemas.microsoft.com/office/drawing/2014/main" id="{5A3FE82D-6D47-49E4-970E-EB9EF0B8B572}"/>
              </a:ext>
            </a:extLst>
          </p:cNvPr>
          <p:cNvCxnSpPr>
            <a:cxnSpLocks/>
            <a:endCxn id="22" idx="3"/>
          </p:cNvCxnSpPr>
          <p:nvPr/>
        </p:nvCxnSpPr>
        <p:spPr>
          <a:xfrm rot="10800000" flipV="1">
            <a:off x="5877365" y="5036103"/>
            <a:ext cx="1237890" cy="116021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29A5564-E82C-4B10-8456-9EE984FA93E9}"/>
              </a:ext>
            </a:extLst>
          </p:cNvPr>
          <p:cNvSpPr txBox="1"/>
          <p:nvPr/>
        </p:nvSpPr>
        <p:spPr>
          <a:xfrm>
            <a:off x="438923" y="5873150"/>
            <a:ext cx="5697875" cy="646331"/>
          </a:xfrm>
          <a:prstGeom prst="rect">
            <a:avLst/>
          </a:prstGeom>
          <a:noFill/>
        </p:spPr>
        <p:txBody>
          <a:bodyPr wrap="square" rtlCol="0">
            <a:spAutoFit/>
          </a:bodyPr>
          <a:lstStyle/>
          <a:p>
            <a:r>
              <a:rPr lang="en-US" dirty="0"/>
              <a:t>Transaction type and Memo line will be picked from this configuration to create receivable invoice</a:t>
            </a:r>
          </a:p>
        </p:txBody>
      </p:sp>
      <p:sp>
        <p:nvSpPr>
          <p:cNvPr id="22" name="Rectangle 21">
            <a:extLst>
              <a:ext uri="{FF2B5EF4-FFF2-40B4-BE49-F238E27FC236}">
                <a16:creationId xmlns:a16="http://schemas.microsoft.com/office/drawing/2014/main" id="{DACA1DB0-B4F4-4C39-80B8-3ED0500C6A2B}"/>
              </a:ext>
            </a:extLst>
          </p:cNvPr>
          <p:cNvSpPr/>
          <p:nvPr/>
        </p:nvSpPr>
        <p:spPr>
          <a:xfrm>
            <a:off x="438923" y="5842404"/>
            <a:ext cx="5438442" cy="7078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6851528"/>
      </p:ext>
    </p:extLst>
  </p:cSld>
  <p:clrMapOvr>
    <a:overrideClrMapping bg1="lt1" tx1="dk1" bg2="lt2" tx2="dk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D7280-8ED7-4CE3-BB10-9546D58475EC}"/>
              </a:ext>
            </a:extLst>
          </p:cNvPr>
          <p:cNvSpPr>
            <a:spLocks noGrp="1"/>
          </p:cNvSpPr>
          <p:nvPr>
            <p:ph type="title"/>
          </p:nvPr>
        </p:nvSpPr>
        <p:spPr>
          <a:xfrm>
            <a:off x="221750" y="350404"/>
            <a:ext cx="7915382" cy="574139"/>
          </a:xfrm>
        </p:spPr>
        <p:txBody>
          <a:bodyPr vert="horz" lIns="0" tIns="0" rIns="0" bIns="0" rtlCol="0" anchor="t" anchorCtr="0">
            <a:normAutofit/>
          </a:bodyPr>
          <a:lstStyle/>
          <a:p>
            <a:r>
              <a:rPr lang="en-US" sz="3000" b="1" dirty="0">
                <a:latin typeface="+mj-lt"/>
              </a:rPr>
              <a:t>Intercompany Setups</a:t>
            </a:r>
          </a:p>
        </p:txBody>
      </p:sp>
      <p:sp>
        <p:nvSpPr>
          <p:cNvPr id="3" name="Content Placeholder 2">
            <a:extLst>
              <a:ext uri="{FF2B5EF4-FFF2-40B4-BE49-F238E27FC236}">
                <a16:creationId xmlns:a16="http://schemas.microsoft.com/office/drawing/2014/main" id="{B46492CC-6553-43DA-B9E9-D1E97293763D}"/>
              </a:ext>
            </a:extLst>
          </p:cNvPr>
          <p:cNvSpPr>
            <a:spLocks noGrp="1"/>
          </p:cNvSpPr>
          <p:nvPr>
            <p:ph idx="1"/>
          </p:nvPr>
        </p:nvSpPr>
        <p:spPr>
          <a:xfrm>
            <a:off x="644058" y="1245740"/>
            <a:ext cx="10730502" cy="4417887"/>
          </a:xfrm>
        </p:spPr>
        <p:txBody>
          <a:bodyPr>
            <a:normAutofit/>
          </a:bodyPr>
          <a:lstStyle/>
          <a:p>
            <a:pPr marL="0" indent="0">
              <a:buNone/>
            </a:pPr>
            <a:r>
              <a:rPr lang="en-US" sz="1800" dirty="0"/>
              <a:t>8.  Intercompany Balancing Rules</a:t>
            </a:r>
          </a:p>
        </p:txBody>
      </p:sp>
      <p:pic>
        <p:nvPicPr>
          <p:cNvPr id="11" name="Picture 10">
            <a:extLst>
              <a:ext uri="{FF2B5EF4-FFF2-40B4-BE49-F238E27FC236}">
                <a16:creationId xmlns:a16="http://schemas.microsoft.com/office/drawing/2014/main" id="{62420AF9-BEF3-4261-BC0B-2CC559506ABE}"/>
              </a:ext>
            </a:extLst>
          </p:cNvPr>
          <p:cNvPicPr>
            <a:picLocks noChangeAspect="1"/>
          </p:cNvPicPr>
          <p:nvPr/>
        </p:nvPicPr>
        <p:blipFill>
          <a:blip r:embed="rId4"/>
          <a:stretch>
            <a:fillRect/>
          </a:stretch>
        </p:blipFill>
        <p:spPr>
          <a:xfrm>
            <a:off x="380547" y="1913940"/>
            <a:ext cx="11346165" cy="4700375"/>
          </a:xfrm>
          <a:prstGeom prst="rect">
            <a:avLst/>
          </a:prstGeom>
          <a:ln>
            <a:solidFill>
              <a:schemeClr val="tx1"/>
            </a:solidFill>
          </a:ln>
        </p:spPr>
      </p:pic>
      <p:sp>
        <p:nvSpPr>
          <p:cNvPr id="12" name="Rectangle 11">
            <a:extLst>
              <a:ext uri="{FF2B5EF4-FFF2-40B4-BE49-F238E27FC236}">
                <a16:creationId xmlns:a16="http://schemas.microsoft.com/office/drawing/2014/main" id="{809EEFFC-A73B-4623-A66D-E384763AE06C}"/>
              </a:ext>
            </a:extLst>
          </p:cNvPr>
          <p:cNvSpPr/>
          <p:nvPr/>
        </p:nvSpPr>
        <p:spPr>
          <a:xfrm>
            <a:off x="2810223" y="4978587"/>
            <a:ext cx="858528" cy="19675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8D67EC-9E63-422C-9B0D-6F64A516B721}"/>
              </a:ext>
            </a:extLst>
          </p:cNvPr>
          <p:cNvSpPr/>
          <p:nvPr/>
        </p:nvSpPr>
        <p:spPr>
          <a:xfrm>
            <a:off x="5224033" y="4974118"/>
            <a:ext cx="610883" cy="19675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77381"/>
      </p:ext>
    </p:extLst>
  </p:cSld>
  <p:clrMapOvr>
    <a:overrideClrMapping bg1="lt1" tx1="dk1" bg2="lt2" tx2="dk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D7280-8ED7-4CE3-BB10-9546D58475EC}"/>
              </a:ext>
            </a:extLst>
          </p:cNvPr>
          <p:cNvSpPr>
            <a:spLocks noGrp="1"/>
          </p:cNvSpPr>
          <p:nvPr>
            <p:ph type="title"/>
          </p:nvPr>
        </p:nvSpPr>
        <p:spPr>
          <a:xfrm>
            <a:off x="221750" y="350404"/>
            <a:ext cx="7915382" cy="574139"/>
          </a:xfrm>
        </p:spPr>
        <p:txBody>
          <a:bodyPr vert="horz" lIns="0" tIns="0" rIns="0" bIns="0" rtlCol="0" anchor="t" anchorCtr="0">
            <a:normAutofit/>
          </a:bodyPr>
          <a:lstStyle/>
          <a:p>
            <a:r>
              <a:rPr lang="en-US" sz="3000" b="1" dirty="0">
                <a:latin typeface="+mj-lt"/>
              </a:rPr>
              <a:t>Intercompany Setups</a:t>
            </a:r>
          </a:p>
        </p:txBody>
      </p:sp>
      <p:sp>
        <p:nvSpPr>
          <p:cNvPr id="3" name="Content Placeholder 2">
            <a:extLst>
              <a:ext uri="{FF2B5EF4-FFF2-40B4-BE49-F238E27FC236}">
                <a16:creationId xmlns:a16="http://schemas.microsoft.com/office/drawing/2014/main" id="{B46492CC-6553-43DA-B9E9-D1E97293763D}"/>
              </a:ext>
            </a:extLst>
          </p:cNvPr>
          <p:cNvSpPr>
            <a:spLocks noGrp="1"/>
          </p:cNvSpPr>
          <p:nvPr>
            <p:ph idx="1"/>
          </p:nvPr>
        </p:nvSpPr>
        <p:spPr>
          <a:xfrm>
            <a:off x="644058" y="1245740"/>
            <a:ext cx="10730502" cy="4417887"/>
          </a:xfrm>
        </p:spPr>
        <p:txBody>
          <a:bodyPr>
            <a:normAutofit/>
          </a:bodyPr>
          <a:lstStyle/>
          <a:p>
            <a:pPr marL="0" indent="0">
              <a:buNone/>
            </a:pPr>
            <a:r>
              <a:rPr lang="en-US" sz="1800" dirty="0"/>
              <a:t>6.  Intercompany Balancing Rules</a:t>
            </a:r>
          </a:p>
        </p:txBody>
      </p:sp>
      <p:sp>
        <p:nvSpPr>
          <p:cNvPr id="6" name="TextBox 5">
            <a:extLst>
              <a:ext uri="{FF2B5EF4-FFF2-40B4-BE49-F238E27FC236}">
                <a16:creationId xmlns:a16="http://schemas.microsoft.com/office/drawing/2014/main" id="{90AD73DD-4835-4002-8422-E1FB7711EA89}"/>
              </a:ext>
            </a:extLst>
          </p:cNvPr>
          <p:cNvSpPr txBox="1"/>
          <p:nvPr/>
        </p:nvSpPr>
        <p:spPr>
          <a:xfrm>
            <a:off x="644058" y="5168615"/>
            <a:ext cx="10451405" cy="369332"/>
          </a:xfrm>
          <a:prstGeom prst="rect">
            <a:avLst/>
          </a:prstGeom>
          <a:noFill/>
        </p:spPr>
        <p:txBody>
          <a:bodyPr wrap="square" rtlCol="0">
            <a:spAutoFit/>
          </a:bodyPr>
          <a:lstStyle/>
          <a:p>
            <a:r>
              <a:rPr lang="en-US" dirty="0"/>
              <a:t>Precedence level – Primary segment Rules </a:t>
            </a:r>
            <a:r>
              <a:rPr lang="en-US" dirty="0">
                <a:sym typeface="Wingdings" panose="05000000000000000000" pitchFamily="2" charset="2"/>
              </a:rPr>
              <a:t></a:t>
            </a:r>
            <a:r>
              <a:rPr lang="en-US" dirty="0"/>
              <a:t> Legal Entity Rules </a:t>
            </a:r>
            <a:r>
              <a:rPr lang="en-US" dirty="0">
                <a:sym typeface="Wingdings" panose="05000000000000000000" pitchFamily="2" charset="2"/>
              </a:rPr>
              <a:t> Ledger Rules  COA Rules</a:t>
            </a:r>
            <a:endParaRPr lang="en-US" dirty="0"/>
          </a:p>
        </p:txBody>
      </p:sp>
      <p:pic>
        <p:nvPicPr>
          <p:cNvPr id="8" name="Picture 7">
            <a:extLst>
              <a:ext uri="{FF2B5EF4-FFF2-40B4-BE49-F238E27FC236}">
                <a16:creationId xmlns:a16="http://schemas.microsoft.com/office/drawing/2014/main" id="{35D40AA8-2E97-441A-9517-CBAC884A318E}"/>
              </a:ext>
            </a:extLst>
          </p:cNvPr>
          <p:cNvPicPr>
            <a:picLocks noChangeAspect="1"/>
          </p:cNvPicPr>
          <p:nvPr/>
        </p:nvPicPr>
        <p:blipFill>
          <a:blip r:embed="rId3"/>
          <a:stretch>
            <a:fillRect/>
          </a:stretch>
        </p:blipFill>
        <p:spPr>
          <a:xfrm>
            <a:off x="241465" y="1689385"/>
            <a:ext cx="11709070" cy="3136128"/>
          </a:xfrm>
          <a:prstGeom prst="rect">
            <a:avLst/>
          </a:prstGeom>
          <a:ln>
            <a:solidFill>
              <a:schemeClr val="tx1"/>
            </a:solidFill>
          </a:ln>
        </p:spPr>
      </p:pic>
      <p:sp>
        <p:nvSpPr>
          <p:cNvPr id="16" name="Rectangle 15">
            <a:extLst>
              <a:ext uri="{FF2B5EF4-FFF2-40B4-BE49-F238E27FC236}">
                <a16:creationId xmlns:a16="http://schemas.microsoft.com/office/drawing/2014/main" id="{ED0F68C3-3A62-4229-9DD9-18BAB86A91EB}"/>
              </a:ext>
            </a:extLst>
          </p:cNvPr>
          <p:cNvSpPr/>
          <p:nvPr/>
        </p:nvSpPr>
        <p:spPr>
          <a:xfrm>
            <a:off x="6110321" y="4459059"/>
            <a:ext cx="1444220" cy="235679"/>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674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5DCDE-1ACF-4E50-AA45-2EDF96678B87}"/>
              </a:ext>
            </a:extLst>
          </p:cNvPr>
          <p:cNvSpPr>
            <a:spLocks noGrp="1"/>
          </p:cNvSpPr>
          <p:nvPr>
            <p:ph type="title"/>
          </p:nvPr>
        </p:nvSpPr>
        <p:spPr>
          <a:xfrm>
            <a:off x="232558" y="142542"/>
            <a:ext cx="10515600" cy="494767"/>
          </a:xfrm>
        </p:spPr>
        <p:txBody>
          <a:bodyPr>
            <a:normAutofit/>
          </a:bodyPr>
          <a:lstStyle/>
          <a:p>
            <a:r>
              <a:rPr lang="en-US" sz="3000" b="1" dirty="0">
                <a:latin typeface="+mj-lt"/>
              </a:rPr>
              <a:t>Intercompany Transaction</a:t>
            </a:r>
          </a:p>
        </p:txBody>
      </p:sp>
      <p:pic>
        <p:nvPicPr>
          <p:cNvPr id="13" name="Content Placeholder 12" descr="A screenshot of a computer&#10;&#10;Description automatically generated">
            <a:extLst>
              <a:ext uri="{FF2B5EF4-FFF2-40B4-BE49-F238E27FC236}">
                <a16:creationId xmlns:a16="http://schemas.microsoft.com/office/drawing/2014/main" id="{3F3AAC0B-576F-4C5E-88F4-477A7D58CFB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641" r="5197" b="14943"/>
          <a:stretch/>
        </p:blipFill>
        <p:spPr>
          <a:xfrm>
            <a:off x="330529" y="1344880"/>
            <a:ext cx="11639182" cy="5139047"/>
          </a:xfrm>
          <a:ln>
            <a:solidFill>
              <a:schemeClr val="tx1"/>
            </a:solidFill>
          </a:ln>
        </p:spPr>
      </p:pic>
      <p:sp>
        <p:nvSpPr>
          <p:cNvPr id="14" name="TextBox 13">
            <a:extLst>
              <a:ext uri="{FF2B5EF4-FFF2-40B4-BE49-F238E27FC236}">
                <a16:creationId xmlns:a16="http://schemas.microsoft.com/office/drawing/2014/main" id="{2FAABC2B-253D-42B7-ADD8-8E33437B69C4}"/>
              </a:ext>
            </a:extLst>
          </p:cNvPr>
          <p:cNvSpPr txBox="1"/>
          <p:nvPr/>
        </p:nvSpPr>
        <p:spPr>
          <a:xfrm>
            <a:off x="428501" y="878565"/>
            <a:ext cx="10319657" cy="369332"/>
          </a:xfrm>
          <a:prstGeom prst="rect">
            <a:avLst/>
          </a:prstGeom>
          <a:noFill/>
        </p:spPr>
        <p:txBody>
          <a:bodyPr wrap="square" rtlCol="0">
            <a:spAutoFit/>
          </a:bodyPr>
          <a:lstStyle/>
          <a:p>
            <a:r>
              <a:rPr lang="en-US" dirty="0"/>
              <a:t>Transaction between primary balancing segments of same legal entities, with invoicing enabled</a:t>
            </a:r>
          </a:p>
        </p:txBody>
      </p:sp>
      <p:sp>
        <p:nvSpPr>
          <p:cNvPr id="18" name="Rectangle 17">
            <a:extLst>
              <a:ext uri="{FF2B5EF4-FFF2-40B4-BE49-F238E27FC236}">
                <a16:creationId xmlns:a16="http://schemas.microsoft.com/office/drawing/2014/main" id="{D2EF86B8-9193-47B1-9A79-93289518A427}"/>
              </a:ext>
            </a:extLst>
          </p:cNvPr>
          <p:cNvSpPr/>
          <p:nvPr/>
        </p:nvSpPr>
        <p:spPr>
          <a:xfrm>
            <a:off x="7125195" y="2517569"/>
            <a:ext cx="1508166" cy="19000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C6C6179-4B57-4BB6-BC67-1B5864253303}"/>
              </a:ext>
            </a:extLst>
          </p:cNvPr>
          <p:cNvSpPr/>
          <p:nvPr/>
        </p:nvSpPr>
        <p:spPr>
          <a:xfrm>
            <a:off x="3893127" y="6149440"/>
            <a:ext cx="1688276" cy="16823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FC584EA-0838-4041-B477-A519275B67FC}"/>
              </a:ext>
            </a:extLst>
          </p:cNvPr>
          <p:cNvSpPr/>
          <p:nvPr/>
        </p:nvSpPr>
        <p:spPr>
          <a:xfrm>
            <a:off x="5084618" y="6149440"/>
            <a:ext cx="45719" cy="71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831A456-D3C6-476E-887F-34766AFCF62E}"/>
              </a:ext>
            </a:extLst>
          </p:cNvPr>
          <p:cNvSpPr/>
          <p:nvPr/>
        </p:nvSpPr>
        <p:spPr>
          <a:xfrm>
            <a:off x="2539341" y="2863932"/>
            <a:ext cx="730332" cy="19792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FBE6B3D-CA54-5C03-0A9A-9771A074B35C}"/>
              </a:ext>
            </a:extLst>
          </p:cNvPr>
          <p:cNvSpPr/>
          <p:nvPr/>
        </p:nvSpPr>
        <p:spPr bwMode="gray">
          <a:xfrm>
            <a:off x="7125195" y="2517569"/>
            <a:ext cx="1508166" cy="19000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5" name="Rectangle 4">
            <a:extLst>
              <a:ext uri="{FF2B5EF4-FFF2-40B4-BE49-F238E27FC236}">
                <a16:creationId xmlns:a16="http://schemas.microsoft.com/office/drawing/2014/main" id="{C86883D6-9EF4-9D13-D02D-85E16F849358}"/>
              </a:ext>
            </a:extLst>
          </p:cNvPr>
          <p:cNvSpPr/>
          <p:nvPr/>
        </p:nvSpPr>
        <p:spPr bwMode="gray">
          <a:xfrm>
            <a:off x="2585479" y="2570019"/>
            <a:ext cx="1508166" cy="19000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 name="Rectangle 5">
            <a:extLst>
              <a:ext uri="{FF2B5EF4-FFF2-40B4-BE49-F238E27FC236}">
                <a16:creationId xmlns:a16="http://schemas.microsoft.com/office/drawing/2014/main" id="{91448A9D-2496-90FC-90F1-79D385EF4504}"/>
              </a:ext>
            </a:extLst>
          </p:cNvPr>
          <p:cNvSpPr/>
          <p:nvPr/>
        </p:nvSpPr>
        <p:spPr bwMode="gray">
          <a:xfrm>
            <a:off x="3982192" y="6127669"/>
            <a:ext cx="1508166" cy="19000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3904314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86080-90B5-4387-BD1A-725DD4B62E75}"/>
              </a:ext>
            </a:extLst>
          </p:cNvPr>
          <p:cNvSpPr>
            <a:spLocks noGrp="1"/>
          </p:cNvSpPr>
          <p:nvPr>
            <p:ph type="title"/>
          </p:nvPr>
        </p:nvSpPr>
        <p:spPr>
          <a:xfrm>
            <a:off x="229590" y="212012"/>
            <a:ext cx="10515600" cy="831314"/>
          </a:xfrm>
        </p:spPr>
        <p:txBody>
          <a:bodyPr>
            <a:normAutofit/>
          </a:bodyPr>
          <a:lstStyle/>
          <a:p>
            <a:r>
              <a:rPr lang="en-US" sz="4000" dirty="0"/>
              <a:t>Intercompany Transaction</a:t>
            </a:r>
          </a:p>
        </p:txBody>
      </p:sp>
      <p:pic>
        <p:nvPicPr>
          <p:cNvPr id="13" name="Picture 12">
            <a:extLst>
              <a:ext uri="{FF2B5EF4-FFF2-40B4-BE49-F238E27FC236}">
                <a16:creationId xmlns:a16="http://schemas.microsoft.com/office/drawing/2014/main" id="{8C64CF3A-9B7B-4951-8733-30456E084AB2}"/>
              </a:ext>
            </a:extLst>
          </p:cNvPr>
          <p:cNvPicPr>
            <a:picLocks noChangeAspect="1"/>
          </p:cNvPicPr>
          <p:nvPr/>
        </p:nvPicPr>
        <p:blipFill rotWithShape="1">
          <a:blip r:embed="rId3"/>
          <a:srcRect t="11827"/>
          <a:stretch/>
        </p:blipFill>
        <p:spPr>
          <a:xfrm>
            <a:off x="442355" y="1578496"/>
            <a:ext cx="10818421" cy="1976301"/>
          </a:xfrm>
          <a:prstGeom prst="rect">
            <a:avLst/>
          </a:prstGeom>
          <a:ln>
            <a:solidFill>
              <a:schemeClr val="tx1"/>
            </a:solidFill>
          </a:ln>
        </p:spPr>
      </p:pic>
      <p:sp>
        <p:nvSpPr>
          <p:cNvPr id="14" name="Rectangle 13">
            <a:extLst>
              <a:ext uri="{FF2B5EF4-FFF2-40B4-BE49-F238E27FC236}">
                <a16:creationId xmlns:a16="http://schemas.microsoft.com/office/drawing/2014/main" id="{D6D2214E-5BCA-41E5-9512-95A32A3568D8}"/>
              </a:ext>
            </a:extLst>
          </p:cNvPr>
          <p:cNvSpPr/>
          <p:nvPr/>
        </p:nvSpPr>
        <p:spPr>
          <a:xfrm>
            <a:off x="925779" y="3001552"/>
            <a:ext cx="9465129" cy="25329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6" name="Picture 15">
            <a:extLst>
              <a:ext uri="{FF2B5EF4-FFF2-40B4-BE49-F238E27FC236}">
                <a16:creationId xmlns:a16="http://schemas.microsoft.com/office/drawing/2014/main" id="{455A05B3-E38D-4DBE-BA70-7EF638796824}"/>
              </a:ext>
            </a:extLst>
          </p:cNvPr>
          <p:cNvPicPr>
            <a:picLocks noChangeAspect="1"/>
          </p:cNvPicPr>
          <p:nvPr/>
        </p:nvPicPr>
        <p:blipFill>
          <a:blip r:embed="rId4"/>
          <a:stretch>
            <a:fillRect/>
          </a:stretch>
        </p:blipFill>
        <p:spPr>
          <a:xfrm>
            <a:off x="442355" y="3982222"/>
            <a:ext cx="10818421" cy="2612564"/>
          </a:xfrm>
          <a:prstGeom prst="rect">
            <a:avLst/>
          </a:prstGeom>
          <a:ln>
            <a:solidFill>
              <a:schemeClr val="tx1"/>
            </a:solidFill>
          </a:ln>
        </p:spPr>
      </p:pic>
      <p:sp>
        <p:nvSpPr>
          <p:cNvPr id="17" name="Rectangle 16">
            <a:extLst>
              <a:ext uri="{FF2B5EF4-FFF2-40B4-BE49-F238E27FC236}">
                <a16:creationId xmlns:a16="http://schemas.microsoft.com/office/drawing/2014/main" id="{FE43C99E-E363-423A-8526-1708AE9E688D}"/>
              </a:ext>
            </a:extLst>
          </p:cNvPr>
          <p:cNvSpPr/>
          <p:nvPr/>
        </p:nvSpPr>
        <p:spPr>
          <a:xfrm>
            <a:off x="1104405" y="4009932"/>
            <a:ext cx="699655" cy="164275"/>
          </a:xfrm>
          <a:prstGeom prst="rect">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0FBCE64-E2A0-4E40-93FE-59F16F04FFFE}"/>
              </a:ext>
            </a:extLst>
          </p:cNvPr>
          <p:cNvSpPr/>
          <p:nvPr/>
        </p:nvSpPr>
        <p:spPr>
          <a:xfrm>
            <a:off x="553190" y="1578496"/>
            <a:ext cx="509650" cy="253291"/>
          </a:xfrm>
          <a:prstGeom prst="rect">
            <a:avLst/>
          </a:prstGeom>
          <a:noFill/>
          <a:ln w="19050">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EB7B97E-6F9A-4EB0-A5D5-C4AEAA828D65}"/>
              </a:ext>
            </a:extLst>
          </p:cNvPr>
          <p:cNvSpPr/>
          <p:nvPr/>
        </p:nvSpPr>
        <p:spPr>
          <a:xfrm>
            <a:off x="1119000" y="5841735"/>
            <a:ext cx="9465129" cy="253291"/>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Connector: Curved 20">
            <a:extLst>
              <a:ext uri="{FF2B5EF4-FFF2-40B4-BE49-F238E27FC236}">
                <a16:creationId xmlns:a16="http://schemas.microsoft.com/office/drawing/2014/main" id="{F8B0445B-03F1-4790-9E5E-26AD9E034817}"/>
              </a:ext>
            </a:extLst>
          </p:cNvPr>
          <p:cNvCxnSpPr/>
          <p:nvPr/>
        </p:nvCxnSpPr>
        <p:spPr>
          <a:xfrm>
            <a:off x="9448800" y="3254843"/>
            <a:ext cx="914400" cy="91440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Curved 21">
            <a:extLst>
              <a:ext uri="{FF2B5EF4-FFF2-40B4-BE49-F238E27FC236}">
                <a16:creationId xmlns:a16="http://schemas.microsoft.com/office/drawing/2014/main" id="{58BE1E0E-D05F-4B08-A399-B7F7D6753164}"/>
              </a:ext>
            </a:extLst>
          </p:cNvPr>
          <p:cNvCxnSpPr>
            <a:cxnSpLocks/>
          </p:cNvCxnSpPr>
          <p:nvPr/>
        </p:nvCxnSpPr>
        <p:spPr>
          <a:xfrm rot="5400000" flipH="1" flipV="1">
            <a:off x="9354047" y="4827619"/>
            <a:ext cx="1228597" cy="789709"/>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B03FFA4-54FE-4972-A88B-4F39A109AFBC}"/>
              </a:ext>
            </a:extLst>
          </p:cNvPr>
          <p:cNvSpPr txBox="1"/>
          <p:nvPr/>
        </p:nvSpPr>
        <p:spPr>
          <a:xfrm>
            <a:off x="6359977" y="4214381"/>
            <a:ext cx="4224152" cy="369332"/>
          </a:xfrm>
          <a:prstGeom prst="rect">
            <a:avLst/>
          </a:prstGeom>
          <a:noFill/>
        </p:spPr>
        <p:txBody>
          <a:bodyPr wrap="square" rtlCol="0">
            <a:spAutoFit/>
          </a:bodyPr>
          <a:lstStyle/>
          <a:p>
            <a:r>
              <a:rPr lang="en-US" dirty="0">
                <a:solidFill>
                  <a:srgbClr val="FF0000"/>
                </a:solidFill>
              </a:rPr>
              <a:t>Defined in Intercompany balancing rules</a:t>
            </a:r>
          </a:p>
        </p:txBody>
      </p:sp>
      <p:sp>
        <p:nvSpPr>
          <p:cNvPr id="26" name="Rectangle 25">
            <a:extLst>
              <a:ext uri="{FF2B5EF4-FFF2-40B4-BE49-F238E27FC236}">
                <a16:creationId xmlns:a16="http://schemas.microsoft.com/office/drawing/2014/main" id="{36B3C522-300C-4FE1-8DA4-F2F2272A0934}"/>
              </a:ext>
            </a:extLst>
          </p:cNvPr>
          <p:cNvSpPr/>
          <p:nvPr/>
        </p:nvSpPr>
        <p:spPr>
          <a:xfrm>
            <a:off x="6096000" y="4214381"/>
            <a:ext cx="4649190" cy="3837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AB61A70-DA79-44DD-B7E5-FF9E6C9DD548}"/>
              </a:ext>
            </a:extLst>
          </p:cNvPr>
          <p:cNvSpPr txBox="1"/>
          <p:nvPr/>
        </p:nvSpPr>
        <p:spPr>
          <a:xfrm>
            <a:off x="442355" y="1079880"/>
            <a:ext cx="6266215" cy="369332"/>
          </a:xfrm>
          <a:prstGeom prst="rect">
            <a:avLst/>
          </a:prstGeom>
          <a:noFill/>
        </p:spPr>
        <p:txBody>
          <a:bodyPr wrap="square" rtlCol="0">
            <a:spAutoFit/>
          </a:bodyPr>
          <a:lstStyle/>
          <a:p>
            <a:r>
              <a:rPr lang="en-US" dirty="0"/>
              <a:t>Transaction Distribution Lines</a:t>
            </a:r>
          </a:p>
        </p:txBody>
      </p:sp>
    </p:spTree>
    <p:extLst>
      <p:ext uri="{BB962C8B-B14F-4D97-AF65-F5344CB8AC3E}">
        <p14:creationId xmlns:p14="http://schemas.microsoft.com/office/powerpoint/2010/main" val="2570600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6F46-F7E0-4CD5-85B2-6DA600D35F8F}"/>
              </a:ext>
            </a:extLst>
          </p:cNvPr>
          <p:cNvSpPr>
            <a:spLocks noGrp="1"/>
          </p:cNvSpPr>
          <p:nvPr>
            <p:ph type="title"/>
          </p:nvPr>
        </p:nvSpPr>
        <p:spPr>
          <a:xfrm>
            <a:off x="370609" y="343036"/>
            <a:ext cx="10515600" cy="602263"/>
          </a:xfrm>
        </p:spPr>
        <p:txBody>
          <a:bodyPr>
            <a:noAutofit/>
          </a:bodyPr>
          <a:lstStyle/>
          <a:p>
            <a:r>
              <a:rPr lang="en-US" sz="3000" b="1" dirty="0">
                <a:latin typeface="+mj-lt"/>
              </a:rPr>
              <a:t>I/C Invoicing in Oracle Receivables</a:t>
            </a:r>
          </a:p>
        </p:txBody>
      </p:sp>
      <p:sp>
        <p:nvSpPr>
          <p:cNvPr id="3" name="Content Placeholder 2">
            <a:extLst>
              <a:ext uri="{FF2B5EF4-FFF2-40B4-BE49-F238E27FC236}">
                <a16:creationId xmlns:a16="http://schemas.microsoft.com/office/drawing/2014/main" id="{CE6AF032-D27C-4EF4-8B84-8081A695895B}"/>
              </a:ext>
            </a:extLst>
          </p:cNvPr>
          <p:cNvSpPr>
            <a:spLocks noGrp="1"/>
          </p:cNvSpPr>
          <p:nvPr>
            <p:ph idx="1"/>
          </p:nvPr>
        </p:nvSpPr>
        <p:spPr>
          <a:xfrm>
            <a:off x="709965" y="1046482"/>
            <a:ext cx="10515600" cy="883154"/>
          </a:xfrm>
        </p:spPr>
        <p:txBody>
          <a:bodyPr>
            <a:normAutofit fontScale="92500" lnSpcReduction="10000"/>
          </a:bodyPr>
          <a:lstStyle/>
          <a:p>
            <a:r>
              <a:rPr lang="en-US" sz="1600" dirty="0"/>
              <a:t>Run transfer to receivables process</a:t>
            </a:r>
          </a:p>
          <a:p>
            <a:r>
              <a:rPr lang="en-US" sz="1600" dirty="0"/>
              <a:t>On successful execution the status will be “Transferred to Receivables”</a:t>
            </a:r>
          </a:p>
          <a:p>
            <a:r>
              <a:rPr lang="en-US" sz="1600" dirty="0"/>
              <a:t>Under Receivables</a:t>
            </a:r>
            <a:r>
              <a:rPr lang="en-US" sz="1600" dirty="0">
                <a:sym typeface="Wingdings" panose="05000000000000000000" pitchFamily="2" charset="2"/>
              </a:rPr>
              <a:t> Billing we can verify the invoice created</a:t>
            </a:r>
            <a:endParaRPr lang="en-US" sz="1600" dirty="0"/>
          </a:p>
        </p:txBody>
      </p:sp>
      <p:pic>
        <p:nvPicPr>
          <p:cNvPr id="7" name="Picture 6" descr="A screenshot of a computer&#10;&#10;Description automatically generated">
            <a:extLst>
              <a:ext uri="{FF2B5EF4-FFF2-40B4-BE49-F238E27FC236}">
                <a16:creationId xmlns:a16="http://schemas.microsoft.com/office/drawing/2014/main" id="{2A7D7976-E0D2-42B0-B394-C9CEC6E32590}"/>
              </a:ext>
            </a:extLst>
          </p:cNvPr>
          <p:cNvPicPr>
            <a:picLocks noChangeAspect="1"/>
          </p:cNvPicPr>
          <p:nvPr/>
        </p:nvPicPr>
        <p:blipFill rotWithShape="1">
          <a:blip r:embed="rId2">
            <a:extLst>
              <a:ext uri="{28A0092B-C50C-407E-A947-70E740481C1C}">
                <a14:useLocalDpi xmlns:a14="http://schemas.microsoft.com/office/drawing/2010/main" val="0"/>
              </a:ext>
            </a:extLst>
          </a:blip>
          <a:srcRect t="9292" r="6080" b="5252"/>
          <a:stretch/>
        </p:blipFill>
        <p:spPr>
          <a:xfrm>
            <a:off x="370609" y="2030818"/>
            <a:ext cx="11450782" cy="4631921"/>
          </a:xfrm>
          <a:prstGeom prst="rect">
            <a:avLst/>
          </a:prstGeom>
          <a:ln>
            <a:solidFill>
              <a:schemeClr val="tx1"/>
            </a:solidFill>
          </a:ln>
        </p:spPr>
      </p:pic>
      <p:sp>
        <p:nvSpPr>
          <p:cNvPr id="10" name="Rectangle 9">
            <a:extLst>
              <a:ext uri="{FF2B5EF4-FFF2-40B4-BE49-F238E27FC236}">
                <a16:creationId xmlns:a16="http://schemas.microsoft.com/office/drawing/2014/main" id="{85891FB9-37C1-4D24-A68A-DE5ACF134007}"/>
              </a:ext>
            </a:extLst>
          </p:cNvPr>
          <p:cNvSpPr/>
          <p:nvPr/>
        </p:nvSpPr>
        <p:spPr>
          <a:xfrm>
            <a:off x="2323399" y="4458645"/>
            <a:ext cx="1252425" cy="21743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70650AF8-737A-C2CC-D366-451DA9EED9A9}"/>
              </a:ext>
            </a:extLst>
          </p:cNvPr>
          <p:cNvSpPr/>
          <p:nvPr/>
        </p:nvSpPr>
        <p:spPr bwMode="gray">
          <a:xfrm flipV="1">
            <a:off x="2323399" y="2640926"/>
            <a:ext cx="1666504" cy="188027"/>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5" name="Rectangle 4">
            <a:extLst>
              <a:ext uri="{FF2B5EF4-FFF2-40B4-BE49-F238E27FC236}">
                <a16:creationId xmlns:a16="http://schemas.microsoft.com/office/drawing/2014/main" id="{0B8D4436-61E0-7CD9-2471-4757A1C6281E}"/>
              </a:ext>
            </a:extLst>
          </p:cNvPr>
          <p:cNvSpPr/>
          <p:nvPr/>
        </p:nvSpPr>
        <p:spPr bwMode="gray">
          <a:xfrm>
            <a:off x="2323399" y="4500078"/>
            <a:ext cx="1508166" cy="19000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2547996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69900" y="1968772"/>
            <a:ext cx="10418233" cy="680995"/>
          </a:xfrm>
        </p:spPr>
        <p:txBody>
          <a:bodyPr/>
          <a:lstStyle/>
          <a:p>
            <a:r>
              <a:rPr lang="en-US"/>
              <a:t>Record To Report (RTR)</a:t>
            </a:r>
          </a:p>
        </p:txBody>
      </p:sp>
      <p:sp>
        <p:nvSpPr>
          <p:cNvPr id="9" name="Text Placeholder 2">
            <a:extLst>
              <a:ext uri="{FF2B5EF4-FFF2-40B4-BE49-F238E27FC236}">
                <a16:creationId xmlns:a16="http://schemas.microsoft.com/office/drawing/2014/main" id="{DBCED7C7-5B3B-7B43-A6F4-7CACFA411D75}"/>
              </a:ext>
            </a:extLst>
          </p:cNvPr>
          <p:cNvSpPr>
            <a:spLocks noGrp="1"/>
          </p:cNvSpPr>
          <p:nvPr>
            <p:ph type="body" idx="1"/>
          </p:nvPr>
        </p:nvSpPr>
        <p:spPr>
          <a:xfrm>
            <a:off x="469899" y="2672699"/>
            <a:ext cx="10418233" cy="680995"/>
          </a:xfrm>
        </p:spPr>
        <p:txBody>
          <a:bodyPr/>
          <a:lstStyle/>
          <a:p>
            <a:r>
              <a:rPr lang="en-US" b="1" dirty="0">
                <a:solidFill>
                  <a:schemeClr val="tx1"/>
                </a:solidFill>
              </a:rPr>
              <a:t>PERIOD CLOSING</a:t>
            </a:r>
          </a:p>
        </p:txBody>
      </p:sp>
    </p:spTree>
    <p:extLst>
      <p:ext uri="{BB962C8B-B14F-4D97-AF65-F5344CB8AC3E}">
        <p14:creationId xmlns:p14="http://schemas.microsoft.com/office/powerpoint/2010/main" val="75887651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26F46-F7E0-4CD5-85B2-6DA600D35F8F}"/>
              </a:ext>
            </a:extLst>
          </p:cNvPr>
          <p:cNvSpPr>
            <a:spLocks noGrp="1"/>
          </p:cNvSpPr>
          <p:nvPr>
            <p:ph type="title"/>
          </p:nvPr>
        </p:nvSpPr>
        <p:spPr>
          <a:xfrm>
            <a:off x="297872" y="356745"/>
            <a:ext cx="10515600" cy="599533"/>
          </a:xfrm>
        </p:spPr>
        <p:txBody>
          <a:bodyPr>
            <a:noAutofit/>
          </a:bodyPr>
          <a:lstStyle/>
          <a:p>
            <a:r>
              <a:rPr lang="en-US" sz="3000" b="1" dirty="0">
                <a:latin typeface="+mj-lt"/>
              </a:rPr>
              <a:t>I/C Invoicing in Oracle Payables</a:t>
            </a:r>
            <a:endParaRPr lang="en-US" sz="3000" dirty="0"/>
          </a:p>
        </p:txBody>
      </p:sp>
      <p:sp>
        <p:nvSpPr>
          <p:cNvPr id="3" name="Content Placeholder 2">
            <a:extLst>
              <a:ext uri="{FF2B5EF4-FFF2-40B4-BE49-F238E27FC236}">
                <a16:creationId xmlns:a16="http://schemas.microsoft.com/office/drawing/2014/main" id="{CE6AF032-D27C-4EF4-8B84-8081A695895B}"/>
              </a:ext>
            </a:extLst>
          </p:cNvPr>
          <p:cNvSpPr>
            <a:spLocks noGrp="1"/>
          </p:cNvSpPr>
          <p:nvPr>
            <p:ph idx="1"/>
          </p:nvPr>
        </p:nvSpPr>
        <p:spPr>
          <a:xfrm>
            <a:off x="730585" y="956279"/>
            <a:ext cx="10515600" cy="883154"/>
          </a:xfrm>
        </p:spPr>
        <p:txBody>
          <a:bodyPr>
            <a:normAutofit/>
          </a:bodyPr>
          <a:lstStyle/>
          <a:p>
            <a:r>
              <a:rPr lang="en-US" sz="1600" dirty="0"/>
              <a:t>Run transfer to payables process</a:t>
            </a:r>
          </a:p>
          <a:p>
            <a:r>
              <a:rPr lang="en-US" sz="1600" dirty="0"/>
              <a:t>Under Payables</a:t>
            </a:r>
            <a:r>
              <a:rPr lang="en-US" sz="1600" dirty="0">
                <a:sym typeface="Wingdings" panose="05000000000000000000" pitchFamily="2" charset="2"/>
              </a:rPr>
              <a:t> Invoices, we can verify the invoice created</a:t>
            </a:r>
            <a:endParaRPr lang="en-US" sz="1600" dirty="0"/>
          </a:p>
        </p:txBody>
      </p:sp>
      <p:pic>
        <p:nvPicPr>
          <p:cNvPr id="5" name="Picture 4" descr="Graphical user interface, text&#10;&#10;Description automatically generated">
            <a:extLst>
              <a:ext uri="{FF2B5EF4-FFF2-40B4-BE49-F238E27FC236}">
                <a16:creationId xmlns:a16="http://schemas.microsoft.com/office/drawing/2014/main" id="{4A41230D-2E9D-4E0F-9EF3-A757A4C8D2AC}"/>
              </a:ext>
            </a:extLst>
          </p:cNvPr>
          <p:cNvPicPr>
            <a:picLocks noChangeAspect="1"/>
          </p:cNvPicPr>
          <p:nvPr/>
        </p:nvPicPr>
        <p:blipFill rotWithShape="1">
          <a:blip r:embed="rId2">
            <a:extLst>
              <a:ext uri="{28A0092B-C50C-407E-A947-70E740481C1C}">
                <a14:useLocalDpi xmlns:a14="http://schemas.microsoft.com/office/drawing/2010/main" val="0"/>
              </a:ext>
            </a:extLst>
          </a:blip>
          <a:srcRect t="16768" r="4886" b="9931"/>
          <a:stretch/>
        </p:blipFill>
        <p:spPr>
          <a:xfrm>
            <a:off x="297872" y="1839433"/>
            <a:ext cx="11596255" cy="4561367"/>
          </a:xfrm>
          <a:prstGeom prst="rect">
            <a:avLst/>
          </a:prstGeom>
          <a:ln>
            <a:solidFill>
              <a:schemeClr val="tx1"/>
            </a:solidFill>
          </a:ln>
        </p:spPr>
      </p:pic>
      <p:sp>
        <p:nvSpPr>
          <p:cNvPr id="7" name="Rectangle 6">
            <a:extLst>
              <a:ext uri="{FF2B5EF4-FFF2-40B4-BE49-F238E27FC236}">
                <a16:creationId xmlns:a16="http://schemas.microsoft.com/office/drawing/2014/main" id="{F87AD94A-2935-42AD-8DF3-CA57937B71B8}"/>
              </a:ext>
            </a:extLst>
          </p:cNvPr>
          <p:cNvSpPr/>
          <p:nvPr/>
        </p:nvSpPr>
        <p:spPr>
          <a:xfrm>
            <a:off x="2366886" y="3320283"/>
            <a:ext cx="1252425" cy="217433"/>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C3E533A2-B246-7773-244F-867FD8C823F3}"/>
              </a:ext>
            </a:extLst>
          </p:cNvPr>
          <p:cNvSpPr/>
          <p:nvPr/>
        </p:nvSpPr>
        <p:spPr bwMode="gray">
          <a:xfrm>
            <a:off x="2366886" y="3347711"/>
            <a:ext cx="1508166" cy="19000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 name="Rectangle 5">
            <a:extLst>
              <a:ext uri="{FF2B5EF4-FFF2-40B4-BE49-F238E27FC236}">
                <a16:creationId xmlns:a16="http://schemas.microsoft.com/office/drawing/2014/main" id="{B763A981-FCB2-A9D9-E6BD-48E560C286D8}"/>
              </a:ext>
            </a:extLst>
          </p:cNvPr>
          <p:cNvSpPr/>
          <p:nvPr/>
        </p:nvSpPr>
        <p:spPr bwMode="gray">
          <a:xfrm>
            <a:off x="2366886" y="3758541"/>
            <a:ext cx="1508166" cy="19000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8" name="Rectangle 7">
            <a:extLst>
              <a:ext uri="{FF2B5EF4-FFF2-40B4-BE49-F238E27FC236}">
                <a16:creationId xmlns:a16="http://schemas.microsoft.com/office/drawing/2014/main" id="{668446EB-07BC-F230-E427-933B51A8A428}"/>
              </a:ext>
            </a:extLst>
          </p:cNvPr>
          <p:cNvSpPr/>
          <p:nvPr/>
        </p:nvSpPr>
        <p:spPr bwMode="gray">
          <a:xfrm>
            <a:off x="10059389" y="2951954"/>
            <a:ext cx="1508166" cy="190005"/>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7706871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D8D1D0F-D04E-4849-39E6-1436026C7D3F}"/>
              </a:ext>
            </a:extLst>
          </p:cNvPr>
          <p:cNvSpPr>
            <a:spLocks noGrp="1"/>
          </p:cNvSpPr>
          <p:nvPr>
            <p:ph type="title"/>
          </p:nvPr>
        </p:nvSpPr>
        <p:spPr>
          <a:xfrm>
            <a:off x="501651" y="317500"/>
            <a:ext cx="11188700" cy="442663"/>
          </a:xfrm>
        </p:spPr>
        <p:txBody>
          <a:bodyPr/>
          <a:lstStyle/>
          <a:p>
            <a:r>
              <a:rPr lang="en-US" sz="3000" b="1" dirty="0"/>
              <a:t>Period Close Final Step in Oracle Cloud (GL)</a:t>
            </a:r>
          </a:p>
        </p:txBody>
      </p:sp>
      <p:pic>
        <p:nvPicPr>
          <p:cNvPr id="5" name="Picture 4">
            <a:extLst>
              <a:ext uri="{FF2B5EF4-FFF2-40B4-BE49-F238E27FC236}">
                <a16:creationId xmlns:a16="http://schemas.microsoft.com/office/drawing/2014/main" id="{FDC554C0-F034-48CB-AD8C-4DDDE8F888E9}"/>
              </a:ext>
            </a:extLst>
          </p:cNvPr>
          <p:cNvPicPr>
            <a:picLocks noChangeAspect="1"/>
          </p:cNvPicPr>
          <p:nvPr/>
        </p:nvPicPr>
        <p:blipFill>
          <a:blip r:embed="rId2"/>
          <a:stretch>
            <a:fillRect/>
          </a:stretch>
        </p:blipFill>
        <p:spPr>
          <a:xfrm>
            <a:off x="501650" y="1333041"/>
            <a:ext cx="11188700" cy="4270882"/>
          </a:xfrm>
          <a:prstGeom prst="rect">
            <a:avLst/>
          </a:prstGeom>
          <a:noFill/>
        </p:spPr>
      </p:pic>
    </p:spTree>
    <p:extLst>
      <p:ext uri="{BB962C8B-B14F-4D97-AF65-F5344CB8AC3E}">
        <p14:creationId xmlns:p14="http://schemas.microsoft.com/office/powerpoint/2010/main" val="190572756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848360"/>
            <a:ext cx="11252200" cy="334102"/>
          </a:xfrm>
        </p:spPr>
        <p:txBody>
          <a:bodyPr/>
          <a:lstStyle/>
          <a:p>
            <a:pPr>
              <a:spcBef>
                <a:spcPts val="0"/>
              </a:spcBef>
              <a:spcAft>
                <a:spcPts val="1000"/>
              </a:spcAft>
              <a:buSzPct val="100000"/>
            </a:pPr>
            <a:r>
              <a:rPr lang="en-US" sz="1800" dirty="0">
                <a:solidFill>
                  <a:schemeClr val="tx2">
                    <a:lumMod val="75000"/>
                  </a:schemeClr>
                </a:solidFill>
                <a:ea typeface="+mn-ea"/>
              </a:rPr>
              <a:t>Intercompany Transaction Process Flows</a:t>
            </a:r>
          </a:p>
        </p:txBody>
      </p:sp>
      <p:sp>
        <p:nvSpPr>
          <p:cNvPr id="32" name="Title 2">
            <a:extLst>
              <a:ext uri="{FF2B5EF4-FFF2-40B4-BE49-F238E27FC236}">
                <a16:creationId xmlns:a16="http://schemas.microsoft.com/office/drawing/2014/main" id="{B0E3A81F-4E1A-46EF-9FEA-53770B8CC0C6}"/>
              </a:ext>
            </a:extLst>
          </p:cNvPr>
          <p:cNvSpPr txBox="1">
            <a:spLocks/>
          </p:cNvSpPr>
          <p:nvPr/>
        </p:nvSpPr>
        <p:spPr bwMode="gray">
          <a:xfrm>
            <a:off x="457200" y="365760"/>
            <a:ext cx="11252200" cy="334102"/>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a:solidFill>
                  <a:schemeClr val="tx1"/>
                </a:solidFill>
                <a:latin typeface="+mn-lt"/>
                <a:ea typeface="+mj-ea"/>
                <a:cs typeface="Calibri Light" panose="020F0302020204030204" pitchFamily="34" charset="0"/>
              </a:defRPr>
            </a:lvl1pPr>
          </a:lstStyle>
          <a:p>
            <a:r>
              <a:rPr lang="en-US" sz="3000" b="1" dirty="0"/>
              <a:t>Process Flows</a:t>
            </a:r>
          </a:p>
        </p:txBody>
      </p:sp>
      <p:sp>
        <p:nvSpPr>
          <p:cNvPr id="34" name="TextBox 33">
            <a:extLst>
              <a:ext uri="{FF2B5EF4-FFF2-40B4-BE49-F238E27FC236}">
                <a16:creationId xmlns:a16="http://schemas.microsoft.com/office/drawing/2014/main" id="{3D1BD9A6-0DAF-4E91-AD45-073477FD2FF5}"/>
              </a:ext>
            </a:extLst>
          </p:cNvPr>
          <p:cNvSpPr txBox="1"/>
          <p:nvPr/>
        </p:nvSpPr>
        <p:spPr>
          <a:xfrm>
            <a:off x="5542846" y="5950029"/>
            <a:ext cx="8558373" cy="307777"/>
          </a:xfrm>
          <a:prstGeom prst="rect">
            <a:avLst/>
          </a:prstGeom>
          <a:noFill/>
        </p:spPr>
        <p:txBody>
          <a:bodyPr wrap="square" rtlCol="0">
            <a:spAutoFit/>
          </a:bodyPr>
          <a:lstStyle/>
          <a:p>
            <a:r>
              <a:rPr lang="en-US" sz="1400" i="1" dirty="0"/>
              <a:t>If invoicing is not enabled the transaction can be directly transferred to General Ledger</a:t>
            </a:r>
          </a:p>
        </p:txBody>
      </p:sp>
      <p:grpSp>
        <p:nvGrpSpPr>
          <p:cNvPr id="78" name="Group 77">
            <a:extLst>
              <a:ext uri="{FF2B5EF4-FFF2-40B4-BE49-F238E27FC236}">
                <a16:creationId xmlns:a16="http://schemas.microsoft.com/office/drawing/2014/main" id="{B3BCE6B1-DD27-412E-8DAB-FA154C4AE695}"/>
              </a:ext>
            </a:extLst>
          </p:cNvPr>
          <p:cNvGrpSpPr/>
          <p:nvPr/>
        </p:nvGrpSpPr>
        <p:grpSpPr>
          <a:xfrm>
            <a:off x="380582" y="1268308"/>
            <a:ext cx="11430836" cy="4321383"/>
            <a:chOff x="92279" y="895865"/>
            <a:chExt cx="11430836" cy="4321383"/>
          </a:xfrm>
        </p:grpSpPr>
        <p:cxnSp>
          <p:nvCxnSpPr>
            <p:cNvPr id="79" name="Straight Connector 78">
              <a:extLst>
                <a:ext uri="{FF2B5EF4-FFF2-40B4-BE49-F238E27FC236}">
                  <a16:creationId xmlns:a16="http://schemas.microsoft.com/office/drawing/2014/main" id="{DC179902-D849-4EE1-AF10-4B2BB1477317}"/>
                </a:ext>
              </a:extLst>
            </p:cNvPr>
            <p:cNvCxnSpPr/>
            <p:nvPr/>
          </p:nvCxnSpPr>
          <p:spPr>
            <a:xfrm flipH="1" flipV="1">
              <a:off x="7777534" y="1511589"/>
              <a:ext cx="1454864" cy="0"/>
            </a:xfrm>
            <a:prstGeom prst="line">
              <a:avLst/>
            </a:prstGeom>
            <a:noFill/>
            <a:ln w="50800" cap="rnd" cmpd="sng" algn="ctr">
              <a:solidFill>
                <a:srgbClr val="D0D0CE">
                  <a:lumMod val="50000"/>
                </a:srgbClr>
              </a:solidFill>
              <a:prstDash val="solid"/>
            </a:ln>
            <a:effectLst/>
          </p:spPr>
        </p:cxnSp>
        <p:sp>
          <p:nvSpPr>
            <p:cNvPr id="80" name="Oval 79">
              <a:extLst>
                <a:ext uri="{FF2B5EF4-FFF2-40B4-BE49-F238E27FC236}">
                  <a16:creationId xmlns:a16="http://schemas.microsoft.com/office/drawing/2014/main" id="{CC18C2D2-CDEC-45AE-8BB1-066CBAACBE22}"/>
                </a:ext>
              </a:extLst>
            </p:cNvPr>
            <p:cNvSpPr/>
            <p:nvPr/>
          </p:nvSpPr>
          <p:spPr bwMode="gray">
            <a:xfrm>
              <a:off x="8425942" y="1505865"/>
              <a:ext cx="1759991" cy="1165422"/>
            </a:xfrm>
            <a:prstGeom prst="ellipse">
              <a:avLst/>
            </a:prstGeom>
            <a:solidFill>
              <a:sysClr val="window" lastClr="FFFFFF"/>
            </a:solidFill>
            <a:ln w="50800" cap="rnd" algn="ctr">
              <a:solidFill>
                <a:srgbClr val="D0D0CE">
                  <a:lumMod val="50000"/>
                </a:srgbClr>
              </a:solid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800" b="1" i="0" u="none" strike="noStrike" kern="0" cap="none" spc="0" normalizeH="0" baseline="0" noProof="0" dirty="0">
                <a:ln>
                  <a:noFill/>
                </a:ln>
                <a:solidFill>
                  <a:prstClr val="white"/>
                </a:solidFill>
                <a:effectLst/>
                <a:uLnTx/>
                <a:uFillTx/>
              </a:endParaRPr>
            </a:p>
          </p:txBody>
        </p:sp>
        <p:sp>
          <p:nvSpPr>
            <p:cNvPr id="81" name="Oval 80">
              <a:extLst>
                <a:ext uri="{FF2B5EF4-FFF2-40B4-BE49-F238E27FC236}">
                  <a16:creationId xmlns:a16="http://schemas.microsoft.com/office/drawing/2014/main" id="{550B7096-7A50-4CA4-AEDD-14824815ED9E}"/>
                </a:ext>
              </a:extLst>
            </p:cNvPr>
            <p:cNvSpPr/>
            <p:nvPr/>
          </p:nvSpPr>
          <p:spPr bwMode="gray">
            <a:xfrm>
              <a:off x="1622971" y="2655985"/>
              <a:ext cx="2869349" cy="1871926"/>
            </a:xfrm>
            <a:prstGeom prst="ellipse">
              <a:avLst/>
            </a:prstGeom>
            <a:solidFill>
              <a:sysClr val="window" lastClr="FFFFFF"/>
            </a:solidFill>
            <a:ln w="50800" cap="rnd" algn="ctr">
              <a:solidFill>
                <a:srgbClr val="D0D0CE">
                  <a:lumMod val="50000"/>
                </a:srgbClr>
              </a:solid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800" b="1" i="0" u="none" strike="noStrike" kern="0" cap="none" spc="0" normalizeH="0" baseline="0" noProof="0" dirty="0">
                <a:ln>
                  <a:noFill/>
                </a:ln>
                <a:solidFill>
                  <a:prstClr val="white"/>
                </a:solidFill>
                <a:effectLst/>
                <a:uLnTx/>
                <a:uFillTx/>
              </a:endParaRPr>
            </a:p>
          </p:txBody>
        </p:sp>
        <p:sp>
          <p:nvSpPr>
            <p:cNvPr id="82" name="Rectangle 81">
              <a:extLst>
                <a:ext uri="{FF2B5EF4-FFF2-40B4-BE49-F238E27FC236}">
                  <a16:creationId xmlns:a16="http://schemas.microsoft.com/office/drawing/2014/main" id="{8D5E7CBE-AB5E-4EDF-9EC9-4D4DEBA8A599}"/>
                </a:ext>
              </a:extLst>
            </p:cNvPr>
            <p:cNvSpPr/>
            <p:nvPr/>
          </p:nvSpPr>
          <p:spPr bwMode="gray">
            <a:xfrm>
              <a:off x="3032376" y="2674978"/>
              <a:ext cx="1885842" cy="1846935"/>
            </a:xfrm>
            <a:prstGeom prst="rect">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800" b="1" i="0" u="none" strike="noStrike" kern="0" cap="none" spc="0" normalizeH="0" baseline="0" noProof="0" dirty="0">
                <a:ln>
                  <a:noFill/>
                </a:ln>
                <a:solidFill>
                  <a:prstClr val="white"/>
                </a:solidFill>
                <a:effectLst/>
                <a:uLnTx/>
                <a:uFillTx/>
              </a:endParaRPr>
            </a:p>
          </p:txBody>
        </p:sp>
        <p:cxnSp>
          <p:nvCxnSpPr>
            <p:cNvPr id="83" name="Straight Connector 82">
              <a:extLst>
                <a:ext uri="{FF2B5EF4-FFF2-40B4-BE49-F238E27FC236}">
                  <a16:creationId xmlns:a16="http://schemas.microsoft.com/office/drawing/2014/main" id="{3C6351ED-2F91-459F-BA86-E2F383D50885}"/>
                </a:ext>
              </a:extLst>
            </p:cNvPr>
            <p:cNvCxnSpPr/>
            <p:nvPr/>
          </p:nvCxnSpPr>
          <p:spPr>
            <a:xfrm>
              <a:off x="3050666" y="2662570"/>
              <a:ext cx="6338950" cy="4333"/>
            </a:xfrm>
            <a:prstGeom prst="line">
              <a:avLst/>
            </a:prstGeom>
            <a:noFill/>
            <a:ln w="50800" cap="rnd" cmpd="sng" algn="ctr">
              <a:solidFill>
                <a:srgbClr val="D0D0CE">
                  <a:lumMod val="50000"/>
                </a:srgbClr>
              </a:solidFill>
              <a:prstDash val="solid"/>
            </a:ln>
            <a:effectLst/>
          </p:spPr>
        </p:cxnSp>
        <p:cxnSp>
          <p:nvCxnSpPr>
            <p:cNvPr id="84" name="Straight Connector 83">
              <a:extLst>
                <a:ext uri="{FF2B5EF4-FFF2-40B4-BE49-F238E27FC236}">
                  <a16:creationId xmlns:a16="http://schemas.microsoft.com/office/drawing/2014/main" id="{57367A2F-F684-48A7-8BF1-390614A3FD99}"/>
                </a:ext>
              </a:extLst>
            </p:cNvPr>
            <p:cNvCxnSpPr>
              <a:cxnSpLocks/>
            </p:cNvCxnSpPr>
            <p:nvPr/>
          </p:nvCxnSpPr>
          <p:spPr>
            <a:xfrm flipH="1" flipV="1">
              <a:off x="2850527" y="4528302"/>
              <a:ext cx="5029152" cy="1592"/>
            </a:xfrm>
            <a:prstGeom prst="line">
              <a:avLst/>
            </a:prstGeom>
            <a:noFill/>
            <a:ln w="50800" cap="rnd" cmpd="sng" algn="ctr">
              <a:solidFill>
                <a:srgbClr val="D0D0CE">
                  <a:lumMod val="50000"/>
                </a:srgbClr>
              </a:solidFill>
              <a:prstDash val="solid"/>
            </a:ln>
            <a:effectLst/>
          </p:spPr>
        </p:cxnSp>
        <p:sp>
          <p:nvSpPr>
            <p:cNvPr id="85" name="TextBox 84">
              <a:extLst>
                <a:ext uri="{FF2B5EF4-FFF2-40B4-BE49-F238E27FC236}">
                  <a16:creationId xmlns:a16="http://schemas.microsoft.com/office/drawing/2014/main" id="{D92B895A-0C5A-4573-BB8C-2B353A60B6FC}"/>
                </a:ext>
              </a:extLst>
            </p:cNvPr>
            <p:cNvSpPr txBox="1"/>
            <p:nvPr/>
          </p:nvSpPr>
          <p:spPr>
            <a:xfrm>
              <a:off x="698821" y="3057130"/>
              <a:ext cx="1453540" cy="153888"/>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Pct val="100000"/>
                <a:buFontTx/>
                <a:buNone/>
                <a:tabLst/>
                <a:defRPr kumimoji="0" sz="1200" b="0" i="0" u="none" strike="noStrike" cap="none" spc="0" normalizeH="0" baseline="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marR="0" lvl="0" indent="0" defTabSz="914400" eaLnBrk="1" fontAlgn="auto" latinLnBrk="0" hangingPunct="1">
                <a:lnSpc>
                  <a:spcPct val="100000"/>
                </a:lnSpc>
                <a:spcBef>
                  <a:spcPts val="0"/>
                </a:spcBef>
                <a:spcAft>
                  <a:spcPts val="0"/>
                </a:spcAft>
                <a:buClrTx/>
                <a:buSzPct val="100000"/>
                <a:buFontTx/>
                <a:buNone/>
                <a:tabLst/>
                <a:defRPr/>
              </a:pPr>
              <a:r>
                <a:rPr kumimoji="0" lang="en-IE" sz="1000" b="1" i="0" u="none" strike="noStrike" kern="0" cap="none" spc="0" normalizeH="0" baseline="0" noProof="0" dirty="0">
                  <a:ln>
                    <a:noFill/>
                  </a:ln>
                  <a:solidFill>
                    <a:prstClr val="white"/>
                  </a:solidFill>
                  <a:effectLst/>
                  <a:uLnTx/>
                  <a:uFillTx/>
                  <a:latin typeface="Calibri"/>
                  <a:ea typeface="Open Sans Semibold" panose="020B0706030804020204" pitchFamily="34" charset="0"/>
                  <a:cs typeface="Open Sans Semibold" panose="020B0706030804020204" pitchFamily="34" charset="0"/>
                </a:rPr>
                <a:t>Lorem ipsum </a:t>
              </a:r>
            </a:p>
          </p:txBody>
        </p:sp>
        <p:sp>
          <p:nvSpPr>
            <p:cNvPr id="86" name="Rectangle 85">
              <a:extLst>
                <a:ext uri="{FF2B5EF4-FFF2-40B4-BE49-F238E27FC236}">
                  <a16:creationId xmlns:a16="http://schemas.microsoft.com/office/drawing/2014/main" id="{85831DE9-E35C-414A-BC98-7D530298BC52}"/>
                </a:ext>
              </a:extLst>
            </p:cNvPr>
            <p:cNvSpPr/>
            <p:nvPr/>
          </p:nvSpPr>
          <p:spPr bwMode="gray">
            <a:xfrm>
              <a:off x="3975297" y="4574416"/>
              <a:ext cx="1441173" cy="642832"/>
            </a:xfrm>
            <a:prstGeom prst="rect">
              <a:avLst/>
            </a:prstGeom>
            <a:solidFill>
              <a:srgbClr val="26890D">
                <a:lumMod val="50000"/>
              </a:srgbClr>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0" cap="none" spc="0" normalizeH="0" baseline="0" noProof="0" dirty="0">
                  <a:ln>
                    <a:noFill/>
                  </a:ln>
                  <a:solidFill>
                    <a:prstClr val="white"/>
                  </a:solidFill>
                  <a:effectLst/>
                  <a:uLnTx/>
                  <a:uFillTx/>
                </a:rPr>
                <a:t>Receivable Invoicing in Provider, if enabled</a:t>
              </a:r>
            </a:p>
          </p:txBody>
        </p:sp>
        <p:sp>
          <p:nvSpPr>
            <p:cNvPr id="87" name="Rectangle 86">
              <a:extLst>
                <a:ext uri="{FF2B5EF4-FFF2-40B4-BE49-F238E27FC236}">
                  <a16:creationId xmlns:a16="http://schemas.microsoft.com/office/drawing/2014/main" id="{E2A36430-A2E3-4CB1-AFF0-015292469854}"/>
                </a:ext>
              </a:extLst>
            </p:cNvPr>
            <p:cNvSpPr/>
            <p:nvPr/>
          </p:nvSpPr>
          <p:spPr bwMode="gray">
            <a:xfrm>
              <a:off x="7943009" y="1527260"/>
              <a:ext cx="1371056" cy="1118315"/>
            </a:xfrm>
            <a:prstGeom prst="rect">
              <a:avLst/>
            </a:prstGeom>
            <a:solidFill>
              <a:sysClr val="window" lastClr="FFFFFF"/>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800" b="1" i="0" u="none" strike="noStrike" kern="0" cap="none" spc="0" normalizeH="0" baseline="0" noProof="0" dirty="0">
                <a:ln>
                  <a:noFill/>
                </a:ln>
                <a:solidFill>
                  <a:prstClr val="white"/>
                </a:solidFill>
                <a:effectLst/>
                <a:uLnTx/>
                <a:uFillTx/>
              </a:endParaRPr>
            </a:p>
          </p:txBody>
        </p:sp>
        <p:sp>
          <p:nvSpPr>
            <p:cNvPr id="88" name="Rectangle 87">
              <a:extLst>
                <a:ext uri="{FF2B5EF4-FFF2-40B4-BE49-F238E27FC236}">
                  <a16:creationId xmlns:a16="http://schemas.microsoft.com/office/drawing/2014/main" id="{331A2177-3907-4B4F-8625-864B971C3CB7}"/>
                </a:ext>
              </a:extLst>
            </p:cNvPr>
            <p:cNvSpPr/>
            <p:nvPr/>
          </p:nvSpPr>
          <p:spPr bwMode="gray">
            <a:xfrm>
              <a:off x="10152058" y="1508329"/>
              <a:ext cx="1371057" cy="652246"/>
            </a:xfrm>
            <a:prstGeom prst="rect">
              <a:avLst/>
            </a:prstGeom>
            <a:solidFill>
              <a:srgbClr val="92D050"/>
            </a:solidFill>
            <a:ln w="19050" algn="ctr">
              <a:solidFill>
                <a:schemeClr val="accent1"/>
              </a:solid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800" b="1" i="0" u="none" strike="noStrike" kern="0" cap="none" spc="0" normalizeH="0" baseline="0" noProof="0" dirty="0">
                <a:ln>
                  <a:noFill/>
                </a:ln>
                <a:solidFill>
                  <a:prstClr val="white"/>
                </a:solidFill>
                <a:effectLst/>
                <a:uLnTx/>
                <a:uFillTx/>
              </a:endParaRPr>
            </a:p>
          </p:txBody>
        </p:sp>
        <p:sp>
          <p:nvSpPr>
            <p:cNvPr id="89" name="TextBox 88">
              <a:extLst>
                <a:ext uri="{FF2B5EF4-FFF2-40B4-BE49-F238E27FC236}">
                  <a16:creationId xmlns:a16="http://schemas.microsoft.com/office/drawing/2014/main" id="{1BDA7818-6A7C-4754-A8DC-2B17A5DB22FE}"/>
                </a:ext>
              </a:extLst>
            </p:cNvPr>
            <p:cNvSpPr txBox="1"/>
            <p:nvPr/>
          </p:nvSpPr>
          <p:spPr>
            <a:xfrm>
              <a:off x="10320231" y="1649786"/>
              <a:ext cx="1034709"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Pct val="100000"/>
                <a:buFontTx/>
                <a:buNone/>
                <a:tabLst/>
                <a:defRPr kumimoji="0" sz="1200" b="0" i="0" u="none" strike="noStrike" cap="none" spc="0" normalizeH="0" baseline="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marR="0" lvl="0" indent="0" algn="ctr" defTabSz="914400" eaLnBrk="1" fontAlgn="auto" latinLnBrk="0" hangingPunct="1">
                <a:lnSpc>
                  <a:spcPct val="100000"/>
                </a:lnSpc>
                <a:spcBef>
                  <a:spcPts val="0"/>
                </a:spcBef>
                <a:spcAft>
                  <a:spcPts val="0"/>
                </a:spcAft>
                <a:buClrTx/>
                <a:buSzPct val="100000"/>
                <a:buFontTx/>
                <a:buNone/>
                <a:tabLst/>
                <a:defRPr/>
              </a:pPr>
              <a:r>
                <a:rPr kumimoji="0" lang="en-IE" sz="1200" b="1" i="0" u="none" strike="noStrike" kern="0" cap="none" spc="0" normalizeH="0" baseline="0" noProof="0" dirty="0">
                  <a:ln>
                    <a:noFill/>
                  </a:ln>
                  <a:solidFill>
                    <a:prstClr val="white"/>
                  </a:solidFill>
                  <a:effectLst/>
                  <a:uLnTx/>
                  <a:uFillTx/>
                  <a:latin typeface="Calibri"/>
                  <a:ea typeface="Open Sans Semibold" panose="020B0706030804020204" pitchFamily="34" charset="0"/>
                  <a:cs typeface="Open Sans Semibold" panose="020B0706030804020204" pitchFamily="34" charset="0"/>
                </a:rPr>
                <a:t>Intercompany Setups</a:t>
              </a:r>
            </a:p>
          </p:txBody>
        </p:sp>
        <p:grpSp>
          <p:nvGrpSpPr>
            <p:cNvPr id="90" name="Group 89">
              <a:extLst>
                <a:ext uri="{FF2B5EF4-FFF2-40B4-BE49-F238E27FC236}">
                  <a16:creationId xmlns:a16="http://schemas.microsoft.com/office/drawing/2014/main" id="{B4C868C2-714F-4C17-A70C-9606085CE571}"/>
                </a:ext>
              </a:extLst>
            </p:cNvPr>
            <p:cNvGrpSpPr/>
            <p:nvPr/>
          </p:nvGrpSpPr>
          <p:grpSpPr>
            <a:xfrm>
              <a:off x="7643236" y="895865"/>
              <a:ext cx="1371056" cy="652247"/>
              <a:chOff x="7583800" y="907101"/>
              <a:chExt cx="1371056" cy="652247"/>
            </a:xfrm>
          </p:grpSpPr>
          <p:sp>
            <p:nvSpPr>
              <p:cNvPr id="119" name="Rectangle 118">
                <a:extLst>
                  <a:ext uri="{FF2B5EF4-FFF2-40B4-BE49-F238E27FC236}">
                    <a16:creationId xmlns:a16="http://schemas.microsoft.com/office/drawing/2014/main" id="{1A91BDDA-B3CC-4DE9-BEEC-62CF5355615B}"/>
                  </a:ext>
                </a:extLst>
              </p:cNvPr>
              <p:cNvSpPr/>
              <p:nvPr/>
            </p:nvSpPr>
            <p:spPr bwMode="gray">
              <a:xfrm>
                <a:off x="7583800" y="907101"/>
                <a:ext cx="1371056" cy="652247"/>
              </a:xfrm>
              <a:prstGeom prst="rect">
                <a:avLst/>
              </a:prstGeom>
              <a:solidFill>
                <a:srgbClr val="92D050"/>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800" b="1" i="0" u="none" strike="noStrike" kern="0" cap="none" spc="0" normalizeH="0" baseline="0" noProof="0" dirty="0">
                  <a:ln>
                    <a:noFill/>
                  </a:ln>
                  <a:solidFill>
                    <a:prstClr val="white"/>
                  </a:solidFill>
                  <a:effectLst/>
                  <a:uLnTx/>
                  <a:uFillTx/>
                </a:endParaRPr>
              </a:p>
            </p:txBody>
          </p:sp>
          <p:sp>
            <p:nvSpPr>
              <p:cNvPr id="120" name="TextBox 119">
                <a:extLst>
                  <a:ext uri="{FF2B5EF4-FFF2-40B4-BE49-F238E27FC236}">
                    <a16:creationId xmlns:a16="http://schemas.microsoft.com/office/drawing/2014/main" id="{2082B3A6-30A2-4DE5-9325-C0DD8E4BFBAE}"/>
                  </a:ext>
                </a:extLst>
              </p:cNvPr>
              <p:cNvSpPr txBox="1"/>
              <p:nvPr/>
            </p:nvSpPr>
            <p:spPr>
              <a:xfrm>
                <a:off x="7648052" y="1043529"/>
                <a:ext cx="1232273"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Pct val="100000"/>
                  <a:buFontTx/>
                  <a:buNone/>
                  <a:tabLst/>
                  <a:defRPr kumimoji="0" sz="1200" b="0" i="0" u="none" strike="noStrike" cap="none" spc="0" normalizeH="0" baseline="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marR="0" lvl="0" indent="0" algn="ctr" defTabSz="914400" eaLnBrk="1" fontAlgn="auto" latinLnBrk="0" hangingPunct="1">
                  <a:lnSpc>
                    <a:spcPct val="100000"/>
                  </a:lnSpc>
                  <a:spcBef>
                    <a:spcPts val="0"/>
                  </a:spcBef>
                  <a:spcAft>
                    <a:spcPts val="0"/>
                  </a:spcAft>
                  <a:buClrTx/>
                  <a:buSzPct val="100000"/>
                  <a:buFontTx/>
                  <a:buNone/>
                  <a:tabLst/>
                  <a:defRPr/>
                </a:pPr>
                <a:r>
                  <a:rPr kumimoji="0" lang="en-IE" sz="1200" b="1" i="0" u="none" strike="noStrike" kern="0" cap="none" spc="0" normalizeH="0" baseline="0" noProof="0" dirty="0">
                    <a:ln>
                      <a:noFill/>
                    </a:ln>
                    <a:solidFill>
                      <a:prstClr val="white"/>
                    </a:solidFill>
                    <a:effectLst/>
                    <a:uLnTx/>
                    <a:uFillTx/>
                    <a:latin typeface="Calibri"/>
                    <a:ea typeface="Open Sans Semibold" panose="020B0706030804020204" pitchFamily="34" charset="0"/>
                    <a:cs typeface="Open Sans Semibold" panose="020B0706030804020204" pitchFamily="34" charset="0"/>
                  </a:rPr>
                  <a:t>General Ledger Setups</a:t>
                </a:r>
              </a:p>
            </p:txBody>
          </p:sp>
        </p:grpSp>
        <p:sp>
          <p:nvSpPr>
            <p:cNvPr id="91" name="Rectangle 90">
              <a:extLst>
                <a:ext uri="{FF2B5EF4-FFF2-40B4-BE49-F238E27FC236}">
                  <a16:creationId xmlns:a16="http://schemas.microsoft.com/office/drawing/2014/main" id="{B44AD59E-3A5A-4606-BEB9-F851B4C5BA66}"/>
                </a:ext>
              </a:extLst>
            </p:cNvPr>
            <p:cNvSpPr/>
            <p:nvPr/>
          </p:nvSpPr>
          <p:spPr bwMode="gray">
            <a:xfrm>
              <a:off x="7739223" y="4474992"/>
              <a:ext cx="1441174" cy="642832"/>
            </a:xfrm>
            <a:prstGeom prst="rect">
              <a:avLst/>
            </a:prstGeom>
            <a:solidFill>
              <a:srgbClr val="046A38">
                <a:lumMod val="50000"/>
              </a:srgbClr>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rPr>
                <a:t>Payable invoicing in Receiver, if enabled</a:t>
              </a:r>
            </a:p>
          </p:txBody>
        </p:sp>
        <p:grpSp>
          <p:nvGrpSpPr>
            <p:cNvPr id="92" name="Group 91">
              <a:extLst>
                <a:ext uri="{FF2B5EF4-FFF2-40B4-BE49-F238E27FC236}">
                  <a16:creationId xmlns:a16="http://schemas.microsoft.com/office/drawing/2014/main" id="{2BF4391B-3B61-444A-A8B4-719C9E42770C}"/>
                </a:ext>
              </a:extLst>
            </p:cNvPr>
            <p:cNvGrpSpPr/>
            <p:nvPr/>
          </p:nvGrpSpPr>
          <p:grpSpPr>
            <a:xfrm>
              <a:off x="7288175" y="1234583"/>
              <a:ext cx="515149" cy="514881"/>
              <a:chOff x="7643362" y="2623352"/>
              <a:chExt cx="315200" cy="315200"/>
            </a:xfrm>
          </p:grpSpPr>
          <p:sp>
            <p:nvSpPr>
              <p:cNvPr id="117" name="Oval 116">
                <a:extLst>
                  <a:ext uri="{FF2B5EF4-FFF2-40B4-BE49-F238E27FC236}">
                    <a16:creationId xmlns:a16="http://schemas.microsoft.com/office/drawing/2014/main" id="{239D2544-3A01-4BA2-A2F1-50E0ACD57C0F}"/>
                  </a:ext>
                </a:extLst>
              </p:cNvPr>
              <p:cNvSpPr/>
              <p:nvPr/>
            </p:nvSpPr>
            <p:spPr bwMode="gray">
              <a:xfrm>
                <a:off x="7643362" y="2623352"/>
                <a:ext cx="315200" cy="315200"/>
              </a:xfrm>
              <a:prstGeom prst="ellipse">
                <a:avLst/>
              </a:prstGeom>
              <a:solidFill>
                <a:srgbClr val="86BC25"/>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1100" b="1" i="0" u="none" strike="noStrike" kern="0" cap="none" spc="0" normalizeH="0" baseline="0" noProof="0" dirty="0">
                  <a:ln>
                    <a:noFill/>
                  </a:ln>
                  <a:solidFill>
                    <a:prstClr val="white"/>
                  </a:solidFill>
                  <a:effectLst/>
                  <a:uLnTx/>
                  <a:uFillTx/>
                </a:endParaRPr>
              </a:p>
            </p:txBody>
          </p:sp>
          <p:sp>
            <p:nvSpPr>
              <p:cNvPr id="118" name="Oval 117">
                <a:extLst>
                  <a:ext uri="{FF2B5EF4-FFF2-40B4-BE49-F238E27FC236}">
                    <a16:creationId xmlns:a16="http://schemas.microsoft.com/office/drawing/2014/main" id="{632B49B7-9288-497E-8899-4F6F6BB35AE9}"/>
                  </a:ext>
                </a:extLst>
              </p:cNvPr>
              <p:cNvSpPr/>
              <p:nvPr/>
            </p:nvSpPr>
            <p:spPr bwMode="gray">
              <a:xfrm>
                <a:off x="7671353" y="2653802"/>
                <a:ext cx="258355" cy="258355"/>
              </a:xfrm>
              <a:prstGeom prst="ellipse">
                <a:avLst/>
              </a:prstGeom>
              <a:solidFill>
                <a:sysClr val="windowText" lastClr="000000"/>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r>
                  <a:rPr kumimoji="0" lang="en-IE" sz="1200" b="0" i="0" u="none" strike="noStrike" kern="0" cap="none" spc="0" normalizeH="0" baseline="0" noProof="0" dirty="0">
                    <a:ln>
                      <a:noFill/>
                    </a:ln>
                    <a:solidFill>
                      <a:prstClr val="white"/>
                    </a:solidFill>
                    <a:effectLst/>
                    <a:uLnTx/>
                    <a:uFillTx/>
                  </a:rPr>
                  <a:t>1</a:t>
                </a:r>
              </a:p>
            </p:txBody>
          </p:sp>
        </p:grpSp>
        <p:grpSp>
          <p:nvGrpSpPr>
            <p:cNvPr id="93" name="Group 92">
              <a:extLst>
                <a:ext uri="{FF2B5EF4-FFF2-40B4-BE49-F238E27FC236}">
                  <a16:creationId xmlns:a16="http://schemas.microsoft.com/office/drawing/2014/main" id="{FE70DEA6-B769-4A08-858F-E39E3C6B9D07}"/>
                </a:ext>
              </a:extLst>
            </p:cNvPr>
            <p:cNvGrpSpPr/>
            <p:nvPr/>
          </p:nvGrpSpPr>
          <p:grpSpPr>
            <a:xfrm>
              <a:off x="3596893" y="4281528"/>
              <a:ext cx="514880" cy="514880"/>
              <a:chOff x="7643361" y="2623352"/>
              <a:chExt cx="315200" cy="315200"/>
            </a:xfrm>
          </p:grpSpPr>
          <p:sp>
            <p:nvSpPr>
              <p:cNvPr id="115" name="Oval 114">
                <a:extLst>
                  <a:ext uri="{FF2B5EF4-FFF2-40B4-BE49-F238E27FC236}">
                    <a16:creationId xmlns:a16="http://schemas.microsoft.com/office/drawing/2014/main" id="{153D2B51-82B7-4A53-B46A-B189F7B2F9BA}"/>
                  </a:ext>
                </a:extLst>
              </p:cNvPr>
              <p:cNvSpPr/>
              <p:nvPr/>
            </p:nvSpPr>
            <p:spPr bwMode="gray">
              <a:xfrm>
                <a:off x="7643361" y="2623352"/>
                <a:ext cx="315200" cy="315200"/>
              </a:xfrm>
              <a:prstGeom prst="ellipse">
                <a:avLst/>
              </a:prstGeom>
              <a:solidFill>
                <a:srgbClr val="26890D">
                  <a:lumMod val="50000"/>
                </a:srgbClr>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1100" b="1" i="0" u="none" strike="noStrike" kern="0" cap="none" spc="0" normalizeH="0" baseline="0" noProof="0" dirty="0">
                  <a:ln>
                    <a:noFill/>
                  </a:ln>
                  <a:solidFill>
                    <a:prstClr val="white"/>
                  </a:solidFill>
                  <a:effectLst/>
                  <a:uLnTx/>
                  <a:uFillTx/>
                </a:endParaRPr>
              </a:p>
            </p:txBody>
          </p:sp>
          <p:sp>
            <p:nvSpPr>
              <p:cNvPr id="116" name="Oval 115">
                <a:extLst>
                  <a:ext uri="{FF2B5EF4-FFF2-40B4-BE49-F238E27FC236}">
                    <a16:creationId xmlns:a16="http://schemas.microsoft.com/office/drawing/2014/main" id="{FB92B024-0A48-420A-BA55-394E687B705B}"/>
                  </a:ext>
                </a:extLst>
              </p:cNvPr>
              <p:cNvSpPr/>
              <p:nvPr/>
            </p:nvSpPr>
            <p:spPr bwMode="gray">
              <a:xfrm>
                <a:off x="7671789" y="2649956"/>
                <a:ext cx="258355" cy="258355"/>
              </a:xfrm>
              <a:prstGeom prst="ellipse">
                <a:avLst/>
              </a:prstGeom>
              <a:solidFill>
                <a:sysClr val="windowText" lastClr="000000"/>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r>
                  <a:rPr kumimoji="0" lang="en-IE" sz="1200" b="0" i="0" u="none" strike="noStrike" kern="0" cap="none" spc="0" normalizeH="0" baseline="0" noProof="0" dirty="0">
                    <a:ln>
                      <a:noFill/>
                    </a:ln>
                    <a:solidFill>
                      <a:prstClr val="white"/>
                    </a:solidFill>
                    <a:effectLst/>
                    <a:uLnTx/>
                    <a:uFillTx/>
                  </a:rPr>
                  <a:t>6</a:t>
                </a:r>
                <a:endParaRPr kumimoji="0" lang="en-IE" sz="1100" b="0" i="0" u="none" strike="noStrike" kern="0" cap="none" spc="0" normalizeH="0" baseline="0" noProof="0" dirty="0">
                  <a:ln>
                    <a:noFill/>
                  </a:ln>
                  <a:solidFill>
                    <a:prstClr val="white"/>
                  </a:solidFill>
                  <a:effectLst/>
                  <a:uLnTx/>
                  <a:uFillTx/>
                </a:endParaRPr>
              </a:p>
            </p:txBody>
          </p:sp>
        </p:grpSp>
        <p:sp>
          <p:nvSpPr>
            <p:cNvPr id="94" name="Oval 93">
              <a:extLst>
                <a:ext uri="{FF2B5EF4-FFF2-40B4-BE49-F238E27FC236}">
                  <a16:creationId xmlns:a16="http://schemas.microsoft.com/office/drawing/2014/main" id="{72940035-883B-4BCC-BC52-4BF080D39B42}"/>
                </a:ext>
              </a:extLst>
            </p:cNvPr>
            <p:cNvSpPr/>
            <p:nvPr/>
          </p:nvSpPr>
          <p:spPr bwMode="gray">
            <a:xfrm>
              <a:off x="7345960" y="4297690"/>
              <a:ext cx="514880" cy="514880"/>
            </a:xfrm>
            <a:prstGeom prst="ellipse">
              <a:avLst/>
            </a:prstGeom>
            <a:solidFill>
              <a:srgbClr val="046A38">
                <a:lumMod val="50000"/>
              </a:srgbClr>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1100" b="1" i="0" u="none" strike="noStrike" kern="0" cap="none" spc="0" normalizeH="0" baseline="0" noProof="0" dirty="0">
                <a:ln>
                  <a:noFill/>
                </a:ln>
                <a:solidFill>
                  <a:prstClr val="white"/>
                </a:solidFill>
                <a:effectLst/>
                <a:uLnTx/>
                <a:uFillTx/>
              </a:endParaRPr>
            </a:p>
          </p:txBody>
        </p:sp>
        <p:sp>
          <p:nvSpPr>
            <p:cNvPr id="95" name="Oval 94">
              <a:extLst>
                <a:ext uri="{FF2B5EF4-FFF2-40B4-BE49-F238E27FC236}">
                  <a16:creationId xmlns:a16="http://schemas.microsoft.com/office/drawing/2014/main" id="{59FA7B27-EA18-4AE6-8A0F-CA1C51A590E3}"/>
                </a:ext>
              </a:extLst>
            </p:cNvPr>
            <p:cNvSpPr/>
            <p:nvPr/>
          </p:nvSpPr>
          <p:spPr bwMode="gray">
            <a:xfrm>
              <a:off x="7392392" y="4341148"/>
              <a:ext cx="422024" cy="422024"/>
            </a:xfrm>
            <a:prstGeom prst="ellipse">
              <a:avLst/>
            </a:prstGeom>
            <a:solidFill>
              <a:sysClr val="windowText" lastClr="000000"/>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r>
                <a:rPr kumimoji="0" lang="en-IE" sz="1200" b="0" i="0" u="none" strike="noStrike" kern="0" cap="none" spc="0" normalizeH="0" baseline="0" noProof="0" dirty="0">
                  <a:ln>
                    <a:noFill/>
                  </a:ln>
                  <a:solidFill>
                    <a:prstClr val="white"/>
                  </a:solidFill>
                  <a:effectLst/>
                  <a:uLnTx/>
                  <a:uFillTx/>
                </a:rPr>
                <a:t>7</a:t>
              </a:r>
              <a:endParaRPr kumimoji="0" lang="en-IE" sz="1100" b="0" i="0" u="none" strike="noStrike" kern="0" cap="none" spc="0" normalizeH="0" baseline="0" noProof="0" dirty="0">
                <a:ln>
                  <a:noFill/>
                </a:ln>
                <a:solidFill>
                  <a:prstClr val="white"/>
                </a:solidFill>
                <a:effectLst/>
                <a:uLnTx/>
                <a:uFillTx/>
              </a:endParaRPr>
            </a:p>
          </p:txBody>
        </p:sp>
        <p:grpSp>
          <p:nvGrpSpPr>
            <p:cNvPr id="96" name="Group 95">
              <a:extLst>
                <a:ext uri="{FF2B5EF4-FFF2-40B4-BE49-F238E27FC236}">
                  <a16:creationId xmlns:a16="http://schemas.microsoft.com/office/drawing/2014/main" id="{04B08629-E42A-4483-A9D7-AF03181AE733}"/>
                </a:ext>
              </a:extLst>
            </p:cNvPr>
            <p:cNvGrpSpPr/>
            <p:nvPr/>
          </p:nvGrpSpPr>
          <p:grpSpPr>
            <a:xfrm>
              <a:off x="9826249" y="1787152"/>
              <a:ext cx="514880" cy="514880"/>
              <a:chOff x="7643362" y="2623352"/>
              <a:chExt cx="315200" cy="315200"/>
            </a:xfrm>
          </p:grpSpPr>
          <p:sp>
            <p:nvSpPr>
              <p:cNvPr id="113" name="Oval 112">
                <a:extLst>
                  <a:ext uri="{FF2B5EF4-FFF2-40B4-BE49-F238E27FC236}">
                    <a16:creationId xmlns:a16="http://schemas.microsoft.com/office/drawing/2014/main" id="{94C5356B-8AEC-47A8-B1A0-4298775553CE}"/>
                  </a:ext>
                </a:extLst>
              </p:cNvPr>
              <p:cNvSpPr/>
              <p:nvPr/>
            </p:nvSpPr>
            <p:spPr bwMode="gray">
              <a:xfrm>
                <a:off x="7643362" y="2623352"/>
                <a:ext cx="315200" cy="315200"/>
              </a:xfrm>
              <a:prstGeom prst="ellipse">
                <a:avLst/>
              </a:prstGeom>
              <a:solidFill>
                <a:srgbClr val="43B02A"/>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1100" b="1" i="0" u="none" strike="noStrike" kern="0" cap="none" spc="0" normalizeH="0" baseline="0" noProof="0" dirty="0">
                  <a:ln>
                    <a:noFill/>
                  </a:ln>
                  <a:solidFill>
                    <a:prstClr val="white"/>
                  </a:solidFill>
                  <a:effectLst/>
                  <a:uLnTx/>
                  <a:uFillTx/>
                </a:endParaRPr>
              </a:p>
            </p:txBody>
          </p:sp>
          <p:sp>
            <p:nvSpPr>
              <p:cNvPr id="114" name="Oval 113">
                <a:extLst>
                  <a:ext uri="{FF2B5EF4-FFF2-40B4-BE49-F238E27FC236}">
                    <a16:creationId xmlns:a16="http://schemas.microsoft.com/office/drawing/2014/main" id="{0BCA6C04-B41B-459C-A332-CAD9EF117B6C}"/>
                  </a:ext>
                </a:extLst>
              </p:cNvPr>
              <p:cNvSpPr/>
              <p:nvPr/>
            </p:nvSpPr>
            <p:spPr bwMode="gray">
              <a:xfrm>
                <a:off x="7671785" y="2649956"/>
                <a:ext cx="258355" cy="258355"/>
              </a:xfrm>
              <a:prstGeom prst="ellipse">
                <a:avLst/>
              </a:prstGeom>
              <a:solidFill>
                <a:sysClr val="windowText" lastClr="000000"/>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r>
                  <a:rPr kumimoji="0" lang="en-IE" sz="1200" b="0" i="0" u="none" strike="noStrike" kern="0" cap="none" spc="0" normalizeH="0" baseline="0" noProof="0" dirty="0">
                    <a:ln>
                      <a:noFill/>
                    </a:ln>
                    <a:solidFill>
                      <a:prstClr val="white"/>
                    </a:solidFill>
                    <a:effectLst/>
                    <a:uLnTx/>
                    <a:uFillTx/>
                  </a:rPr>
                  <a:t>2</a:t>
                </a:r>
              </a:p>
            </p:txBody>
          </p:sp>
        </p:grpSp>
        <p:grpSp>
          <p:nvGrpSpPr>
            <p:cNvPr id="97" name="Group 96">
              <a:extLst>
                <a:ext uri="{FF2B5EF4-FFF2-40B4-BE49-F238E27FC236}">
                  <a16:creationId xmlns:a16="http://schemas.microsoft.com/office/drawing/2014/main" id="{A68EF37D-FCF6-4039-BF61-7A1835675F08}"/>
                </a:ext>
              </a:extLst>
            </p:cNvPr>
            <p:cNvGrpSpPr/>
            <p:nvPr/>
          </p:nvGrpSpPr>
          <p:grpSpPr>
            <a:xfrm>
              <a:off x="92279" y="2848067"/>
              <a:ext cx="1870766" cy="931438"/>
              <a:chOff x="856070" y="2132128"/>
              <a:chExt cx="1934840" cy="830536"/>
            </a:xfrm>
          </p:grpSpPr>
          <p:sp>
            <p:nvSpPr>
              <p:cNvPr id="109" name="Rectangle 108">
                <a:extLst>
                  <a:ext uri="{FF2B5EF4-FFF2-40B4-BE49-F238E27FC236}">
                    <a16:creationId xmlns:a16="http://schemas.microsoft.com/office/drawing/2014/main" id="{A4495341-02BF-44E1-A758-A00D75CBD836}"/>
                  </a:ext>
                </a:extLst>
              </p:cNvPr>
              <p:cNvSpPr/>
              <p:nvPr/>
            </p:nvSpPr>
            <p:spPr bwMode="gray">
              <a:xfrm>
                <a:off x="856070" y="2132128"/>
                <a:ext cx="1603002" cy="642833"/>
              </a:xfrm>
              <a:prstGeom prst="rect">
                <a:avLst/>
              </a:prstGeom>
              <a:solidFill>
                <a:srgbClr val="43B02A">
                  <a:lumMod val="50000"/>
                </a:srgbClr>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rPr>
                  <a:t>Approval of Inbound transaction by Receiver, if enabled</a:t>
                </a:r>
              </a:p>
            </p:txBody>
          </p:sp>
          <p:grpSp>
            <p:nvGrpSpPr>
              <p:cNvPr id="110" name="Group 109">
                <a:extLst>
                  <a:ext uri="{FF2B5EF4-FFF2-40B4-BE49-F238E27FC236}">
                    <a16:creationId xmlns:a16="http://schemas.microsoft.com/office/drawing/2014/main" id="{DEB4CEFB-C034-45E4-88CA-78C36096D90D}"/>
                  </a:ext>
                </a:extLst>
              </p:cNvPr>
              <p:cNvGrpSpPr/>
              <p:nvPr/>
            </p:nvGrpSpPr>
            <p:grpSpPr>
              <a:xfrm>
                <a:off x="2276030" y="2447784"/>
                <a:ext cx="514880" cy="514880"/>
                <a:chOff x="7643361" y="2623352"/>
                <a:chExt cx="315200" cy="315200"/>
              </a:xfrm>
            </p:grpSpPr>
            <p:sp>
              <p:nvSpPr>
                <p:cNvPr id="111" name="Oval 110">
                  <a:extLst>
                    <a:ext uri="{FF2B5EF4-FFF2-40B4-BE49-F238E27FC236}">
                      <a16:creationId xmlns:a16="http://schemas.microsoft.com/office/drawing/2014/main" id="{0D3FB7E9-2DDA-46DE-AADD-AF4E1B254C50}"/>
                    </a:ext>
                  </a:extLst>
                </p:cNvPr>
                <p:cNvSpPr/>
                <p:nvPr/>
              </p:nvSpPr>
              <p:spPr bwMode="gray">
                <a:xfrm>
                  <a:off x="7643361" y="2623352"/>
                  <a:ext cx="315200" cy="315200"/>
                </a:xfrm>
                <a:prstGeom prst="ellipse">
                  <a:avLst/>
                </a:prstGeom>
                <a:solidFill>
                  <a:srgbClr val="43B02A">
                    <a:lumMod val="50000"/>
                  </a:srgbClr>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1100" b="1" i="0" u="none" strike="noStrike" kern="0" cap="none" spc="0" normalizeH="0" baseline="0" noProof="0" dirty="0">
                    <a:ln>
                      <a:noFill/>
                    </a:ln>
                    <a:solidFill>
                      <a:prstClr val="white"/>
                    </a:solidFill>
                    <a:effectLst/>
                    <a:uLnTx/>
                    <a:uFillTx/>
                  </a:endParaRPr>
                </a:p>
              </p:txBody>
            </p:sp>
            <p:sp>
              <p:nvSpPr>
                <p:cNvPr id="112" name="Oval 111">
                  <a:extLst>
                    <a:ext uri="{FF2B5EF4-FFF2-40B4-BE49-F238E27FC236}">
                      <a16:creationId xmlns:a16="http://schemas.microsoft.com/office/drawing/2014/main" id="{EF14A2F1-3A56-4BA7-8299-A664F6BA65F5}"/>
                    </a:ext>
                  </a:extLst>
                </p:cNvPr>
                <p:cNvSpPr/>
                <p:nvPr/>
              </p:nvSpPr>
              <p:spPr bwMode="gray">
                <a:xfrm>
                  <a:off x="7671789" y="2649956"/>
                  <a:ext cx="258355" cy="258355"/>
                </a:xfrm>
                <a:prstGeom prst="ellipse">
                  <a:avLst/>
                </a:prstGeom>
                <a:solidFill>
                  <a:sysClr val="windowText" lastClr="000000"/>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r>
                    <a:rPr kumimoji="0" lang="en-IE" sz="1200" b="0" i="0" u="none" strike="noStrike" kern="0" cap="none" spc="0" normalizeH="0" baseline="0" noProof="0" dirty="0">
                      <a:ln>
                        <a:noFill/>
                      </a:ln>
                      <a:solidFill>
                        <a:prstClr val="white"/>
                      </a:solidFill>
                      <a:effectLst/>
                      <a:uLnTx/>
                      <a:uFillTx/>
                    </a:rPr>
                    <a:t>5</a:t>
                  </a:r>
                  <a:endParaRPr kumimoji="0" lang="en-IE" sz="1100" b="0" i="0" u="none" strike="noStrike" kern="0" cap="none" spc="0" normalizeH="0" baseline="0" noProof="0" dirty="0">
                    <a:ln>
                      <a:noFill/>
                    </a:ln>
                    <a:solidFill>
                      <a:prstClr val="white"/>
                    </a:solidFill>
                    <a:effectLst/>
                    <a:uLnTx/>
                    <a:uFillTx/>
                  </a:endParaRPr>
                </a:p>
              </p:txBody>
            </p:sp>
          </p:grpSp>
        </p:grpSp>
        <p:grpSp>
          <p:nvGrpSpPr>
            <p:cNvPr id="98" name="Group 97">
              <a:extLst>
                <a:ext uri="{FF2B5EF4-FFF2-40B4-BE49-F238E27FC236}">
                  <a16:creationId xmlns:a16="http://schemas.microsoft.com/office/drawing/2014/main" id="{8955DFEB-89E8-4933-BC6A-0A5BC4295ECC}"/>
                </a:ext>
              </a:extLst>
            </p:cNvPr>
            <p:cNvGrpSpPr/>
            <p:nvPr/>
          </p:nvGrpSpPr>
          <p:grpSpPr>
            <a:xfrm>
              <a:off x="3174803" y="2457862"/>
              <a:ext cx="2241667" cy="897987"/>
              <a:chOff x="4111773" y="2453545"/>
              <a:chExt cx="2241667" cy="897987"/>
            </a:xfrm>
          </p:grpSpPr>
          <p:sp>
            <p:nvSpPr>
              <p:cNvPr id="105" name="Rectangle 104">
                <a:extLst>
                  <a:ext uri="{FF2B5EF4-FFF2-40B4-BE49-F238E27FC236}">
                    <a16:creationId xmlns:a16="http://schemas.microsoft.com/office/drawing/2014/main" id="{1B5FDDCE-B50D-4C73-8D54-8C86B03B57F9}"/>
                  </a:ext>
                </a:extLst>
              </p:cNvPr>
              <p:cNvSpPr/>
              <p:nvPr/>
            </p:nvSpPr>
            <p:spPr bwMode="gray">
              <a:xfrm>
                <a:off x="4111773" y="2708699"/>
                <a:ext cx="1885842" cy="642833"/>
              </a:xfrm>
              <a:prstGeom prst="rect">
                <a:avLst/>
              </a:prstGeom>
              <a:solidFill>
                <a:srgbClr val="046A38"/>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rPr>
                  <a:t>Automatic Inbound and Outbound transaction creation</a:t>
                </a:r>
              </a:p>
            </p:txBody>
          </p:sp>
          <p:grpSp>
            <p:nvGrpSpPr>
              <p:cNvPr id="106" name="Group 105">
                <a:extLst>
                  <a:ext uri="{FF2B5EF4-FFF2-40B4-BE49-F238E27FC236}">
                    <a16:creationId xmlns:a16="http://schemas.microsoft.com/office/drawing/2014/main" id="{DE71BFAC-E473-4901-90FB-9CF402ACDE00}"/>
                  </a:ext>
                </a:extLst>
              </p:cNvPr>
              <p:cNvGrpSpPr/>
              <p:nvPr/>
            </p:nvGrpSpPr>
            <p:grpSpPr>
              <a:xfrm>
                <a:off x="5838560" y="2453545"/>
                <a:ext cx="514880" cy="514880"/>
                <a:chOff x="7643362" y="2623352"/>
                <a:chExt cx="315200" cy="315200"/>
              </a:xfrm>
            </p:grpSpPr>
            <p:sp>
              <p:nvSpPr>
                <p:cNvPr id="107" name="Oval 106">
                  <a:extLst>
                    <a:ext uri="{FF2B5EF4-FFF2-40B4-BE49-F238E27FC236}">
                      <a16:creationId xmlns:a16="http://schemas.microsoft.com/office/drawing/2014/main" id="{9EA01BDA-7CE5-407F-90FB-85449E411500}"/>
                    </a:ext>
                  </a:extLst>
                </p:cNvPr>
                <p:cNvSpPr/>
                <p:nvPr/>
              </p:nvSpPr>
              <p:spPr bwMode="gray">
                <a:xfrm>
                  <a:off x="7643362" y="2623352"/>
                  <a:ext cx="315200" cy="315200"/>
                </a:xfrm>
                <a:prstGeom prst="ellipse">
                  <a:avLst/>
                </a:prstGeom>
                <a:solidFill>
                  <a:srgbClr val="046A38"/>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1100" b="1" i="0" u="none" strike="noStrike" kern="0" cap="none" spc="0" normalizeH="0" baseline="0" noProof="0" dirty="0">
                    <a:ln>
                      <a:noFill/>
                    </a:ln>
                    <a:solidFill>
                      <a:prstClr val="white"/>
                    </a:solidFill>
                    <a:effectLst/>
                    <a:uLnTx/>
                    <a:uFillTx/>
                  </a:endParaRPr>
                </a:p>
              </p:txBody>
            </p:sp>
            <p:sp>
              <p:nvSpPr>
                <p:cNvPr id="108" name="Oval 107">
                  <a:extLst>
                    <a:ext uri="{FF2B5EF4-FFF2-40B4-BE49-F238E27FC236}">
                      <a16:creationId xmlns:a16="http://schemas.microsoft.com/office/drawing/2014/main" id="{34FC0A49-2DEF-45E8-9407-27D4BCD0DAF0}"/>
                    </a:ext>
                  </a:extLst>
                </p:cNvPr>
                <p:cNvSpPr/>
                <p:nvPr/>
              </p:nvSpPr>
              <p:spPr bwMode="gray">
                <a:xfrm>
                  <a:off x="7671785" y="2649956"/>
                  <a:ext cx="258355" cy="258355"/>
                </a:xfrm>
                <a:prstGeom prst="ellipse">
                  <a:avLst/>
                </a:prstGeom>
                <a:solidFill>
                  <a:sysClr val="windowText" lastClr="000000"/>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r>
                    <a:rPr kumimoji="0" lang="en-IE" sz="1200" b="0" i="0" u="none" strike="noStrike" kern="0" cap="none" spc="0" normalizeH="0" baseline="0" noProof="0" dirty="0">
                      <a:ln>
                        <a:noFill/>
                      </a:ln>
                      <a:solidFill>
                        <a:prstClr val="white"/>
                      </a:solidFill>
                      <a:effectLst/>
                      <a:uLnTx/>
                      <a:uFillTx/>
                    </a:rPr>
                    <a:t>4</a:t>
                  </a:r>
                  <a:endParaRPr kumimoji="0" lang="en-IE" sz="1100" b="0" i="0" u="none" strike="noStrike" kern="0" cap="none" spc="0" normalizeH="0" baseline="0" noProof="0" dirty="0">
                    <a:ln>
                      <a:noFill/>
                    </a:ln>
                    <a:solidFill>
                      <a:prstClr val="white"/>
                    </a:solidFill>
                    <a:effectLst/>
                    <a:uLnTx/>
                    <a:uFillTx/>
                  </a:endParaRPr>
                </a:p>
              </p:txBody>
            </p:sp>
          </p:grpSp>
        </p:grpSp>
        <p:grpSp>
          <p:nvGrpSpPr>
            <p:cNvPr id="99" name="Group 98">
              <a:extLst>
                <a:ext uri="{FF2B5EF4-FFF2-40B4-BE49-F238E27FC236}">
                  <a16:creationId xmlns:a16="http://schemas.microsoft.com/office/drawing/2014/main" id="{8C967A63-A34F-48B9-A0DA-41373876F93C}"/>
                </a:ext>
              </a:extLst>
            </p:cNvPr>
            <p:cNvGrpSpPr/>
            <p:nvPr/>
          </p:nvGrpSpPr>
          <p:grpSpPr>
            <a:xfrm>
              <a:off x="7141438" y="2436753"/>
              <a:ext cx="2126619" cy="910692"/>
              <a:chOff x="8264188" y="2453545"/>
              <a:chExt cx="2126619" cy="910692"/>
            </a:xfrm>
          </p:grpSpPr>
          <p:sp>
            <p:nvSpPr>
              <p:cNvPr id="100" name="Rectangle 99">
                <a:extLst>
                  <a:ext uri="{FF2B5EF4-FFF2-40B4-BE49-F238E27FC236}">
                    <a16:creationId xmlns:a16="http://schemas.microsoft.com/office/drawing/2014/main" id="{7AD1725F-3DAD-46B7-8F1A-F01554BEA2DA}"/>
                  </a:ext>
                </a:extLst>
              </p:cNvPr>
              <p:cNvSpPr/>
              <p:nvPr/>
            </p:nvSpPr>
            <p:spPr bwMode="gray">
              <a:xfrm>
                <a:off x="8504965" y="2717071"/>
                <a:ext cx="1885842" cy="647166"/>
              </a:xfrm>
              <a:prstGeom prst="rect">
                <a:avLst/>
              </a:prstGeom>
              <a:solidFill>
                <a:srgbClr val="26890D"/>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800" b="1" i="0" u="none" strike="noStrike" kern="0" cap="none" spc="0" normalizeH="0" baseline="0" noProof="0" dirty="0">
                  <a:ln>
                    <a:noFill/>
                  </a:ln>
                  <a:solidFill>
                    <a:prstClr val="white"/>
                  </a:solidFill>
                  <a:effectLst/>
                  <a:uLnTx/>
                  <a:uFillTx/>
                </a:endParaRPr>
              </a:p>
            </p:txBody>
          </p:sp>
          <p:grpSp>
            <p:nvGrpSpPr>
              <p:cNvPr id="101" name="Group 100">
                <a:extLst>
                  <a:ext uri="{FF2B5EF4-FFF2-40B4-BE49-F238E27FC236}">
                    <a16:creationId xmlns:a16="http://schemas.microsoft.com/office/drawing/2014/main" id="{022F1E05-518E-4EE7-88D5-8FB20F810B99}"/>
                  </a:ext>
                </a:extLst>
              </p:cNvPr>
              <p:cNvGrpSpPr/>
              <p:nvPr/>
            </p:nvGrpSpPr>
            <p:grpSpPr>
              <a:xfrm>
                <a:off x="8264188" y="2453545"/>
                <a:ext cx="514880" cy="514880"/>
                <a:chOff x="7643362" y="2623352"/>
                <a:chExt cx="315200" cy="315200"/>
              </a:xfrm>
            </p:grpSpPr>
            <p:sp>
              <p:nvSpPr>
                <p:cNvPr id="103" name="Oval 102">
                  <a:extLst>
                    <a:ext uri="{FF2B5EF4-FFF2-40B4-BE49-F238E27FC236}">
                      <a16:creationId xmlns:a16="http://schemas.microsoft.com/office/drawing/2014/main" id="{6259AF56-F505-47D5-ACF1-3F843E41A01A}"/>
                    </a:ext>
                  </a:extLst>
                </p:cNvPr>
                <p:cNvSpPr/>
                <p:nvPr/>
              </p:nvSpPr>
              <p:spPr bwMode="gray">
                <a:xfrm>
                  <a:off x="7643362" y="2623352"/>
                  <a:ext cx="315200" cy="315200"/>
                </a:xfrm>
                <a:prstGeom prst="ellipse">
                  <a:avLst/>
                </a:prstGeom>
                <a:solidFill>
                  <a:srgbClr val="43B02A">
                    <a:lumMod val="75000"/>
                  </a:srgbClr>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endParaRPr kumimoji="0" lang="en-IE" sz="1100" b="1" i="0" u="none" strike="noStrike" kern="0" cap="none" spc="0" normalizeH="0" baseline="0" noProof="0" dirty="0">
                    <a:ln>
                      <a:noFill/>
                    </a:ln>
                    <a:solidFill>
                      <a:prstClr val="white"/>
                    </a:solidFill>
                    <a:effectLst/>
                    <a:uLnTx/>
                    <a:uFillTx/>
                  </a:endParaRPr>
                </a:p>
              </p:txBody>
            </p:sp>
            <p:sp>
              <p:nvSpPr>
                <p:cNvPr id="104" name="Oval 103">
                  <a:extLst>
                    <a:ext uri="{FF2B5EF4-FFF2-40B4-BE49-F238E27FC236}">
                      <a16:creationId xmlns:a16="http://schemas.microsoft.com/office/drawing/2014/main" id="{FB91AB6E-1568-4A0B-AA72-E254158C45B9}"/>
                    </a:ext>
                  </a:extLst>
                </p:cNvPr>
                <p:cNvSpPr/>
                <p:nvPr/>
              </p:nvSpPr>
              <p:spPr bwMode="gray">
                <a:xfrm>
                  <a:off x="7671784" y="2646640"/>
                  <a:ext cx="258355" cy="261571"/>
                </a:xfrm>
                <a:prstGeom prst="ellipse">
                  <a:avLst/>
                </a:prstGeom>
                <a:solidFill>
                  <a:sysClr val="windowText" lastClr="000000"/>
                </a:solidFill>
                <a:ln w="19050" algn="ctr">
                  <a:noFill/>
                  <a:miter lim="800000"/>
                  <a:headEnd/>
                  <a:tailEnd/>
                </a:ln>
              </p:spPr>
              <p:txBody>
                <a:bodyPr wrap="square" lIns="88900" tIns="88900" rIns="88900" bIns="88900" rtlCol="0" anchor="ctr"/>
                <a:lstStyle/>
                <a:p>
                  <a:pPr marL="0" marR="0" lvl="0" indent="0" algn="ctr" defTabSz="787481" eaLnBrk="1" fontAlgn="auto" latinLnBrk="0" hangingPunct="1">
                    <a:lnSpc>
                      <a:spcPct val="106000"/>
                    </a:lnSpc>
                    <a:spcBef>
                      <a:spcPts val="0"/>
                    </a:spcBef>
                    <a:spcAft>
                      <a:spcPts val="0"/>
                    </a:spcAft>
                    <a:buClrTx/>
                    <a:buSzTx/>
                    <a:buFont typeface="Wingdings 2" pitchFamily="18" charset="2"/>
                    <a:buNone/>
                    <a:tabLst/>
                    <a:defRPr/>
                  </a:pPr>
                  <a:r>
                    <a:rPr kumimoji="0" lang="en-IE" sz="1200" b="0" i="0" u="none" strike="noStrike" kern="0" cap="none" spc="0" normalizeH="0" baseline="0" noProof="0" dirty="0">
                      <a:ln>
                        <a:noFill/>
                      </a:ln>
                      <a:solidFill>
                        <a:prstClr val="white"/>
                      </a:solidFill>
                      <a:effectLst/>
                      <a:uLnTx/>
                      <a:uFillTx/>
                    </a:rPr>
                    <a:t>3</a:t>
                  </a:r>
                </a:p>
              </p:txBody>
            </p:sp>
          </p:grpSp>
          <p:sp>
            <p:nvSpPr>
              <p:cNvPr id="102" name="TextBox 101">
                <a:extLst>
                  <a:ext uri="{FF2B5EF4-FFF2-40B4-BE49-F238E27FC236}">
                    <a16:creationId xmlns:a16="http://schemas.microsoft.com/office/drawing/2014/main" id="{512A4097-A367-4A28-B950-6C797CBBBEF7}"/>
                  </a:ext>
                </a:extLst>
              </p:cNvPr>
              <p:cNvSpPr txBox="1"/>
              <p:nvPr/>
            </p:nvSpPr>
            <p:spPr>
              <a:xfrm>
                <a:off x="8504965" y="2864858"/>
                <a:ext cx="1885841" cy="369332"/>
              </a:xfrm>
              <a:prstGeom prst="rect">
                <a:avLst/>
              </a:prstGeom>
              <a:noFill/>
            </p:spPr>
            <p:txBody>
              <a:bodyPr wrap="square" lIns="0" tIns="0" rIns="0" bIns="0" rtlCol="0">
                <a:spAutoFit/>
              </a:bodyPr>
              <a:lstStyle>
                <a:defPPr>
                  <a:defRPr lang="en-US"/>
                </a:defPPr>
                <a:lvl1pPr marR="0" lvl="0" indent="0" fontAlgn="auto">
                  <a:lnSpc>
                    <a:spcPct val="100000"/>
                  </a:lnSpc>
                  <a:spcBef>
                    <a:spcPts val="0"/>
                  </a:spcBef>
                  <a:spcAft>
                    <a:spcPts val="0"/>
                  </a:spcAft>
                  <a:buClrTx/>
                  <a:buSzPct val="100000"/>
                  <a:buFontTx/>
                  <a:buNone/>
                  <a:tabLst/>
                  <a:defRPr kumimoji="0" sz="1200" b="0" i="0" u="none" strike="noStrike" cap="none" spc="0" normalizeH="0" baseline="0">
                    <a:ln>
                      <a:noFill/>
                    </a:ln>
                    <a:solidFill>
                      <a:prstClr val="white"/>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marR="0" lvl="0" indent="0" algn="ctr" defTabSz="914400" eaLnBrk="1" fontAlgn="auto" latinLnBrk="0" hangingPunct="1">
                  <a:lnSpc>
                    <a:spcPct val="100000"/>
                  </a:lnSpc>
                  <a:spcBef>
                    <a:spcPts val="0"/>
                  </a:spcBef>
                  <a:spcAft>
                    <a:spcPts val="0"/>
                  </a:spcAft>
                  <a:buClrTx/>
                  <a:buSzPct val="100000"/>
                  <a:buFontTx/>
                  <a:buNone/>
                  <a:tabLst/>
                  <a:defRPr/>
                </a:pPr>
                <a:r>
                  <a:rPr kumimoji="0" lang="en-US" sz="1200" b="1" i="0" u="none" strike="noStrike" kern="0" cap="none" spc="0" normalizeH="0" baseline="0" noProof="0" dirty="0">
                    <a:ln>
                      <a:noFill/>
                    </a:ln>
                    <a:solidFill>
                      <a:prstClr val="white"/>
                    </a:solidFill>
                    <a:effectLst/>
                    <a:uLnTx/>
                    <a:uFillTx/>
                    <a:latin typeface="Calibri"/>
                    <a:ea typeface="Open Sans Semibold" panose="020B0706030804020204" pitchFamily="34" charset="0"/>
                    <a:cs typeface="Open Sans Semibold" panose="020B0706030804020204" pitchFamily="34" charset="0"/>
                  </a:rPr>
                  <a:t>Creation of Intercompany transaction for activity record</a:t>
                </a:r>
              </a:p>
            </p:txBody>
          </p:sp>
        </p:grpSp>
      </p:grpSp>
      <p:sp>
        <p:nvSpPr>
          <p:cNvPr id="48" name="Title 2">
            <a:extLst>
              <a:ext uri="{FF2B5EF4-FFF2-40B4-BE49-F238E27FC236}">
                <a16:creationId xmlns:a16="http://schemas.microsoft.com/office/drawing/2014/main" id="{5039B4DC-571A-4833-AF7A-E1A3B108C85F}"/>
              </a:ext>
            </a:extLst>
          </p:cNvPr>
          <p:cNvSpPr txBox="1">
            <a:spLocks/>
          </p:cNvSpPr>
          <p:nvPr/>
        </p:nvSpPr>
        <p:spPr bwMode="gray">
          <a:xfrm>
            <a:off x="457200" y="1217852"/>
            <a:ext cx="11252200" cy="334102"/>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a:solidFill>
                  <a:schemeClr val="tx1"/>
                </a:solidFill>
                <a:latin typeface="+mn-lt"/>
                <a:ea typeface="+mj-ea"/>
                <a:cs typeface="Calibri Light" panose="020F0302020204030204" pitchFamily="34" charset="0"/>
              </a:defRPr>
            </a:lvl1pPr>
          </a:lstStyle>
          <a:p>
            <a:pPr>
              <a:spcBef>
                <a:spcPts val="0"/>
              </a:spcBef>
              <a:spcAft>
                <a:spcPts val="1000"/>
              </a:spcAft>
              <a:buSzPct val="100000"/>
            </a:pPr>
            <a:r>
              <a:rPr lang="en-US" sz="1800" dirty="0">
                <a:solidFill>
                  <a:schemeClr val="tx2">
                    <a:lumMod val="75000"/>
                  </a:schemeClr>
                </a:solidFill>
                <a:ea typeface="+mn-ea"/>
              </a:rPr>
              <a:t>- Steps 1 &amp; 2 are One-time setups that we perform in Oracle Cloud.</a:t>
            </a:r>
          </a:p>
        </p:txBody>
      </p:sp>
    </p:spTree>
    <p:extLst>
      <p:ext uri="{BB962C8B-B14F-4D97-AF65-F5344CB8AC3E}">
        <p14:creationId xmlns:p14="http://schemas.microsoft.com/office/powerpoint/2010/main" val="383495206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10675"/>
            <a:ext cx="11252200" cy="334102"/>
          </a:xfrm>
        </p:spPr>
        <p:txBody>
          <a:bodyPr/>
          <a:lstStyle/>
          <a:p>
            <a:r>
              <a:rPr lang="en-US" sz="3000" b="1" dirty="0">
                <a:latin typeface="+mj-lt"/>
                <a:cs typeface="Arial" panose="020B0604020202020204" pitchFamily="34" charset="0"/>
              </a:rPr>
              <a:t>Automatic</a:t>
            </a:r>
            <a:r>
              <a:rPr lang="en-US" sz="3000" b="1" noProof="0" dirty="0">
                <a:latin typeface="+mj-lt"/>
                <a:cs typeface="Arial" panose="020B0604020202020204" pitchFamily="34" charset="0"/>
              </a:rPr>
              <a:t> Intercompany Balancing</a:t>
            </a:r>
          </a:p>
        </p:txBody>
      </p:sp>
      <p:sp>
        <p:nvSpPr>
          <p:cNvPr id="6" name="TextBox 5">
            <a:extLst>
              <a:ext uri="{FF2B5EF4-FFF2-40B4-BE49-F238E27FC236}">
                <a16:creationId xmlns:a16="http://schemas.microsoft.com/office/drawing/2014/main" id="{64481F5B-DC69-4DD0-A5EB-D04575200E37}"/>
              </a:ext>
            </a:extLst>
          </p:cNvPr>
          <p:cNvSpPr txBox="1"/>
          <p:nvPr/>
        </p:nvSpPr>
        <p:spPr bwMode="gray">
          <a:xfrm>
            <a:off x="457200" y="1479884"/>
            <a:ext cx="5638800" cy="1864895"/>
          </a:xfrm>
          <a:prstGeom prst="rect">
            <a:avLst/>
          </a:prstGeom>
        </p:spPr>
        <p:txBody>
          <a:bodyPr wrap="square" lIns="0" rIns="0" rtlCol="0" anchor="b" anchorCtr="0">
            <a:normAutofit/>
          </a:bodyPr>
          <a:lstStyle/>
          <a:p>
            <a:pPr>
              <a:lnSpc>
                <a:spcPts val="900"/>
              </a:lnSpc>
            </a:pPr>
            <a:endParaRPr lang="en-US" sz="1300" b="1" dirty="0">
              <a:solidFill>
                <a:schemeClr val="tx1"/>
              </a:solidFill>
            </a:endParaRPr>
          </a:p>
        </p:txBody>
      </p:sp>
      <p:sp>
        <p:nvSpPr>
          <p:cNvPr id="15" name="Rectangle 14">
            <a:extLst>
              <a:ext uri="{FF2B5EF4-FFF2-40B4-BE49-F238E27FC236}">
                <a16:creationId xmlns:a16="http://schemas.microsoft.com/office/drawing/2014/main" id="{A16FC4D3-DE18-4BE9-A395-B956E9280E1C}"/>
              </a:ext>
            </a:extLst>
          </p:cNvPr>
          <p:cNvSpPr/>
          <p:nvPr/>
        </p:nvSpPr>
        <p:spPr>
          <a:xfrm>
            <a:off x="457200" y="751164"/>
            <a:ext cx="6096000" cy="369332"/>
          </a:xfrm>
          <a:prstGeom prst="rect">
            <a:avLst/>
          </a:prstGeom>
        </p:spPr>
        <p:txBody>
          <a:bodyPr>
            <a:spAutoFit/>
          </a:bodyPr>
          <a:lstStyle/>
          <a:p>
            <a:r>
              <a:rPr lang="en-US" dirty="0">
                <a:solidFill>
                  <a:schemeClr val="tx2">
                    <a:lumMod val="75000"/>
                  </a:schemeClr>
                </a:solidFill>
                <a:cs typeface="Calibri Light" panose="020F0302020204030204" pitchFamily="34" charset="0"/>
              </a:rPr>
              <a:t>Intracompany vs Intercompany</a:t>
            </a:r>
          </a:p>
        </p:txBody>
      </p:sp>
      <p:sp>
        <p:nvSpPr>
          <p:cNvPr id="16" name="TextBox 15">
            <a:extLst>
              <a:ext uri="{FF2B5EF4-FFF2-40B4-BE49-F238E27FC236}">
                <a16:creationId xmlns:a16="http://schemas.microsoft.com/office/drawing/2014/main" id="{4B56E62E-491F-4D53-AFE6-F0B9392D592B}"/>
              </a:ext>
            </a:extLst>
          </p:cNvPr>
          <p:cNvSpPr txBox="1"/>
          <p:nvPr/>
        </p:nvSpPr>
        <p:spPr bwMode="gray">
          <a:xfrm>
            <a:off x="457200" y="1735700"/>
            <a:ext cx="4451684" cy="1955843"/>
          </a:xfrm>
          <a:prstGeom prst="rect">
            <a:avLst/>
          </a:prstGeom>
        </p:spPr>
        <p:txBody>
          <a:bodyPr wrap="square" lIns="0" rIns="0" rtlCol="0" anchor="b" anchorCtr="0">
            <a:normAutofit/>
          </a:bodyPr>
          <a:lstStyle/>
          <a:p>
            <a:pPr>
              <a:lnSpc>
                <a:spcPts val="900"/>
              </a:lnSpc>
            </a:pPr>
            <a:endParaRPr lang="en-US" sz="1300" b="1" dirty="0">
              <a:solidFill>
                <a:schemeClr val="tx1"/>
              </a:solidFill>
            </a:endParaRPr>
          </a:p>
        </p:txBody>
      </p:sp>
      <p:sp>
        <p:nvSpPr>
          <p:cNvPr id="18" name="TextBox 17">
            <a:extLst>
              <a:ext uri="{FF2B5EF4-FFF2-40B4-BE49-F238E27FC236}">
                <a16:creationId xmlns:a16="http://schemas.microsoft.com/office/drawing/2014/main" id="{2750E670-A532-4689-B7EF-7F0E29952CD2}"/>
              </a:ext>
            </a:extLst>
          </p:cNvPr>
          <p:cNvSpPr txBox="1"/>
          <p:nvPr/>
        </p:nvSpPr>
        <p:spPr bwMode="gray">
          <a:xfrm>
            <a:off x="589114" y="4591167"/>
            <a:ext cx="10110804" cy="2187356"/>
          </a:xfrm>
          <a:prstGeom prst="rect">
            <a:avLst/>
          </a:prstGeom>
        </p:spPr>
        <p:txBody>
          <a:bodyPr wrap="square" lIns="0" rIns="0" rtlCol="0" anchor="t" anchorCtr="0">
            <a:noAutofit/>
          </a:bodyPr>
          <a:lstStyle/>
          <a:p>
            <a:pPr marL="171450" indent="-171450">
              <a:buFont typeface="Arial" panose="020B0604020202020204" pitchFamily="34" charset="0"/>
              <a:buChar char="•"/>
            </a:pPr>
            <a:r>
              <a:rPr lang="en-US" sz="1400" dirty="0">
                <a:latin typeface="+mj-lt"/>
                <a:cs typeface="Arial" panose="020B0604020202020204" pitchFamily="34" charset="0"/>
              </a:rPr>
              <a:t>Supports accounting for business activity </a:t>
            </a:r>
          </a:p>
          <a:p>
            <a:pPr marL="895335" lvl="1" indent="-285750">
              <a:buFont typeface="Arial" panose="020B0604020202020204" pitchFamily="34" charset="0"/>
              <a:buChar char="•"/>
            </a:pPr>
            <a:r>
              <a:rPr lang="en-US" sz="1400" dirty="0">
                <a:latin typeface="+mj-lt"/>
                <a:cs typeface="Arial" panose="020B0604020202020204" pitchFamily="34" charset="0"/>
              </a:rPr>
              <a:t>Across Legal Entities</a:t>
            </a:r>
          </a:p>
          <a:p>
            <a:pPr marL="895335" lvl="1" indent="-285750">
              <a:buFont typeface="Arial" panose="020B0604020202020204" pitchFamily="34" charset="0"/>
              <a:buChar char="•"/>
            </a:pPr>
            <a:r>
              <a:rPr lang="en-US" sz="1400" dirty="0">
                <a:latin typeface="+mj-lt"/>
                <a:cs typeface="Arial" panose="020B0604020202020204" pitchFamily="34" charset="0"/>
              </a:rPr>
              <a:t>Across different balancing segment values within the same legal entity</a:t>
            </a:r>
          </a:p>
          <a:p>
            <a:pPr marL="184165" lvl="1" indent="-171450">
              <a:buClr>
                <a:srgbClr val="000000"/>
              </a:buClr>
              <a:buFont typeface="Arial" panose="020B0604020202020204" pitchFamily="34" charset="0"/>
              <a:buChar char="•"/>
            </a:pPr>
            <a:r>
              <a:rPr lang="en-US" sz="1400" dirty="0">
                <a:solidFill>
                  <a:schemeClr val="tx1">
                    <a:lumMod val="75000"/>
                  </a:schemeClr>
                </a:solidFill>
                <a:latin typeface="+mj-lt"/>
                <a:cs typeface="Arial" panose="020B0604020202020204" pitchFamily="34" charset="0"/>
              </a:rPr>
              <a:t>Generates Due To and Due From journal lines automatically based on centralized intercompany setup</a:t>
            </a:r>
          </a:p>
          <a:p>
            <a:pPr marL="184165" lvl="1" indent="-171450">
              <a:buClr>
                <a:srgbClr val="000000"/>
              </a:buClr>
              <a:buFont typeface="Arial" panose="020B0604020202020204" pitchFamily="34" charset="0"/>
              <a:buChar char="•"/>
            </a:pPr>
            <a:r>
              <a:rPr lang="en-US" sz="1400" dirty="0">
                <a:solidFill>
                  <a:schemeClr val="tx1">
                    <a:lumMod val="75000"/>
                  </a:schemeClr>
                </a:solidFill>
                <a:latin typeface="+mj-lt"/>
                <a:cs typeface="Arial" panose="020B0604020202020204" pitchFamily="34" charset="0"/>
              </a:rPr>
              <a:t>Supports multiple balancing segments.</a:t>
            </a:r>
          </a:p>
          <a:p>
            <a:pPr marL="184165" lvl="1" indent="-171450">
              <a:buClr>
                <a:srgbClr val="000000"/>
              </a:buClr>
              <a:buFont typeface="Arial" panose="020B0604020202020204" pitchFamily="34" charset="0"/>
              <a:buChar char="•"/>
            </a:pPr>
            <a:r>
              <a:rPr lang="en-US" sz="1400" dirty="0">
                <a:solidFill>
                  <a:schemeClr val="tx1">
                    <a:lumMod val="75000"/>
                  </a:schemeClr>
                </a:solidFill>
                <a:latin typeface="+mj-lt"/>
                <a:cs typeface="Arial" panose="020B0604020202020204" pitchFamily="34" charset="0"/>
              </a:rPr>
              <a:t>Generates Intercompany accounts for cross-ledger allocations.</a:t>
            </a:r>
          </a:p>
          <a:p>
            <a:pPr marL="184165" lvl="1" indent="-171450">
              <a:buClr>
                <a:srgbClr val="000000"/>
              </a:buClr>
              <a:buFont typeface="Arial" panose="020B0604020202020204" pitchFamily="34" charset="0"/>
              <a:buChar char="•"/>
            </a:pPr>
            <a:r>
              <a:rPr lang="en-US" sz="1400" dirty="0">
                <a:solidFill>
                  <a:schemeClr val="tx1">
                    <a:lumMod val="75000"/>
                  </a:schemeClr>
                </a:solidFill>
                <a:latin typeface="+mj-lt"/>
                <a:cs typeface="Arial" panose="020B0604020202020204" pitchFamily="34" charset="0"/>
              </a:rPr>
              <a:t>Performs balancing when:</a:t>
            </a:r>
          </a:p>
          <a:p>
            <a:pPr marL="1098550" lvl="4" indent="-171450">
              <a:buClr>
                <a:srgbClr val="000000"/>
              </a:buClr>
              <a:buFont typeface="Arial" panose="020B0604020202020204" pitchFamily="34" charset="0"/>
              <a:buChar char="•"/>
            </a:pPr>
            <a:r>
              <a:rPr lang="en-US" sz="1400" dirty="0">
                <a:solidFill>
                  <a:schemeClr val="tx1">
                    <a:lumMod val="75000"/>
                  </a:schemeClr>
                </a:solidFill>
                <a:latin typeface="+mj-lt"/>
                <a:cs typeface="Arial" panose="020B0604020202020204" pitchFamily="34" charset="0"/>
              </a:rPr>
              <a:t>Subledger journal entries are created</a:t>
            </a:r>
          </a:p>
          <a:p>
            <a:pPr marL="1098550" lvl="4" indent="-171450">
              <a:buClr>
                <a:srgbClr val="000000"/>
              </a:buClr>
              <a:buFont typeface="Arial" panose="020B0604020202020204" pitchFamily="34" charset="0"/>
              <a:buChar char="•"/>
            </a:pPr>
            <a:r>
              <a:rPr lang="en-US" sz="1400" dirty="0">
                <a:solidFill>
                  <a:schemeClr val="tx1">
                    <a:lumMod val="75000"/>
                  </a:schemeClr>
                </a:solidFill>
                <a:latin typeface="+mj-lt"/>
                <a:cs typeface="Arial" panose="020B0604020202020204" pitchFamily="34" charset="0"/>
              </a:rPr>
              <a:t>General ledger journals are posted</a:t>
            </a:r>
            <a:endParaRPr lang="en-US" sz="1200" dirty="0">
              <a:latin typeface="+mj-lt"/>
              <a:cs typeface="Arial" panose="020B0604020202020204" pitchFamily="34" charset="0"/>
            </a:endParaRPr>
          </a:p>
        </p:txBody>
      </p:sp>
      <p:grpSp>
        <p:nvGrpSpPr>
          <p:cNvPr id="23" name="Group 22">
            <a:extLst>
              <a:ext uri="{FF2B5EF4-FFF2-40B4-BE49-F238E27FC236}">
                <a16:creationId xmlns:a16="http://schemas.microsoft.com/office/drawing/2014/main" id="{5ED1E1C5-A75A-46A0-959F-3F5E9D64FFEF}"/>
              </a:ext>
            </a:extLst>
          </p:cNvPr>
          <p:cNvGrpSpPr/>
          <p:nvPr/>
        </p:nvGrpSpPr>
        <p:grpSpPr>
          <a:xfrm>
            <a:off x="8457613" y="1481637"/>
            <a:ext cx="3543016" cy="934714"/>
            <a:chOff x="8406583" y="1577340"/>
            <a:chExt cx="2846427" cy="934714"/>
          </a:xfrm>
        </p:grpSpPr>
        <p:sp>
          <p:nvSpPr>
            <p:cNvPr id="24" name="Rectangle 23">
              <a:extLst>
                <a:ext uri="{FF2B5EF4-FFF2-40B4-BE49-F238E27FC236}">
                  <a16:creationId xmlns:a16="http://schemas.microsoft.com/office/drawing/2014/main" id="{5FB497F2-F7E3-406D-9B50-BA747B77C42D}"/>
                </a:ext>
              </a:extLst>
            </p:cNvPr>
            <p:cNvSpPr/>
            <p:nvPr/>
          </p:nvSpPr>
          <p:spPr>
            <a:xfrm>
              <a:off x="8406583" y="1577340"/>
              <a:ext cx="2821781" cy="215444"/>
            </a:xfrm>
            <a:prstGeom prst="rect">
              <a:avLst/>
            </a:prstGeom>
          </p:spPr>
          <p:txBody>
            <a:bodyPr wrap="square" lIns="0" tIns="0" rIns="0" bIns="0">
              <a:spAutoFit/>
            </a:bodyPr>
            <a:lstStyle/>
            <a:p>
              <a:r>
                <a:rPr lang="en-US" sz="1400" b="1" dirty="0">
                  <a:latin typeface="+mj-lt"/>
                  <a:cs typeface="Arial" panose="020B0604020202020204" pitchFamily="34" charset="0"/>
                </a:rPr>
                <a:t>2.b INTERCOMPANY - CROSS LEDGER (Future) </a:t>
              </a:r>
            </a:p>
          </p:txBody>
        </p:sp>
        <p:sp>
          <p:nvSpPr>
            <p:cNvPr id="25" name="Rectangle 24">
              <a:extLst>
                <a:ext uri="{FF2B5EF4-FFF2-40B4-BE49-F238E27FC236}">
                  <a16:creationId xmlns:a16="http://schemas.microsoft.com/office/drawing/2014/main" id="{7CE4A898-CDB7-4AD0-8BE0-6DAA92F1485D}"/>
                </a:ext>
              </a:extLst>
            </p:cNvPr>
            <p:cNvSpPr/>
            <p:nvPr/>
          </p:nvSpPr>
          <p:spPr>
            <a:xfrm>
              <a:off x="8406583" y="1865723"/>
              <a:ext cx="2846427" cy="646331"/>
            </a:xfrm>
            <a:prstGeom prst="rect">
              <a:avLst/>
            </a:prstGeom>
          </p:spPr>
          <p:txBody>
            <a:bodyPr wrap="square" lIns="0" tIns="0" rIns="0" bIns="0">
              <a:spAutoFit/>
            </a:bodyPr>
            <a:lstStyle/>
            <a:p>
              <a:r>
                <a:rPr lang="en-US" sz="1400" dirty="0">
                  <a:solidFill>
                    <a:schemeClr val="tx1">
                      <a:lumMod val="85000"/>
                      <a:lumOff val="15000"/>
                    </a:schemeClr>
                  </a:solidFill>
                  <a:latin typeface="+mj-lt"/>
                  <a:cs typeface="Arial" panose="020B0604020202020204" pitchFamily="34" charset="0"/>
                </a:rPr>
                <a:t>Transactions between </a:t>
              </a:r>
            </a:p>
            <a:p>
              <a:pPr marL="171450" indent="-171450">
                <a:buFont typeface="Arial" panose="020B0604020202020204" pitchFamily="34" charset="0"/>
                <a:buChar char="•"/>
              </a:pPr>
              <a:r>
                <a:rPr lang="en-US" sz="1400" dirty="0">
                  <a:solidFill>
                    <a:schemeClr val="tx1">
                      <a:lumMod val="85000"/>
                      <a:lumOff val="15000"/>
                    </a:schemeClr>
                  </a:solidFill>
                  <a:latin typeface="+mj-lt"/>
                  <a:cs typeface="Arial" panose="020B0604020202020204" pitchFamily="34" charset="0"/>
                </a:rPr>
                <a:t>Two </a:t>
              </a:r>
              <a:r>
                <a:rPr lang="en-US" sz="1400" b="1" dirty="0">
                  <a:solidFill>
                    <a:schemeClr val="tx1">
                      <a:lumMod val="85000"/>
                      <a:lumOff val="15000"/>
                    </a:schemeClr>
                  </a:solidFill>
                  <a:latin typeface="+mj-lt"/>
                  <a:cs typeface="Arial" panose="020B0604020202020204" pitchFamily="34" charset="0"/>
                </a:rPr>
                <a:t>different Legal Entities/ Balancing Segments </a:t>
              </a:r>
              <a:r>
                <a:rPr lang="en-US" sz="1400" dirty="0">
                  <a:solidFill>
                    <a:schemeClr val="tx1">
                      <a:lumMod val="85000"/>
                      <a:lumOff val="15000"/>
                    </a:schemeClr>
                  </a:solidFill>
                  <a:latin typeface="+mj-lt"/>
                  <a:cs typeface="Arial" panose="020B0604020202020204" pitchFamily="34" charset="0"/>
                </a:rPr>
                <a:t>within two </a:t>
              </a:r>
              <a:r>
                <a:rPr lang="en-US" sz="1400" b="1" dirty="0">
                  <a:solidFill>
                    <a:schemeClr val="tx1">
                      <a:lumMod val="85000"/>
                      <a:lumOff val="15000"/>
                    </a:schemeClr>
                  </a:solidFill>
                  <a:latin typeface="+mj-lt"/>
                  <a:cs typeface="Arial" panose="020B0604020202020204" pitchFamily="34" charset="0"/>
                </a:rPr>
                <a:t>different ledgers </a:t>
              </a:r>
            </a:p>
          </p:txBody>
        </p:sp>
      </p:grpSp>
      <p:grpSp>
        <p:nvGrpSpPr>
          <p:cNvPr id="26" name="Group 25">
            <a:extLst>
              <a:ext uri="{FF2B5EF4-FFF2-40B4-BE49-F238E27FC236}">
                <a16:creationId xmlns:a16="http://schemas.microsoft.com/office/drawing/2014/main" id="{2058F3D9-CBC4-462F-A0EF-904BBEC3DCC4}"/>
              </a:ext>
            </a:extLst>
          </p:cNvPr>
          <p:cNvGrpSpPr/>
          <p:nvPr/>
        </p:nvGrpSpPr>
        <p:grpSpPr>
          <a:xfrm>
            <a:off x="4667596" y="1481961"/>
            <a:ext cx="3284895" cy="930520"/>
            <a:chOff x="732505" y="1616668"/>
            <a:chExt cx="3284895" cy="930520"/>
          </a:xfrm>
        </p:grpSpPr>
        <p:sp>
          <p:nvSpPr>
            <p:cNvPr id="27" name="Rectangle 26">
              <a:extLst>
                <a:ext uri="{FF2B5EF4-FFF2-40B4-BE49-F238E27FC236}">
                  <a16:creationId xmlns:a16="http://schemas.microsoft.com/office/drawing/2014/main" id="{81AB4979-000D-4DD3-A35F-492A8D07B5F4}"/>
                </a:ext>
              </a:extLst>
            </p:cNvPr>
            <p:cNvSpPr/>
            <p:nvPr/>
          </p:nvSpPr>
          <p:spPr>
            <a:xfrm>
              <a:off x="732505" y="1616668"/>
              <a:ext cx="3121740" cy="215444"/>
            </a:xfrm>
            <a:prstGeom prst="rect">
              <a:avLst/>
            </a:prstGeom>
          </p:spPr>
          <p:txBody>
            <a:bodyPr wrap="square" lIns="0" tIns="0" rIns="0" bIns="0">
              <a:spAutoFit/>
            </a:bodyPr>
            <a:lstStyle/>
            <a:p>
              <a:r>
                <a:rPr lang="en-US" sz="1400" b="1" dirty="0">
                  <a:latin typeface="+mj-lt"/>
                  <a:cs typeface="Arial" panose="020B0604020202020204" pitchFamily="34" charset="0"/>
                </a:rPr>
                <a:t>2.a INTERCOMPANY -SAME LEDGER</a:t>
              </a:r>
            </a:p>
          </p:txBody>
        </p:sp>
        <p:sp>
          <p:nvSpPr>
            <p:cNvPr id="28" name="Rectangle 27">
              <a:extLst>
                <a:ext uri="{FF2B5EF4-FFF2-40B4-BE49-F238E27FC236}">
                  <a16:creationId xmlns:a16="http://schemas.microsoft.com/office/drawing/2014/main" id="{CFBC8509-31E2-4995-9DCE-DD37B592805F}"/>
                </a:ext>
              </a:extLst>
            </p:cNvPr>
            <p:cNvSpPr/>
            <p:nvPr/>
          </p:nvSpPr>
          <p:spPr>
            <a:xfrm>
              <a:off x="895660" y="1900857"/>
              <a:ext cx="3121740" cy="646331"/>
            </a:xfrm>
            <a:prstGeom prst="rect">
              <a:avLst/>
            </a:prstGeom>
          </p:spPr>
          <p:txBody>
            <a:bodyPr wrap="square" lIns="0" tIns="0" rIns="0" bIns="0">
              <a:spAutoFit/>
            </a:bodyPr>
            <a:lstStyle/>
            <a:p>
              <a:r>
                <a:rPr lang="en-US" sz="1400" dirty="0">
                  <a:solidFill>
                    <a:schemeClr val="tx1">
                      <a:lumMod val="85000"/>
                      <a:lumOff val="15000"/>
                    </a:schemeClr>
                  </a:solidFill>
                  <a:latin typeface="+mj-lt"/>
                  <a:cs typeface="Arial" panose="020B0604020202020204" pitchFamily="34" charset="0"/>
                </a:rPr>
                <a:t>Transactions between </a:t>
              </a:r>
            </a:p>
            <a:p>
              <a:pPr marL="171450" indent="-171450">
                <a:buFont typeface="Arial" panose="020B0604020202020204" pitchFamily="34" charset="0"/>
                <a:buChar char="•"/>
              </a:pPr>
              <a:r>
                <a:rPr lang="en-US" sz="1400" dirty="0">
                  <a:solidFill>
                    <a:schemeClr val="tx1">
                      <a:lumMod val="85000"/>
                      <a:lumOff val="15000"/>
                    </a:schemeClr>
                  </a:solidFill>
                  <a:latin typeface="+mj-lt"/>
                  <a:cs typeface="Arial" panose="020B0604020202020204" pitchFamily="34" charset="0"/>
                </a:rPr>
                <a:t>Two </a:t>
              </a:r>
              <a:r>
                <a:rPr lang="en-US" sz="1400" b="1" dirty="0">
                  <a:solidFill>
                    <a:schemeClr val="tx1">
                      <a:lumMod val="85000"/>
                      <a:lumOff val="15000"/>
                    </a:schemeClr>
                  </a:solidFill>
                  <a:latin typeface="+mj-lt"/>
                  <a:cs typeface="Arial" panose="020B0604020202020204" pitchFamily="34" charset="0"/>
                </a:rPr>
                <a:t>different Legal Entities/ Balancing Segments </a:t>
              </a:r>
              <a:r>
                <a:rPr lang="en-US" sz="1400" dirty="0">
                  <a:solidFill>
                    <a:schemeClr val="tx1">
                      <a:lumMod val="85000"/>
                      <a:lumOff val="15000"/>
                    </a:schemeClr>
                  </a:solidFill>
                  <a:latin typeface="+mj-lt"/>
                  <a:cs typeface="Arial" panose="020B0604020202020204" pitchFamily="34" charset="0"/>
                </a:rPr>
                <a:t>within </a:t>
              </a:r>
              <a:r>
                <a:rPr lang="en-US" sz="1400" b="1" dirty="0">
                  <a:solidFill>
                    <a:schemeClr val="tx1">
                      <a:lumMod val="85000"/>
                      <a:lumOff val="15000"/>
                    </a:schemeClr>
                  </a:solidFill>
                  <a:latin typeface="+mj-lt"/>
                  <a:cs typeface="Arial" panose="020B0604020202020204" pitchFamily="34" charset="0"/>
                </a:rPr>
                <a:t>same ledger</a:t>
              </a:r>
            </a:p>
          </p:txBody>
        </p:sp>
      </p:grpSp>
      <p:grpSp>
        <p:nvGrpSpPr>
          <p:cNvPr id="29" name="Group 28">
            <a:extLst>
              <a:ext uri="{FF2B5EF4-FFF2-40B4-BE49-F238E27FC236}">
                <a16:creationId xmlns:a16="http://schemas.microsoft.com/office/drawing/2014/main" id="{EF234ED4-44B4-45EC-9E32-1B4AD17A6812}"/>
              </a:ext>
            </a:extLst>
          </p:cNvPr>
          <p:cNvGrpSpPr/>
          <p:nvPr/>
        </p:nvGrpSpPr>
        <p:grpSpPr>
          <a:xfrm>
            <a:off x="589115" y="1498357"/>
            <a:ext cx="3736514" cy="1146881"/>
            <a:chOff x="732505" y="4041950"/>
            <a:chExt cx="4017825" cy="1146881"/>
          </a:xfrm>
        </p:grpSpPr>
        <p:sp>
          <p:nvSpPr>
            <p:cNvPr id="30" name="Rectangle 29">
              <a:extLst>
                <a:ext uri="{FF2B5EF4-FFF2-40B4-BE49-F238E27FC236}">
                  <a16:creationId xmlns:a16="http://schemas.microsoft.com/office/drawing/2014/main" id="{3E8405B5-60AB-4969-8B32-A91FAB182579}"/>
                </a:ext>
              </a:extLst>
            </p:cNvPr>
            <p:cNvSpPr/>
            <p:nvPr/>
          </p:nvSpPr>
          <p:spPr>
            <a:xfrm>
              <a:off x="732505" y="4041950"/>
              <a:ext cx="2821781" cy="215444"/>
            </a:xfrm>
            <a:prstGeom prst="rect">
              <a:avLst/>
            </a:prstGeom>
          </p:spPr>
          <p:txBody>
            <a:bodyPr wrap="square" lIns="0" tIns="0" rIns="0" bIns="0">
              <a:spAutoFit/>
            </a:bodyPr>
            <a:lstStyle/>
            <a:p>
              <a:r>
                <a:rPr lang="en-US" sz="1400" b="1" dirty="0">
                  <a:latin typeface="+mj-lt"/>
                  <a:cs typeface="Arial" panose="020B0604020202020204" pitchFamily="34" charset="0"/>
                </a:rPr>
                <a:t>1. INTRACOMPANY</a:t>
              </a:r>
            </a:p>
          </p:txBody>
        </p:sp>
        <p:sp>
          <p:nvSpPr>
            <p:cNvPr id="31" name="Rectangle 30">
              <a:extLst>
                <a:ext uri="{FF2B5EF4-FFF2-40B4-BE49-F238E27FC236}">
                  <a16:creationId xmlns:a16="http://schemas.microsoft.com/office/drawing/2014/main" id="{3E22B212-56D6-438C-ACD4-44A6CE790E1F}"/>
                </a:ext>
              </a:extLst>
            </p:cNvPr>
            <p:cNvSpPr/>
            <p:nvPr/>
          </p:nvSpPr>
          <p:spPr>
            <a:xfrm>
              <a:off x="950164" y="4327057"/>
              <a:ext cx="3800166" cy="861774"/>
            </a:xfrm>
            <a:prstGeom prst="rect">
              <a:avLst/>
            </a:prstGeom>
          </p:spPr>
          <p:txBody>
            <a:bodyPr wrap="square" lIns="0" tIns="0" rIns="0" bIns="0">
              <a:spAutoFit/>
            </a:bodyPr>
            <a:lstStyle/>
            <a:p>
              <a:r>
                <a:rPr lang="en-US" sz="1400" b="1" dirty="0">
                  <a:solidFill>
                    <a:schemeClr val="accent2">
                      <a:lumMod val="75000"/>
                    </a:schemeClr>
                  </a:solidFill>
                  <a:latin typeface="+mj-lt"/>
                  <a:cs typeface="Arial" panose="020B0604020202020204" pitchFamily="34" charset="0"/>
                </a:rPr>
                <a:t>Always within the same ledger</a:t>
              </a:r>
            </a:p>
            <a:p>
              <a:r>
                <a:rPr lang="en-US" sz="1400" dirty="0">
                  <a:solidFill>
                    <a:schemeClr val="tx1">
                      <a:lumMod val="85000"/>
                      <a:lumOff val="15000"/>
                    </a:schemeClr>
                  </a:solidFill>
                  <a:latin typeface="+mj-lt"/>
                  <a:cs typeface="Arial" panose="020B0604020202020204" pitchFamily="34" charset="0"/>
                </a:rPr>
                <a:t>Transactions between </a:t>
              </a:r>
            </a:p>
            <a:p>
              <a:pPr marL="171450" indent="-171450">
                <a:buFont typeface="Arial" panose="020B0604020202020204" pitchFamily="34" charset="0"/>
                <a:buChar char="•"/>
              </a:pPr>
              <a:r>
                <a:rPr lang="en-US" sz="1400" dirty="0">
                  <a:solidFill>
                    <a:schemeClr val="tx1">
                      <a:lumMod val="85000"/>
                      <a:lumOff val="15000"/>
                    </a:schemeClr>
                  </a:solidFill>
                  <a:latin typeface="+mj-lt"/>
                  <a:cs typeface="Arial" panose="020B0604020202020204" pitchFamily="34" charset="0"/>
                </a:rPr>
                <a:t>Two </a:t>
              </a:r>
              <a:r>
                <a:rPr lang="en-US" sz="1400" b="1" dirty="0">
                  <a:solidFill>
                    <a:schemeClr val="tx1">
                      <a:lumMod val="85000"/>
                      <a:lumOff val="15000"/>
                    </a:schemeClr>
                  </a:solidFill>
                  <a:latin typeface="+mj-lt"/>
                  <a:cs typeface="Arial" panose="020B0604020202020204" pitchFamily="34" charset="0"/>
                </a:rPr>
                <a:t>different Business Units </a:t>
              </a:r>
              <a:r>
                <a:rPr lang="en-US" sz="1400" dirty="0">
                  <a:solidFill>
                    <a:schemeClr val="tx1">
                      <a:lumMod val="85000"/>
                      <a:lumOff val="15000"/>
                    </a:schemeClr>
                  </a:solidFill>
                  <a:latin typeface="+mj-lt"/>
                  <a:cs typeface="Arial" panose="020B0604020202020204" pitchFamily="34" charset="0"/>
                </a:rPr>
                <a:t>within </a:t>
              </a:r>
              <a:r>
                <a:rPr lang="en-US" sz="1400" b="1" dirty="0">
                  <a:solidFill>
                    <a:schemeClr val="tx1">
                      <a:lumMod val="85000"/>
                      <a:lumOff val="15000"/>
                    </a:schemeClr>
                  </a:solidFill>
                  <a:latin typeface="+mj-lt"/>
                  <a:cs typeface="Arial" panose="020B0604020202020204" pitchFamily="34" charset="0"/>
                </a:rPr>
                <a:t>same ledger </a:t>
              </a:r>
              <a:r>
                <a:rPr lang="en-US" sz="1400" dirty="0">
                  <a:solidFill>
                    <a:schemeClr val="tx1">
                      <a:lumMod val="85000"/>
                      <a:lumOff val="15000"/>
                    </a:schemeClr>
                  </a:solidFill>
                  <a:latin typeface="+mj-lt"/>
                  <a:cs typeface="Arial" panose="020B0604020202020204" pitchFamily="34" charset="0"/>
                </a:rPr>
                <a:t>and associated with </a:t>
              </a:r>
              <a:r>
                <a:rPr lang="en-US" sz="1400" b="1" dirty="0">
                  <a:solidFill>
                    <a:schemeClr val="tx1">
                      <a:lumMod val="85000"/>
                      <a:lumOff val="15000"/>
                    </a:schemeClr>
                  </a:solidFill>
                  <a:latin typeface="+mj-lt"/>
                  <a:cs typeface="Arial" panose="020B0604020202020204" pitchFamily="34" charset="0"/>
                </a:rPr>
                <a:t>same Legal Entity</a:t>
              </a:r>
            </a:p>
          </p:txBody>
        </p:sp>
      </p:grpSp>
      <p:grpSp>
        <p:nvGrpSpPr>
          <p:cNvPr id="77" name="Group 76">
            <a:extLst>
              <a:ext uri="{FF2B5EF4-FFF2-40B4-BE49-F238E27FC236}">
                <a16:creationId xmlns:a16="http://schemas.microsoft.com/office/drawing/2014/main" id="{6F2C30EA-4321-4694-AD6A-43273A9E1E28}"/>
              </a:ext>
            </a:extLst>
          </p:cNvPr>
          <p:cNvGrpSpPr/>
          <p:nvPr/>
        </p:nvGrpSpPr>
        <p:grpSpPr>
          <a:xfrm>
            <a:off x="8588728" y="2556340"/>
            <a:ext cx="3381224" cy="1241507"/>
            <a:chOff x="8588728" y="2510106"/>
            <a:chExt cx="3381224" cy="1241507"/>
          </a:xfrm>
        </p:grpSpPr>
        <p:cxnSp>
          <p:nvCxnSpPr>
            <p:cNvPr id="20" name="Connector: Elbow 19">
              <a:extLst>
                <a:ext uri="{FF2B5EF4-FFF2-40B4-BE49-F238E27FC236}">
                  <a16:creationId xmlns:a16="http://schemas.microsoft.com/office/drawing/2014/main" id="{52926A10-F96A-4148-89BF-A7FF415454B9}"/>
                </a:ext>
              </a:extLst>
            </p:cNvPr>
            <p:cNvCxnSpPr>
              <a:cxnSpLocks/>
              <a:stCxn id="40" idx="1"/>
              <a:endCxn id="42" idx="1"/>
            </p:cNvCxnSpPr>
            <p:nvPr/>
          </p:nvCxnSpPr>
          <p:spPr>
            <a:xfrm rot="10800000" flipH="1" flipV="1">
              <a:off x="10598352" y="2644070"/>
              <a:ext cx="19868" cy="963167"/>
            </a:xfrm>
            <a:prstGeom prst="bentConnector3">
              <a:avLst>
                <a:gd name="adj1" fmla="val -706991"/>
              </a:avLst>
            </a:prstGeom>
            <a:ln w="1905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AB57523F-29BA-48F0-ACD4-C74065482E5A}"/>
                </a:ext>
              </a:extLst>
            </p:cNvPr>
            <p:cNvCxnSpPr>
              <a:cxnSpLocks/>
              <a:stCxn id="37" idx="1"/>
            </p:cNvCxnSpPr>
            <p:nvPr/>
          </p:nvCxnSpPr>
          <p:spPr>
            <a:xfrm rot="10800000" flipH="1" flipV="1">
              <a:off x="8615769" y="2659462"/>
              <a:ext cx="72206" cy="923008"/>
            </a:xfrm>
            <a:prstGeom prst="bentConnector4">
              <a:avLst>
                <a:gd name="adj1" fmla="val -316594"/>
                <a:gd name="adj2" fmla="val 101420"/>
              </a:avLst>
            </a:prstGeom>
            <a:ln w="1905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525F41E2-C830-4D22-A1FA-090C3172C5E0}"/>
                </a:ext>
              </a:extLst>
            </p:cNvPr>
            <p:cNvGrpSpPr/>
            <p:nvPr/>
          </p:nvGrpSpPr>
          <p:grpSpPr>
            <a:xfrm>
              <a:off x="8588728" y="2510106"/>
              <a:ext cx="3381224" cy="1241507"/>
              <a:chOff x="8387373" y="3023994"/>
              <a:chExt cx="3381224" cy="1241507"/>
            </a:xfrm>
            <a:solidFill>
              <a:srgbClr val="86BC25"/>
            </a:solidFill>
          </p:grpSpPr>
          <p:cxnSp>
            <p:nvCxnSpPr>
              <p:cNvPr id="33" name="Straight Connector 32">
                <a:extLst>
                  <a:ext uri="{FF2B5EF4-FFF2-40B4-BE49-F238E27FC236}">
                    <a16:creationId xmlns:a16="http://schemas.microsoft.com/office/drawing/2014/main" id="{9D706300-0B46-4877-B863-1EE5705D7818}"/>
                  </a:ext>
                </a:extLst>
              </p:cNvPr>
              <p:cNvCxnSpPr>
                <a:cxnSpLocks/>
                <a:stCxn id="40" idx="2"/>
                <a:endCxn id="41" idx="0"/>
              </p:cNvCxnSpPr>
              <p:nvPr/>
            </p:nvCxnSpPr>
            <p:spPr>
              <a:xfrm flipH="1">
                <a:off x="11079081" y="3291923"/>
                <a:ext cx="3716" cy="159617"/>
              </a:xfrm>
              <a:prstGeom prst="line">
                <a:avLst/>
              </a:prstGeom>
              <a:grpFill/>
              <a:ln w="28575">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B5C67D82-2241-42D4-B945-008E6EC4D92E}"/>
                  </a:ext>
                </a:extLst>
              </p:cNvPr>
              <p:cNvCxnSpPr>
                <a:cxnSpLocks/>
                <a:stCxn id="37" idx="2"/>
                <a:endCxn id="38" idx="0"/>
              </p:cNvCxnSpPr>
              <p:nvPr/>
            </p:nvCxnSpPr>
            <p:spPr>
              <a:xfrm>
                <a:off x="9100214" y="3307314"/>
                <a:ext cx="13723" cy="145883"/>
              </a:xfrm>
              <a:prstGeom prst="line">
                <a:avLst/>
              </a:prstGeom>
              <a:grpFill/>
              <a:ln w="28575">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EC838FFE-FFE4-4A0D-BC7C-F162F5D9473A}"/>
                  </a:ext>
                </a:extLst>
              </p:cNvPr>
              <p:cNvGrpSpPr/>
              <p:nvPr/>
            </p:nvGrpSpPr>
            <p:grpSpPr>
              <a:xfrm>
                <a:off x="8387373" y="3023994"/>
                <a:ext cx="3381224" cy="1241507"/>
                <a:chOff x="8495069" y="3489035"/>
                <a:chExt cx="3381224" cy="1241507"/>
              </a:xfrm>
              <a:grpFill/>
            </p:grpSpPr>
            <p:sp>
              <p:nvSpPr>
                <p:cNvPr id="37" name="Rectangle: Rounded Corners 36">
                  <a:extLst>
                    <a:ext uri="{FF2B5EF4-FFF2-40B4-BE49-F238E27FC236}">
                      <a16:creationId xmlns:a16="http://schemas.microsoft.com/office/drawing/2014/main" id="{82FF0F14-8D40-4504-AC1F-37B58F4090F2}"/>
                    </a:ext>
                  </a:extLst>
                </p:cNvPr>
                <p:cNvSpPr/>
                <p:nvPr/>
              </p:nvSpPr>
              <p:spPr bwMode="gray">
                <a:xfrm>
                  <a:off x="8522110" y="3504426"/>
                  <a:ext cx="1371600" cy="267929"/>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dirty="0">
                      <a:solidFill>
                        <a:schemeClr val="bg1"/>
                      </a:solidFill>
                      <a:latin typeface="+mj-lt"/>
                    </a:rPr>
                    <a:t>LEDGER 1</a:t>
                  </a:r>
                </a:p>
              </p:txBody>
            </p:sp>
            <p:sp>
              <p:nvSpPr>
                <p:cNvPr id="38" name="Rectangle: Rounded Corners 37">
                  <a:extLst>
                    <a:ext uri="{FF2B5EF4-FFF2-40B4-BE49-F238E27FC236}">
                      <a16:creationId xmlns:a16="http://schemas.microsoft.com/office/drawing/2014/main" id="{4D2ABE44-BBF7-4BDC-90D2-0C1DC04B2B51}"/>
                    </a:ext>
                  </a:extLst>
                </p:cNvPr>
                <p:cNvSpPr/>
                <p:nvPr/>
              </p:nvSpPr>
              <p:spPr bwMode="gray">
                <a:xfrm>
                  <a:off x="8627273" y="3918238"/>
                  <a:ext cx="1188720" cy="267929"/>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dirty="0">
                      <a:solidFill>
                        <a:schemeClr val="bg1"/>
                      </a:solidFill>
                      <a:latin typeface="+mj-lt"/>
                    </a:rPr>
                    <a:t>BU 1</a:t>
                  </a:r>
                </a:p>
              </p:txBody>
            </p:sp>
            <p:sp>
              <p:nvSpPr>
                <p:cNvPr id="39" name="Rectangle: Rounded Corners 38">
                  <a:extLst>
                    <a:ext uri="{FF2B5EF4-FFF2-40B4-BE49-F238E27FC236}">
                      <a16:creationId xmlns:a16="http://schemas.microsoft.com/office/drawing/2014/main" id="{C295B426-3A98-4235-9FA6-CD25A071101B}"/>
                    </a:ext>
                  </a:extLst>
                </p:cNvPr>
                <p:cNvSpPr/>
                <p:nvPr/>
              </p:nvSpPr>
              <p:spPr bwMode="gray">
                <a:xfrm>
                  <a:off x="8495069" y="4462613"/>
                  <a:ext cx="731520" cy="267929"/>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dirty="0">
                      <a:solidFill>
                        <a:schemeClr val="bg1"/>
                      </a:solidFill>
                      <a:latin typeface="+mj-lt"/>
                    </a:rPr>
                    <a:t>LE 1</a:t>
                  </a:r>
                </a:p>
              </p:txBody>
            </p:sp>
            <p:sp>
              <p:nvSpPr>
                <p:cNvPr id="40" name="Rectangle: Rounded Corners 39">
                  <a:extLst>
                    <a:ext uri="{FF2B5EF4-FFF2-40B4-BE49-F238E27FC236}">
                      <a16:creationId xmlns:a16="http://schemas.microsoft.com/office/drawing/2014/main" id="{580B68E1-253F-4D17-84F6-D4D7926D5893}"/>
                    </a:ext>
                  </a:extLst>
                </p:cNvPr>
                <p:cNvSpPr/>
                <p:nvPr/>
              </p:nvSpPr>
              <p:spPr bwMode="gray">
                <a:xfrm>
                  <a:off x="10504693" y="3489035"/>
                  <a:ext cx="1371600" cy="267929"/>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dirty="0">
                      <a:solidFill>
                        <a:schemeClr val="bg1"/>
                      </a:solidFill>
                      <a:latin typeface="+mj-lt"/>
                    </a:rPr>
                    <a:t>LEDGER A</a:t>
                  </a:r>
                </a:p>
              </p:txBody>
            </p:sp>
            <p:sp>
              <p:nvSpPr>
                <p:cNvPr id="41" name="Rectangle: Rounded Corners 40">
                  <a:extLst>
                    <a:ext uri="{FF2B5EF4-FFF2-40B4-BE49-F238E27FC236}">
                      <a16:creationId xmlns:a16="http://schemas.microsoft.com/office/drawing/2014/main" id="{AA651B53-DE90-4D40-8191-41498C262208}"/>
                    </a:ext>
                  </a:extLst>
                </p:cNvPr>
                <p:cNvSpPr/>
                <p:nvPr/>
              </p:nvSpPr>
              <p:spPr bwMode="gray">
                <a:xfrm>
                  <a:off x="10592417" y="3916581"/>
                  <a:ext cx="1188720" cy="267929"/>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dirty="0">
                      <a:solidFill>
                        <a:schemeClr val="bg1"/>
                      </a:solidFill>
                      <a:latin typeface="+mj-lt"/>
                    </a:rPr>
                    <a:t>BU A</a:t>
                  </a:r>
                </a:p>
              </p:txBody>
            </p:sp>
            <p:sp>
              <p:nvSpPr>
                <p:cNvPr id="42" name="Rectangle: Rounded Corners 41">
                  <a:extLst>
                    <a:ext uri="{FF2B5EF4-FFF2-40B4-BE49-F238E27FC236}">
                      <a16:creationId xmlns:a16="http://schemas.microsoft.com/office/drawing/2014/main" id="{6E55113D-932C-4816-A382-4B1BFD4EF2AB}"/>
                    </a:ext>
                  </a:extLst>
                </p:cNvPr>
                <p:cNvSpPr/>
                <p:nvPr/>
              </p:nvSpPr>
              <p:spPr bwMode="gray">
                <a:xfrm>
                  <a:off x="10524561" y="4452202"/>
                  <a:ext cx="731520" cy="267929"/>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dirty="0">
                      <a:solidFill>
                        <a:schemeClr val="bg1"/>
                      </a:solidFill>
                      <a:latin typeface="+mj-lt"/>
                    </a:rPr>
                    <a:t>LE A</a:t>
                  </a:r>
                </a:p>
              </p:txBody>
            </p:sp>
          </p:grpSp>
          <p:sp>
            <p:nvSpPr>
              <p:cNvPr id="36" name="Arrow: Left-Right 35">
                <a:extLst>
                  <a:ext uri="{FF2B5EF4-FFF2-40B4-BE49-F238E27FC236}">
                    <a16:creationId xmlns:a16="http://schemas.microsoft.com/office/drawing/2014/main" id="{0937019A-687F-4E11-BCB4-D5A31D30EC90}"/>
                  </a:ext>
                </a:extLst>
              </p:cNvPr>
              <p:cNvSpPr/>
              <p:nvPr/>
            </p:nvSpPr>
            <p:spPr bwMode="gray">
              <a:xfrm>
                <a:off x="9169336" y="3994654"/>
                <a:ext cx="1040249" cy="270847"/>
              </a:xfrm>
              <a:prstGeom prst="leftRightArrow">
                <a:avLst/>
              </a:prstGeom>
              <a:solidFill>
                <a:srgbClr val="000000"/>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dirty="0">
                  <a:solidFill>
                    <a:schemeClr val="bg1"/>
                  </a:solidFill>
                  <a:latin typeface="+mj-lt"/>
                </a:endParaRPr>
              </a:p>
            </p:txBody>
          </p:sp>
        </p:grpSp>
      </p:grpSp>
      <p:grpSp>
        <p:nvGrpSpPr>
          <p:cNvPr id="76" name="Group 75">
            <a:extLst>
              <a:ext uri="{FF2B5EF4-FFF2-40B4-BE49-F238E27FC236}">
                <a16:creationId xmlns:a16="http://schemas.microsoft.com/office/drawing/2014/main" id="{89EB4795-7955-484C-B1D3-7A48F03552EF}"/>
              </a:ext>
            </a:extLst>
          </p:cNvPr>
          <p:cNvGrpSpPr/>
          <p:nvPr/>
        </p:nvGrpSpPr>
        <p:grpSpPr>
          <a:xfrm>
            <a:off x="4994025" y="2538185"/>
            <a:ext cx="2468881" cy="1301542"/>
            <a:chOff x="4884180" y="2518440"/>
            <a:chExt cx="2468881" cy="1301542"/>
          </a:xfrm>
        </p:grpSpPr>
        <p:grpSp>
          <p:nvGrpSpPr>
            <p:cNvPr id="43" name="Group 42">
              <a:extLst>
                <a:ext uri="{FF2B5EF4-FFF2-40B4-BE49-F238E27FC236}">
                  <a16:creationId xmlns:a16="http://schemas.microsoft.com/office/drawing/2014/main" id="{0F13CBB2-5C6F-44DE-BC4E-1C1DC26B17B4}"/>
                </a:ext>
              </a:extLst>
            </p:cNvPr>
            <p:cNvGrpSpPr/>
            <p:nvPr/>
          </p:nvGrpSpPr>
          <p:grpSpPr>
            <a:xfrm>
              <a:off x="4884180" y="2518440"/>
              <a:ext cx="2468881" cy="1301542"/>
              <a:chOff x="8387373" y="2963959"/>
              <a:chExt cx="2468881" cy="1301542"/>
            </a:xfrm>
            <a:solidFill>
              <a:srgbClr val="86BC25"/>
            </a:solidFill>
          </p:grpSpPr>
          <p:cxnSp>
            <p:nvCxnSpPr>
              <p:cNvPr id="44" name="Straight Connector 43">
                <a:extLst>
                  <a:ext uri="{FF2B5EF4-FFF2-40B4-BE49-F238E27FC236}">
                    <a16:creationId xmlns:a16="http://schemas.microsoft.com/office/drawing/2014/main" id="{50B62161-DA36-4D81-845F-0A34100873D9}"/>
                  </a:ext>
                </a:extLst>
              </p:cNvPr>
              <p:cNvCxnSpPr>
                <a:cxnSpLocks/>
              </p:cNvCxnSpPr>
              <p:nvPr/>
            </p:nvCxnSpPr>
            <p:spPr>
              <a:xfrm>
                <a:off x="9431563" y="3198787"/>
                <a:ext cx="9130" cy="350270"/>
              </a:xfrm>
              <a:prstGeom prst="line">
                <a:avLst/>
              </a:prstGeom>
              <a:grpFill/>
              <a:ln w="28575">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6C0EC8F8-DA9A-433A-B7FF-45A9416B379C}"/>
                  </a:ext>
                </a:extLst>
              </p:cNvPr>
              <p:cNvGrpSpPr/>
              <p:nvPr/>
            </p:nvGrpSpPr>
            <p:grpSpPr>
              <a:xfrm>
                <a:off x="8387373" y="2963959"/>
                <a:ext cx="2468881" cy="1301542"/>
                <a:chOff x="8495069" y="3429000"/>
                <a:chExt cx="2468881" cy="1301542"/>
              </a:xfrm>
              <a:grpFill/>
            </p:grpSpPr>
            <p:sp>
              <p:nvSpPr>
                <p:cNvPr id="46" name="Rectangle: Rounded Corners 45">
                  <a:extLst>
                    <a:ext uri="{FF2B5EF4-FFF2-40B4-BE49-F238E27FC236}">
                      <a16:creationId xmlns:a16="http://schemas.microsoft.com/office/drawing/2014/main" id="{29252340-B5A8-4AED-8996-DC40772BFA28}"/>
                    </a:ext>
                  </a:extLst>
                </p:cNvPr>
                <p:cNvSpPr/>
                <p:nvPr/>
              </p:nvSpPr>
              <p:spPr bwMode="gray">
                <a:xfrm>
                  <a:off x="8495070" y="3429000"/>
                  <a:ext cx="2468880" cy="267929"/>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dirty="0">
                      <a:solidFill>
                        <a:schemeClr val="bg1"/>
                      </a:solidFill>
                    </a:rPr>
                    <a:t>LEDGER 1</a:t>
                  </a:r>
                </a:p>
              </p:txBody>
            </p:sp>
            <p:sp>
              <p:nvSpPr>
                <p:cNvPr id="47" name="Rectangle: Rounded Corners 46">
                  <a:extLst>
                    <a:ext uri="{FF2B5EF4-FFF2-40B4-BE49-F238E27FC236}">
                      <a16:creationId xmlns:a16="http://schemas.microsoft.com/office/drawing/2014/main" id="{FFA4DDDD-56AE-41EF-A2A7-E181A2E72444}"/>
                    </a:ext>
                  </a:extLst>
                </p:cNvPr>
                <p:cNvSpPr/>
                <p:nvPr/>
              </p:nvSpPr>
              <p:spPr bwMode="gray">
                <a:xfrm>
                  <a:off x="8495069" y="3918238"/>
                  <a:ext cx="2011680" cy="267929"/>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dirty="0">
                      <a:solidFill>
                        <a:schemeClr val="bg1"/>
                      </a:solidFill>
                    </a:rPr>
                    <a:t>BU 1</a:t>
                  </a:r>
                </a:p>
              </p:txBody>
            </p:sp>
            <p:sp>
              <p:nvSpPr>
                <p:cNvPr id="48" name="Rectangle: Rounded Corners 47">
                  <a:extLst>
                    <a:ext uri="{FF2B5EF4-FFF2-40B4-BE49-F238E27FC236}">
                      <a16:creationId xmlns:a16="http://schemas.microsoft.com/office/drawing/2014/main" id="{D344BFEC-3C19-4C03-B1C9-D271EA0DEEB7}"/>
                    </a:ext>
                  </a:extLst>
                </p:cNvPr>
                <p:cNvSpPr/>
                <p:nvPr/>
              </p:nvSpPr>
              <p:spPr bwMode="gray">
                <a:xfrm>
                  <a:off x="8495069" y="4462613"/>
                  <a:ext cx="731520" cy="267929"/>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dirty="0">
                      <a:solidFill>
                        <a:schemeClr val="bg1"/>
                      </a:solidFill>
                    </a:rPr>
                    <a:t>LE 1</a:t>
                  </a:r>
                </a:p>
              </p:txBody>
            </p:sp>
            <p:sp>
              <p:nvSpPr>
                <p:cNvPr id="49" name="Rectangle: Rounded Corners 48">
                  <a:extLst>
                    <a:ext uri="{FF2B5EF4-FFF2-40B4-BE49-F238E27FC236}">
                      <a16:creationId xmlns:a16="http://schemas.microsoft.com/office/drawing/2014/main" id="{8EE612E6-527E-4B1F-B86C-17CCD2A5D394}"/>
                    </a:ext>
                  </a:extLst>
                </p:cNvPr>
                <p:cNvSpPr/>
                <p:nvPr/>
              </p:nvSpPr>
              <p:spPr bwMode="gray">
                <a:xfrm>
                  <a:off x="9964882" y="4462613"/>
                  <a:ext cx="731520" cy="267929"/>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dirty="0">
                      <a:solidFill>
                        <a:schemeClr val="bg1"/>
                      </a:solidFill>
                    </a:rPr>
                    <a:t>LE 2</a:t>
                  </a:r>
                </a:p>
              </p:txBody>
            </p:sp>
          </p:grpSp>
        </p:grpSp>
        <p:sp>
          <p:nvSpPr>
            <p:cNvPr id="50" name="Arrow: Left-Right 49">
              <a:extLst>
                <a:ext uri="{FF2B5EF4-FFF2-40B4-BE49-F238E27FC236}">
                  <a16:creationId xmlns:a16="http://schemas.microsoft.com/office/drawing/2014/main" id="{AF8FCEB5-48B3-4138-9840-954DD754DA62}"/>
                </a:ext>
              </a:extLst>
            </p:cNvPr>
            <p:cNvSpPr/>
            <p:nvPr/>
          </p:nvSpPr>
          <p:spPr bwMode="gray">
            <a:xfrm>
              <a:off x="5647698" y="3599019"/>
              <a:ext cx="651514" cy="213360"/>
            </a:xfrm>
            <a:prstGeom prst="leftRightArrow">
              <a:avLst/>
            </a:prstGeom>
            <a:solidFill>
              <a:srgbClr val="000000"/>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dirty="0">
                <a:solidFill>
                  <a:schemeClr val="bg1"/>
                </a:solidFill>
              </a:endParaRPr>
            </a:p>
          </p:txBody>
        </p:sp>
        <p:cxnSp>
          <p:nvCxnSpPr>
            <p:cNvPr id="51" name="Connector: Elbow 50">
              <a:extLst>
                <a:ext uri="{FF2B5EF4-FFF2-40B4-BE49-F238E27FC236}">
                  <a16:creationId xmlns:a16="http://schemas.microsoft.com/office/drawing/2014/main" id="{E4C5BCFA-2A31-436F-9914-DA2E9CBD0959}"/>
                </a:ext>
              </a:extLst>
            </p:cNvPr>
            <p:cNvCxnSpPr>
              <a:stCxn id="46" idx="1"/>
              <a:endCxn id="48" idx="1"/>
            </p:cNvCxnSpPr>
            <p:nvPr/>
          </p:nvCxnSpPr>
          <p:spPr>
            <a:xfrm rot="10800000" flipV="1">
              <a:off x="4884181" y="2652404"/>
              <a:ext cx="1" cy="1033613"/>
            </a:xfrm>
            <a:prstGeom prst="bentConnector3">
              <a:avLst>
                <a:gd name="adj1" fmla="val 22860100000"/>
              </a:avLst>
            </a:prstGeom>
            <a:ln w="1905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39F66993-1EB1-4B98-9C4B-411899043D91}"/>
                </a:ext>
              </a:extLst>
            </p:cNvPr>
            <p:cNvCxnSpPr>
              <a:cxnSpLocks/>
              <a:stCxn id="46" idx="3"/>
              <a:endCxn id="49" idx="3"/>
            </p:cNvCxnSpPr>
            <p:nvPr/>
          </p:nvCxnSpPr>
          <p:spPr>
            <a:xfrm flipH="1">
              <a:off x="7085513" y="2652405"/>
              <a:ext cx="267548" cy="1033613"/>
            </a:xfrm>
            <a:prstGeom prst="bentConnector3">
              <a:avLst>
                <a:gd name="adj1" fmla="val -85443"/>
              </a:avLst>
            </a:prstGeom>
            <a:ln w="1905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8E42BCE7-AA8D-47A3-8762-BDE94164C200}"/>
              </a:ext>
            </a:extLst>
          </p:cNvPr>
          <p:cNvSpPr/>
          <p:nvPr/>
        </p:nvSpPr>
        <p:spPr>
          <a:xfrm>
            <a:off x="505341" y="4328674"/>
            <a:ext cx="1977464" cy="307777"/>
          </a:xfrm>
          <a:prstGeom prst="rect">
            <a:avLst/>
          </a:prstGeom>
        </p:spPr>
        <p:txBody>
          <a:bodyPr wrap="none">
            <a:spAutoFit/>
          </a:bodyPr>
          <a:lstStyle/>
          <a:p>
            <a:r>
              <a:rPr lang="en-US" sz="1400" b="1" dirty="0">
                <a:solidFill>
                  <a:srgbClr val="333333"/>
                </a:solidFill>
                <a:latin typeface="+mj-lt"/>
                <a:cs typeface="Arial" panose="020B0604020202020204" pitchFamily="34" charset="0"/>
              </a:rPr>
              <a:t>Intercompany Balancing</a:t>
            </a:r>
            <a:endParaRPr lang="en-US" sz="1400" b="1" dirty="0">
              <a:latin typeface="+mj-lt"/>
              <a:cs typeface="Arial" panose="020B0604020202020204" pitchFamily="34" charset="0"/>
            </a:endParaRPr>
          </a:p>
        </p:txBody>
      </p:sp>
      <p:grpSp>
        <p:nvGrpSpPr>
          <p:cNvPr id="12" name="Group 11">
            <a:extLst>
              <a:ext uri="{FF2B5EF4-FFF2-40B4-BE49-F238E27FC236}">
                <a16:creationId xmlns:a16="http://schemas.microsoft.com/office/drawing/2014/main" id="{EA4DB9AC-CD19-45F9-8A6C-666F7226022B}"/>
              </a:ext>
            </a:extLst>
          </p:cNvPr>
          <p:cNvGrpSpPr/>
          <p:nvPr/>
        </p:nvGrpSpPr>
        <p:grpSpPr>
          <a:xfrm>
            <a:off x="1275537" y="2798511"/>
            <a:ext cx="2468881" cy="1301542"/>
            <a:chOff x="1010716" y="2529147"/>
            <a:chExt cx="2468881" cy="1301542"/>
          </a:xfrm>
        </p:grpSpPr>
        <p:sp>
          <p:nvSpPr>
            <p:cNvPr id="58" name="Arrow: Left-Right 57">
              <a:extLst>
                <a:ext uri="{FF2B5EF4-FFF2-40B4-BE49-F238E27FC236}">
                  <a16:creationId xmlns:a16="http://schemas.microsoft.com/office/drawing/2014/main" id="{2645A654-D300-42DA-8016-51D8F851D3E0}"/>
                </a:ext>
              </a:extLst>
            </p:cNvPr>
            <p:cNvSpPr/>
            <p:nvPr/>
          </p:nvSpPr>
          <p:spPr bwMode="gray">
            <a:xfrm>
              <a:off x="2001592" y="3007244"/>
              <a:ext cx="432444" cy="310993"/>
            </a:xfrm>
            <a:prstGeom prst="leftRightArrow">
              <a:avLst/>
            </a:prstGeom>
            <a:solidFill>
              <a:schemeClr val="tx1"/>
            </a:solidFill>
            <a:ln w="19050" algn="ctr">
              <a:solidFill>
                <a:schemeClr val="accent3"/>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400" b="1" dirty="0">
                <a:solidFill>
                  <a:schemeClr val="bg1"/>
                </a:solidFill>
              </a:endParaRPr>
            </a:p>
          </p:txBody>
        </p:sp>
        <p:cxnSp>
          <p:nvCxnSpPr>
            <p:cNvPr id="67" name="Straight Connector 66">
              <a:extLst>
                <a:ext uri="{FF2B5EF4-FFF2-40B4-BE49-F238E27FC236}">
                  <a16:creationId xmlns:a16="http://schemas.microsoft.com/office/drawing/2014/main" id="{5FC5B3ED-B88F-45A0-A992-8914F2D77465}"/>
                </a:ext>
              </a:extLst>
            </p:cNvPr>
            <p:cNvCxnSpPr>
              <a:cxnSpLocks/>
              <a:stCxn id="71" idx="2"/>
              <a:endCxn id="74" idx="0"/>
            </p:cNvCxnSpPr>
            <p:nvPr/>
          </p:nvCxnSpPr>
          <p:spPr>
            <a:xfrm>
              <a:off x="2245157" y="2797076"/>
              <a:ext cx="707891" cy="221308"/>
            </a:xfrm>
            <a:prstGeom prst="line">
              <a:avLst/>
            </a:prstGeom>
            <a:solidFill>
              <a:srgbClr val="86BC25"/>
            </a:solidFill>
            <a:ln w="28575">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Connector: Elbow 67">
              <a:extLst>
                <a:ext uri="{FF2B5EF4-FFF2-40B4-BE49-F238E27FC236}">
                  <a16:creationId xmlns:a16="http://schemas.microsoft.com/office/drawing/2014/main" id="{FD86E6EE-9BF7-4667-B734-51C47AAE691D}"/>
                </a:ext>
              </a:extLst>
            </p:cNvPr>
            <p:cNvCxnSpPr>
              <a:cxnSpLocks/>
              <a:stCxn id="71" idx="1"/>
              <a:endCxn id="73" idx="1"/>
            </p:cNvCxnSpPr>
            <p:nvPr/>
          </p:nvCxnSpPr>
          <p:spPr>
            <a:xfrm rot="10800000" flipV="1">
              <a:off x="1010717" y="2663111"/>
              <a:ext cx="1" cy="1033613"/>
            </a:xfrm>
            <a:prstGeom prst="bentConnector3">
              <a:avLst>
                <a:gd name="adj1" fmla="val 22860100000"/>
              </a:avLst>
            </a:prstGeom>
            <a:ln w="19050">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208A3FB-5CC1-4EFE-9B63-F6FD6BB36552}"/>
                </a:ext>
              </a:extLst>
            </p:cNvPr>
            <p:cNvCxnSpPr>
              <a:cxnSpLocks/>
              <a:stCxn id="71" idx="2"/>
              <a:endCxn id="72" idx="0"/>
            </p:cNvCxnSpPr>
            <p:nvPr/>
          </p:nvCxnSpPr>
          <p:spPr>
            <a:xfrm flipH="1">
              <a:off x="1467916" y="2797076"/>
              <a:ext cx="777241" cy="221309"/>
            </a:xfrm>
            <a:prstGeom prst="line">
              <a:avLst/>
            </a:prstGeom>
            <a:ln w="28575">
              <a:solidFill>
                <a:schemeClr val="accent1">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0818E3F2-1A0D-4E2F-90BF-1291764902C4}"/>
                </a:ext>
              </a:extLst>
            </p:cNvPr>
            <p:cNvGrpSpPr/>
            <p:nvPr/>
          </p:nvGrpSpPr>
          <p:grpSpPr>
            <a:xfrm>
              <a:off x="1010716" y="2529147"/>
              <a:ext cx="2468881" cy="1301542"/>
              <a:chOff x="8495069" y="3429000"/>
              <a:chExt cx="2468881" cy="1301542"/>
            </a:xfrm>
            <a:solidFill>
              <a:srgbClr val="86BC25"/>
            </a:solidFill>
          </p:grpSpPr>
          <p:sp>
            <p:nvSpPr>
              <p:cNvPr id="71" name="Rectangle: Rounded Corners 70">
                <a:extLst>
                  <a:ext uri="{FF2B5EF4-FFF2-40B4-BE49-F238E27FC236}">
                    <a16:creationId xmlns:a16="http://schemas.microsoft.com/office/drawing/2014/main" id="{64F5700B-00DC-4028-8EB7-FEED2798BF80}"/>
                  </a:ext>
                </a:extLst>
              </p:cNvPr>
              <p:cNvSpPr/>
              <p:nvPr/>
            </p:nvSpPr>
            <p:spPr bwMode="gray">
              <a:xfrm>
                <a:off x="8495070" y="3429000"/>
                <a:ext cx="2468880" cy="267929"/>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dirty="0">
                    <a:solidFill>
                      <a:schemeClr val="bg1"/>
                    </a:solidFill>
                  </a:rPr>
                  <a:t>LEDGER 1</a:t>
                </a:r>
              </a:p>
            </p:txBody>
          </p:sp>
          <p:sp>
            <p:nvSpPr>
              <p:cNvPr id="72" name="Rectangle: Rounded Corners 71">
                <a:extLst>
                  <a:ext uri="{FF2B5EF4-FFF2-40B4-BE49-F238E27FC236}">
                    <a16:creationId xmlns:a16="http://schemas.microsoft.com/office/drawing/2014/main" id="{5D58614B-6C1A-4ABF-B55A-C6AF83D8D891}"/>
                  </a:ext>
                </a:extLst>
              </p:cNvPr>
              <p:cNvSpPr/>
              <p:nvPr/>
            </p:nvSpPr>
            <p:spPr bwMode="gray">
              <a:xfrm>
                <a:off x="8495069" y="3918238"/>
                <a:ext cx="914400" cy="267929"/>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dirty="0">
                    <a:solidFill>
                      <a:schemeClr val="bg1"/>
                    </a:solidFill>
                  </a:rPr>
                  <a:t>BU 1</a:t>
                </a:r>
              </a:p>
            </p:txBody>
          </p:sp>
          <p:sp>
            <p:nvSpPr>
              <p:cNvPr id="73" name="Rectangle: Rounded Corners 72">
                <a:extLst>
                  <a:ext uri="{FF2B5EF4-FFF2-40B4-BE49-F238E27FC236}">
                    <a16:creationId xmlns:a16="http://schemas.microsoft.com/office/drawing/2014/main" id="{EBFEC9F3-44BC-4896-8203-81051AF4273B}"/>
                  </a:ext>
                </a:extLst>
              </p:cNvPr>
              <p:cNvSpPr/>
              <p:nvPr/>
            </p:nvSpPr>
            <p:spPr bwMode="gray">
              <a:xfrm>
                <a:off x="8495069" y="4462613"/>
                <a:ext cx="731520" cy="267929"/>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dirty="0">
                    <a:solidFill>
                      <a:schemeClr val="bg1"/>
                    </a:solidFill>
                  </a:rPr>
                  <a:t>LE 1</a:t>
                </a:r>
              </a:p>
            </p:txBody>
          </p:sp>
        </p:grpSp>
      </p:grpSp>
      <p:sp>
        <p:nvSpPr>
          <p:cNvPr id="74" name="Rectangle: Rounded Corners 73">
            <a:extLst>
              <a:ext uri="{FF2B5EF4-FFF2-40B4-BE49-F238E27FC236}">
                <a16:creationId xmlns:a16="http://schemas.microsoft.com/office/drawing/2014/main" id="{F17E66BF-DEAC-493B-8365-27412DF3F874}"/>
              </a:ext>
            </a:extLst>
          </p:cNvPr>
          <p:cNvSpPr/>
          <p:nvPr/>
        </p:nvSpPr>
        <p:spPr bwMode="gray">
          <a:xfrm>
            <a:off x="2760669" y="3287748"/>
            <a:ext cx="914400" cy="267929"/>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dirty="0">
                <a:solidFill>
                  <a:schemeClr val="bg1"/>
                </a:solidFill>
              </a:rPr>
              <a:t>BU 2</a:t>
            </a:r>
          </a:p>
        </p:txBody>
      </p:sp>
    </p:spTree>
    <p:extLst>
      <p:ext uri="{BB962C8B-B14F-4D97-AF65-F5344CB8AC3E}">
        <p14:creationId xmlns:p14="http://schemas.microsoft.com/office/powerpoint/2010/main" val="1488454572"/>
      </p:ext>
    </p:extLst>
  </p:cSld>
  <p:clrMapOvr>
    <a:masterClrMapping/>
  </p:clrMapOvr>
  <p:transition>
    <p:fade/>
  </p:transition>
  <p:extLst>
    <p:ext uri="{6950BFC3-D8DA-4A85-94F7-54DA5524770B}">
      <p188:commentRel xmlns:p188="http://schemas.microsoft.com/office/powerpoint/2018/8/main" r:id="rId3"/>
    </p:ext>
  </p:extLs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11252200" cy="474844"/>
          </a:xfrm>
        </p:spPr>
        <p:txBody>
          <a:bodyPr vert="horz" lIns="0" tIns="0" rIns="0" bIns="0" rtlCol="0" anchor="t" anchorCtr="0">
            <a:noAutofit/>
          </a:bodyPr>
          <a:lstStyle/>
          <a:p>
            <a:r>
              <a:rPr lang="en-US" sz="3000" b="1" dirty="0">
                <a:latin typeface="+mj-lt"/>
                <a:cs typeface="Arial" panose="020B0604020202020204" pitchFamily="34" charset="0"/>
              </a:rPr>
              <a:t>Intercompany Balancing Rules</a:t>
            </a:r>
          </a:p>
        </p:txBody>
      </p:sp>
      <p:sp>
        <p:nvSpPr>
          <p:cNvPr id="4" name="TextBox 3">
            <a:extLst>
              <a:ext uri="{FF2B5EF4-FFF2-40B4-BE49-F238E27FC236}">
                <a16:creationId xmlns:a16="http://schemas.microsoft.com/office/drawing/2014/main" id="{830302FE-1190-4C24-92C0-57C9D70D655E}"/>
              </a:ext>
            </a:extLst>
          </p:cNvPr>
          <p:cNvSpPr txBox="1"/>
          <p:nvPr/>
        </p:nvSpPr>
        <p:spPr bwMode="gray">
          <a:xfrm>
            <a:off x="457200" y="1624263"/>
            <a:ext cx="4451684" cy="1955843"/>
          </a:xfrm>
          <a:prstGeom prst="rect">
            <a:avLst/>
          </a:prstGeom>
        </p:spPr>
        <p:txBody>
          <a:bodyPr wrap="square" lIns="0" rIns="0" rtlCol="0" anchor="b" anchorCtr="0">
            <a:normAutofit/>
          </a:bodyPr>
          <a:lstStyle/>
          <a:p>
            <a:pPr>
              <a:lnSpc>
                <a:spcPts val="900"/>
              </a:lnSpc>
            </a:pPr>
            <a:endParaRPr lang="en-US" sz="1300" b="1" dirty="0">
              <a:solidFill>
                <a:schemeClr val="tx1"/>
              </a:solidFill>
            </a:endParaRPr>
          </a:p>
        </p:txBody>
      </p:sp>
      <p:sp>
        <p:nvSpPr>
          <p:cNvPr id="6" name="TextBox 5">
            <a:extLst>
              <a:ext uri="{FF2B5EF4-FFF2-40B4-BE49-F238E27FC236}">
                <a16:creationId xmlns:a16="http://schemas.microsoft.com/office/drawing/2014/main" id="{64481F5B-DC69-4DD0-A5EB-D04575200E37}"/>
              </a:ext>
            </a:extLst>
          </p:cNvPr>
          <p:cNvSpPr txBox="1"/>
          <p:nvPr/>
        </p:nvSpPr>
        <p:spPr bwMode="gray">
          <a:xfrm>
            <a:off x="457200" y="1479884"/>
            <a:ext cx="5638800" cy="1864895"/>
          </a:xfrm>
          <a:prstGeom prst="rect">
            <a:avLst/>
          </a:prstGeom>
        </p:spPr>
        <p:txBody>
          <a:bodyPr wrap="square" lIns="0" rIns="0" rtlCol="0" anchor="b" anchorCtr="0">
            <a:normAutofit/>
          </a:bodyPr>
          <a:lstStyle/>
          <a:p>
            <a:pPr>
              <a:lnSpc>
                <a:spcPts val="900"/>
              </a:lnSpc>
            </a:pPr>
            <a:endParaRPr lang="en-US" sz="1300" b="1" dirty="0">
              <a:solidFill>
                <a:schemeClr val="tx1"/>
              </a:solidFill>
            </a:endParaRPr>
          </a:p>
        </p:txBody>
      </p:sp>
      <p:graphicFrame>
        <p:nvGraphicFramePr>
          <p:cNvPr id="18" name="Table 17">
            <a:extLst>
              <a:ext uri="{FF2B5EF4-FFF2-40B4-BE49-F238E27FC236}">
                <a16:creationId xmlns:a16="http://schemas.microsoft.com/office/drawing/2014/main" id="{E351872A-EF89-4903-A8CD-AB6979DD7EB1}"/>
              </a:ext>
            </a:extLst>
          </p:cNvPr>
          <p:cNvGraphicFramePr>
            <a:graphicFrameLocks noGrp="1"/>
          </p:cNvGraphicFramePr>
          <p:nvPr>
            <p:extLst>
              <p:ext uri="{D42A27DB-BD31-4B8C-83A1-F6EECF244321}">
                <p14:modId xmlns:p14="http://schemas.microsoft.com/office/powerpoint/2010/main" val="3355937435"/>
              </p:ext>
            </p:extLst>
          </p:nvPr>
        </p:nvGraphicFramePr>
        <p:xfrm>
          <a:off x="4941999" y="987994"/>
          <a:ext cx="6819132" cy="5162593"/>
        </p:xfrm>
        <a:graphic>
          <a:graphicData uri="http://schemas.openxmlformats.org/drawingml/2006/table">
            <a:tbl>
              <a:tblPr bandRow="1">
                <a:tableStyleId>{69012ECD-51FC-41F1-AA8D-1B2483CD663E}</a:tableStyleId>
              </a:tblPr>
              <a:tblGrid>
                <a:gridCol w="1624253">
                  <a:extLst>
                    <a:ext uri="{9D8B030D-6E8A-4147-A177-3AD203B41FA5}">
                      <a16:colId xmlns:a16="http://schemas.microsoft.com/office/drawing/2014/main" val="20000"/>
                    </a:ext>
                  </a:extLst>
                </a:gridCol>
                <a:gridCol w="5194879">
                  <a:extLst>
                    <a:ext uri="{9D8B030D-6E8A-4147-A177-3AD203B41FA5}">
                      <a16:colId xmlns:a16="http://schemas.microsoft.com/office/drawing/2014/main" val="20001"/>
                    </a:ext>
                  </a:extLst>
                </a:gridCol>
              </a:tblGrid>
              <a:tr h="1290051">
                <a:tc>
                  <a:txBody>
                    <a:bodyPr/>
                    <a:lstStyle/>
                    <a:p>
                      <a:endParaRPr lang="en-US" sz="1400" dirty="0"/>
                    </a:p>
                  </a:txBody>
                  <a:tcPr/>
                </a:tc>
                <a:tc>
                  <a:txBody>
                    <a:bodyPr/>
                    <a:lstStyle/>
                    <a:p>
                      <a:pPr marL="171450" indent="-171450" algn="just">
                        <a:buFont typeface="Arial" panose="020B0604020202020204" pitchFamily="34" charset="0"/>
                        <a:buChar char="•"/>
                      </a:pPr>
                      <a:r>
                        <a:rPr lang="en-US" sz="1400" kern="1200" baseline="0" dirty="0"/>
                        <a:t>This is the most granular level of creating Intercompany rules</a:t>
                      </a:r>
                    </a:p>
                    <a:p>
                      <a:pPr marL="171450" indent="-171450" algn="just">
                        <a:buFont typeface="Arial" panose="020B0604020202020204" pitchFamily="34" charset="0"/>
                        <a:buChar char="•"/>
                      </a:pPr>
                      <a:r>
                        <a:rPr lang="en-US" sz="1400" kern="1200" baseline="0" dirty="0"/>
                        <a:t>The rules are created at Primary segment value</a:t>
                      </a:r>
                    </a:p>
                    <a:p>
                      <a:pPr marL="171450" indent="-171450" algn="just">
                        <a:buFont typeface="Arial" panose="020B0604020202020204" pitchFamily="34" charset="0"/>
                        <a:buChar char="•"/>
                      </a:pPr>
                      <a:r>
                        <a:rPr lang="en-US" sz="1400" kern="1200" baseline="0" dirty="0"/>
                        <a:t>If company is the Primary balancing segment value, then a rule will have to be individually defined for all the existing companies</a:t>
                      </a:r>
                      <a:endParaRPr lang="en-US" sz="1400" b="0" kern="1200" baseline="0" dirty="0">
                        <a:solidFill>
                          <a:schemeClr val="tx1"/>
                        </a:solidFill>
                        <a:latin typeface="Arial" panose="020B0604020202020204" pitchFamily="34" charset="0"/>
                        <a:ea typeface="+mn-ea"/>
                        <a:cs typeface="Arial" panose="020B0604020202020204" pitchFamily="34" charset="0"/>
                      </a:endParaRPr>
                    </a:p>
                  </a:txBody>
                  <a:tcPr anchor="ctr"/>
                </a:tc>
                <a:extLst>
                  <a:ext uri="{0D108BD9-81ED-4DB2-BD59-A6C34878D82A}">
                    <a16:rowId xmlns:a16="http://schemas.microsoft.com/office/drawing/2014/main" val="10000"/>
                  </a:ext>
                </a:extLst>
              </a:tr>
              <a:tr h="1280970">
                <a:tc>
                  <a:txBody>
                    <a:bodyPr/>
                    <a:lstStyle/>
                    <a:p>
                      <a:endParaRPr lang="en-US" sz="1400" dirty="0"/>
                    </a:p>
                  </a:txBody>
                  <a:tcPr/>
                </a:tc>
                <a:tc>
                  <a:txBody>
                    <a:bodyPr/>
                    <a:lstStyle/>
                    <a:p>
                      <a:pPr marL="171450" indent="-171450" algn="just">
                        <a:buFont typeface="Arial" panose="020B0604020202020204" pitchFamily="34" charset="0"/>
                        <a:buChar char="•"/>
                      </a:pPr>
                      <a:r>
                        <a:rPr lang="en-US" sz="1400" dirty="0"/>
                        <a:t>Rules</a:t>
                      </a:r>
                      <a:r>
                        <a:rPr lang="en-US" sz="1400" baseline="0" dirty="0"/>
                        <a:t> are defined at Legal Entity Level</a:t>
                      </a:r>
                    </a:p>
                    <a:p>
                      <a:pPr marL="171450" indent="-171450" algn="just">
                        <a:buFont typeface="Arial" panose="020B0604020202020204" pitchFamily="34" charset="0"/>
                        <a:buChar char="•"/>
                      </a:pPr>
                      <a:r>
                        <a:rPr lang="en-US" sz="1400" baseline="0" dirty="0"/>
                        <a:t>All the companies falling under the Legal Entity will follow this rule if rules are not created at Primary Balancing Segment  level</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1219972">
                <a:tc>
                  <a:txBody>
                    <a:bodyPr/>
                    <a:lstStyle/>
                    <a:p>
                      <a:endParaRPr lang="en-US" sz="1400" dirty="0"/>
                    </a:p>
                  </a:txBody>
                  <a:tcPr/>
                </a:tc>
                <a:tc>
                  <a:txBody>
                    <a:bodyPr/>
                    <a:lstStyle/>
                    <a:p>
                      <a:pPr marL="171450" indent="-171450" algn="just">
                        <a:buFont typeface="Arial" panose="020B0604020202020204" pitchFamily="34" charset="0"/>
                        <a:buChar char="•"/>
                      </a:pPr>
                      <a:r>
                        <a:rPr lang="en-US" sz="1400" dirty="0"/>
                        <a:t>Rules</a:t>
                      </a:r>
                      <a:r>
                        <a:rPr lang="en-US" sz="1400" baseline="0" dirty="0"/>
                        <a:t> are defined at Ledger level</a:t>
                      </a:r>
                    </a:p>
                    <a:p>
                      <a:pPr marL="171450" indent="-171450" algn="just">
                        <a:buFont typeface="Arial" panose="020B0604020202020204" pitchFamily="34" charset="0"/>
                        <a:buChar char="•"/>
                      </a:pPr>
                      <a:r>
                        <a:rPr lang="en-US" sz="1400" baseline="0" dirty="0"/>
                        <a:t>All the Legal entities falling under a ledger will follow the same rule</a:t>
                      </a:r>
                      <a:endParaRPr 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1301302">
                <a:tc>
                  <a:txBody>
                    <a:bodyPr/>
                    <a:lstStyle/>
                    <a:p>
                      <a:endParaRPr lang="en-US" sz="1400" dirty="0"/>
                    </a:p>
                  </a:txBody>
                  <a:tcPr/>
                </a:tc>
                <a:tc>
                  <a:txBody>
                    <a:bodyPr/>
                    <a:lstStyle/>
                    <a:p>
                      <a:pPr marL="171450" indent="-171450" algn="just">
                        <a:buFont typeface="Arial" panose="020B0604020202020204" pitchFamily="34" charset="0"/>
                        <a:buChar char="•"/>
                      </a:pPr>
                      <a:r>
                        <a:rPr lang="en-US" sz="1400" dirty="0"/>
                        <a:t>Uses the Intercompany and Company segments in the COA structure to identify the trading partners in transactions</a:t>
                      </a:r>
                    </a:p>
                    <a:p>
                      <a:pPr marL="171450" indent="-171450" algn="just">
                        <a:buFont typeface="Arial" panose="020B0604020202020204" pitchFamily="34" charset="0"/>
                        <a:buChar char="•"/>
                      </a:pPr>
                      <a:r>
                        <a:rPr lang="en-US" sz="1400" dirty="0"/>
                        <a:t>The</a:t>
                      </a:r>
                      <a:r>
                        <a:rPr lang="en-US" sz="1400" baseline="0" dirty="0"/>
                        <a:t> same Intercompany Receivable and Payable Accounts will be sued across ledgers and Legal entities</a:t>
                      </a:r>
                    </a:p>
                    <a:p>
                      <a:pPr marL="171450" indent="-171450" algn="just">
                        <a:buFont typeface="Arial" panose="020B0604020202020204" pitchFamily="34" charset="0"/>
                        <a:buChar char="•"/>
                      </a:pPr>
                      <a:r>
                        <a:rPr lang="en-US" sz="1400" baseline="0" dirty="0"/>
                        <a:t>This is default rule, in case where there are no rules defined at any of the above-mentioned levels. </a:t>
                      </a:r>
                      <a:endParaRPr lang="en-US" sz="1400" baseline="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bl>
          </a:graphicData>
        </a:graphic>
      </p:graphicFrame>
      <p:sp>
        <p:nvSpPr>
          <p:cNvPr id="19" name="Rounded Rectangle 10">
            <a:extLst>
              <a:ext uri="{FF2B5EF4-FFF2-40B4-BE49-F238E27FC236}">
                <a16:creationId xmlns:a16="http://schemas.microsoft.com/office/drawing/2014/main" id="{A8AFEE49-B8C9-4BC3-9E58-621A2861D21D}"/>
              </a:ext>
            </a:extLst>
          </p:cNvPr>
          <p:cNvSpPr/>
          <p:nvPr/>
        </p:nvSpPr>
        <p:spPr>
          <a:xfrm>
            <a:off x="5030083" y="2539655"/>
            <a:ext cx="1414610" cy="72181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mj-lt"/>
                <a:cs typeface="Arial" panose="020B0604020202020204" pitchFamily="34" charset="0"/>
              </a:rPr>
              <a:t>Legal Entity</a:t>
            </a:r>
          </a:p>
        </p:txBody>
      </p:sp>
      <p:sp>
        <p:nvSpPr>
          <p:cNvPr id="20" name="Rounded Rectangle 11">
            <a:extLst>
              <a:ext uri="{FF2B5EF4-FFF2-40B4-BE49-F238E27FC236}">
                <a16:creationId xmlns:a16="http://schemas.microsoft.com/office/drawing/2014/main" id="{A7ECF545-6475-44BF-B6EF-3B38D48B1889}"/>
              </a:ext>
            </a:extLst>
          </p:cNvPr>
          <p:cNvSpPr/>
          <p:nvPr/>
        </p:nvSpPr>
        <p:spPr>
          <a:xfrm>
            <a:off x="5026411" y="3815006"/>
            <a:ext cx="1414610" cy="72181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mj-lt"/>
                <a:cs typeface="Arial" panose="020B0604020202020204" pitchFamily="34" charset="0"/>
              </a:rPr>
              <a:t>Ledger</a:t>
            </a:r>
          </a:p>
        </p:txBody>
      </p:sp>
      <p:sp>
        <p:nvSpPr>
          <p:cNvPr id="21" name="Rounded Rectangle 12">
            <a:extLst>
              <a:ext uri="{FF2B5EF4-FFF2-40B4-BE49-F238E27FC236}">
                <a16:creationId xmlns:a16="http://schemas.microsoft.com/office/drawing/2014/main" id="{E9261DBA-A6AD-44EC-9F70-E84BCE7865DB}"/>
              </a:ext>
            </a:extLst>
          </p:cNvPr>
          <p:cNvSpPr/>
          <p:nvPr/>
        </p:nvSpPr>
        <p:spPr>
          <a:xfrm>
            <a:off x="5026411" y="5015978"/>
            <a:ext cx="1414610" cy="72181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mj-lt"/>
                <a:cs typeface="Arial" panose="020B0604020202020204" pitchFamily="34" charset="0"/>
              </a:rPr>
              <a:t>Chart of Accounts</a:t>
            </a:r>
          </a:p>
        </p:txBody>
      </p:sp>
      <p:sp>
        <p:nvSpPr>
          <p:cNvPr id="22" name="Rounded Rectangle 13">
            <a:extLst>
              <a:ext uri="{FF2B5EF4-FFF2-40B4-BE49-F238E27FC236}">
                <a16:creationId xmlns:a16="http://schemas.microsoft.com/office/drawing/2014/main" id="{2C050275-37AF-4466-BF6F-8E9D75CAEF0D}"/>
              </a:ext>
            </a:extLst>
          </p:cNvPr>
          <p:cNvSpPr/>
          <p:nvPr/>
        </p:nvSpPr>
        <p:spPr>
          <a:xfrm>
            <a:off x="5026411" y="1253397"/>
            <a:ext cx="1414610" cy="72181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mj-lt"/>
                <a:cs typeface="Arial" panose="020B0604020202020204" pitchFamily="34" charset="0"/>
              </a:rPr>
              <a:t>Primary Balancing Segment</a:t>
            </a:r>
          </a:p>
        </p:txBody>
      </p:sp>
      <p:sp>
        <p:nvSpPr>
          <p:cNvPr id="23" name="Rectangle 22">
            <a:extLst>
              <a:ext uri="{FF2B5EF4-FFF2-40B4-BE49-F238E27FC236}">
                <a16:creationId xmlns:a16="http://schemas.microsoft.com/office/drawing/2014/main" id="{8842E0A1-0D1F-4B57-84AE-D38F2056C86B}"/>
              </a:ext>
            </a:extLst>
          </p:cNvPr>
          <p:cNvSpPr/>
          <p:nvPr/>
        </p:nvSpPr>
        <p:spPr>
          <a:xfrm>
            <a:off x="380552" y="1623242"/>
            <a:ext cx="4528332" cy="3754874"/>
          </a:xfrm>
          <a:prstGeom prst="rect">
            <a:avLst/>
          </a:prstGeom>
        </p:spPr>
        <p:txBody>
          <a:bodyPr wrap="square">
            <a:spAutoFit/>
          </a:bodyPr>
          <a:lstStyle/>
          <a:p>
            <a:r>
              <a:rPr lang="en-US" sz="1400" dirty="0">
                <a:cs typeface="Arial" panose="020B0604020202020204" pitchFamily="34" charset="0"/>
              </a:rPr>
              <a:t>Leading Practices:</a:t>
            </a:r>
          </a:p>
          <a:p>
            <a:pPr lvl="1"/>
            <a:endParaRPr lang="en-US" sz="1400" dirty="0">
              <a:cs typeface="Arial" panose="020B0604020202020204" pitchFamily="34" charset="0"/>
            </a:endParaRPr>
          </a:p>
          <a:p>
            <a:pPr marL="742950" lvl="1" indent="-285750">
              <a:buClr>
                <a:srgbClr val="000000"/>
              </a:buClr>
              <a:buFont typeface="Arial" panose="020B0604020202020204" pitchFamily="34" charset="0"/>
              <a:buChar char="•"/>
            </a:pPr>
            <a:r>
              <a:rPr lang="en-US" sz="1400" dirty="0">
                <a:cs typeface="Arial" panose="020B0604020202020204" pitchFamily="34" charset="0"/>
              </a:rPr>
              <a:t>Set up a chart of accounts rule for every chart of accounts structure with source and category of other to cover all sources and categories</a:t>
            </a:r>
          </a:p>
          <a:p>
            <a:pPr marL="742950" lvl="1" indent="-285750">
              <a:buClr>
                <a:srgbClr val="000000"/>
              </a:buClr>
              <a:buFont typeface="Arial" panose="020B0604020202020204" pitchFamily="34" charset="0"/>
              <a:buChar char="•"/>
            </a:pPr>
            <a:endParaRPr lang="en-US" sz="1400" dirty="0">
              <a:cs typeface="Arial" panose="020B0604020202020204" pitchFamily="34" charset="0"/>
            </a:endParaRPr>
          </a:p>
          <a:p>
            <a:pPr marL="742950" lvl="1" indent="-285750">
              <a:buClr>
                <a:srgbClr val="000000"/>
              </a:buClr>
              <a:buFont typeface="Arial" panose="020B0604020202020204" pitchFamily="34" charset="0"/>
              <a:buChar char="•"/>
            </a:pPr>
            <a:r>
              <a:rPr lang="en-US" sz="1400" dirty="0">
                <a:cs typeface="Arial" panose="020B0604020202020204" pitchFamily="34" charset="0"/>
              </a:rPr>
              <a:t>Set up chart of accounts rule for every chart of accounts structure with transaction type of All other to cover all transactions types.</a:t>
            </a:r>
          </a:p>
          <a:p>
            <a:pPr lvl="1">
              <a:buClr>
                <a:schemeClr val="accent1"/>
              </a:buClr>
            </a:pPr>
            <a:endParaRPr lang="en-US" sz="1400" dirty="0">
              <a:cs typeface="Arial" panose="020B0604020202020204" pitchFamily="34" charset="0"/>
            </a:endParaRPr>
          </a:p>
          <a:p>
            <a:pPr lvl="1">
              <a:buClr>
                <a:schemeClr val="accent1"/>
              </a:buClr>
            </a:pPr>
            <a:r>
              <a:rPr lang="en-US" sz="1400" dirty="0">
                <a:cs typeface="Arial" panose="020B0604020202020204" pitchFamily="34" charset="0"/>
              </a:rPr>
              <a:t>This practice ensures that Intercompany Balancing always finds a rule to generate accounts for balancing and for intercompany transactions.</a:t>
            </a:r>
          </a:p>
          <a:p>
            <a:endParaRPr lang="en-US" sz="1400" dirty="0">
              <a:cs typeface="Arial" panose="020B0604020202020204" pitchFamily="34" charset="0"/>
            </a:endParaRPr>
          </a:p>
          <a:p>
            <a:r>
              <a:rPr lang="en-US" sz="1400" b="1" dirty="0">
                <a:cs typeface="Arial" panose="020B0604020202020204" pitchFamily="34" charset="0"/>
              </a:rPr>
              <a:t>Note:</a:t>
            </a:r>
            <a:r>
              <a:rPr lang="en-US" sz="1400" dirty="0">
                <a:cs typeface="Arial" panose="020B0604020202020204" pitchFamily="34" charset="0"/>
              </a:rPr>
              <a:t>  Balancing evaluates COA, Ledger, Legal Entity and Primary Balancing segment level rules before evaluating source, category and transaction type.</a:t>
            </a:r>
          </a:p>
        </p:txBody>
      </p:sp>
    </p:spTree>
    <p:extLst>
      <p:ext uri="{BB962C8B-B14F-4D97-AF65-F5344CB8AC3E}">
        <p14:creationId xmlns:p14="http://schemas.microsoft.com/office/powerpoint/2010/main" val="184170328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 name="Table 32"/>
          <p:cNvGraphicFramePr>
            <a:graphicFrameLocks noGrp="1"/>
          </p:cNvGraphicFramePr>
          <p:nvPr>
            <p:extLst>
              <p:ext uri="{D42A27DB-BD31-4B8C-83A1-F6EECF244321}">
                <p14:modId xmlns:p14="http://schemas.microsoft.com/office/powerpoint/2010/main" val="2539275544"/>
              </p:ext>
            </p:extLst>
          </p:nvPr>
        </p:nvGraphicFramePr>
        <p:xfrm>
          <a:off x="1190029" y="3893314"/>
          <a:ext cx="9902324" cy="2267481"/>
        </p:xfrm>
        <a:graphic>
          <a:graphicData uri="http://schemas.openxmlformats.org/drawingml/2006/table">
            <a:tbl>
              <a:tblPr firstRow="1" bandRow="1">
                <a:tableStyleId>{F2DE63D5-997A-4646-A377-4702673A728D}</a:tableStyleId>
              </a:tblPr>
              <a:tblGrid>
                <a:gridCol w="9902324">
                  <a:extLst>
                    <a:ext uri="{9D8B030D-6E8A-4147-A177-3AD203B41FA5}">
                      <a16:colId xmlns:a16="http://schemas.microsoft.com/office/drawing/2014/main" val="20000"/>
                    </a:ext>
                  </a:extLst>
                </a:gridCol>
              </a:tblGrid>
              <a:tr h="278820">
                <a:tc>
                  <a:txBody>
                    <a:bodyPr/>
                    <a:lstStyle/>
                    <a:p>
                      <a:r>
                        <a:rPr lang="en-US" sz="1400" dirty="0">
                          <a:latin typeface="+mn-lt"/>
                        </a:rPr>
                        <a:t>Additional considerations</a:t>
                      </a:r>
                      <a:endParaRPr lang="en-US" sz="1400" dirty="0">
                        <a:latin typeface="+mn-lt"/>
                        <a:cs typeface="Arial" panose="020B0604020202020204" pitchFamily="34" charset="0"/>
                      </a:endParaRPr>
                    </a:p>
                  </a:txBody>
                  <a:tcPr marL="68750" marR="68750" marT="34375" marB="34375"/>
                </a:tc>
                <a:extLst>
                  <a:ext uri="{0D108BD9-81ED-4DB2-BD59-A6C34878D82A}">
                    <a16:rowId xmlns:a16="http://schemas.microsoft.com/office/drawing/2014/main" val="10000"/>
                  </a:ext>
                </a:extLst>
              </a:tr>
              <a:tr h="1253352">
                <a:tc>
                  <a:txBody>
                    <a:bodyPr/>
                    <a:lstStyle/>
                    <a:p>
                      <a:pPr marL="173736" marR="0" lvl="0" indent="-173736" algn="l" defTabSz="813457" rtl="0" eaLnBrk="1" fontAlgn="base" latinLnBrk="0" hangingPunct="1">
                        <a:lnSpc>
                          <a:spcPct val="106000"/>
                        </a:lnSpc>
                        <a:spcBef>
                          <a:spcPts val="900"/>
                        </a:spcBef>
                        <a:spcAft>
                          <a:spcPts val="0"/>
                        </a:spcAft>
                        <a:buClr>
                          <a:schemeClr val="tx1"/>
                        </a:buClr>
                        <a:buSzTx/>
                        <a:buFont typeface="Wingdings 2" pitchFamily="18" charset="2"/>
                        <a:buChar char="¡"/>
                        <a:tabLst/>
                      </a:pPr>
                      <a:r>
                        <a:rPr lang="en-US" sz="1400" kern="1200" baseline="0" dirty="0">
                          <a:solidFill>
                            <a:srgbClr val="000000"/>
                          </a:solidFill>
                          <a:latin typeface="+mn-lt"/>
                          <a:ea typeface="+mn-ea"/>
                          <a:cs typeface="Arial" panose="020B0604020202020204" pitchFamily="34" charset="0"/>
                        </a:rPr>
                        <a:t>Intercompany segment will contain the same set of values as that of Entity segment</a:t>
                      </a:r>
                    </a:p>
                    <a:p>
                      <a:pPr marL="173736" marR="0" lvl="0" indent="-173736" algn="l" defTabSz="813457" rtl="0" eaLnBrk="1" fontAlgn="base" latinLnBrk="0" hangingPunct="1">
                        <a:lnSpc>
                          <a:spcPct val="106000"/>
                        </a:lnSpc>
                        <a:spcBef>
                          <a:spcPts val="900"/>
                        </a:spcBef>
                        <a:spcAft>
                          <a:spcPts val="0"/>
                        </a:spcAft>
                        <a:buClr>
                          <a:schemeClr val="tx1"/>
                        </a:buClr>
                        <a:buSzTx/>
                        <a:buFont typeface="Wingdings 2" pitchFamily="18" charset="2"/>
                        <a:buChar char="¡"/>
                        <a:tabLst/>
                      </a:pPr>
                      <a:r>
                        <a:rPr lang="en-US" sz="1400" kern="1200" baseline="0" dirty="0">
                          <a:solidFill>
                            <a:srgbClr val="000000"/>
                          </a:solidFill>
                          <a:latin typeface="+mn-lt"/>
                          <a:ea typeface="+mn-ea"/>
                          <a:cs typeface="Arial" panose="020B0604020202020204" pitchFamily="34" charset="0"/>
                        </a:rPr>
                        <a:t>Oracle uses this segment when generating automatic balancing of intercompany transactions, with Intercompany Payable and Receivable accounting entries generation </a:t>
                      </a:r>
                    </a:p>
                    <a:p>
                      <a:pPr marL="173736" marR="0" lvl="0" indent="-173736" algn="l" defTabSz="813457" rtl="0" eaLnBrk="1" fontAlgn="base" latinLnBrk="0" hangingPunct="1">
                        <a:lnSpc>
                          <a:spcPct val="106000"/>
                        </a:lnSpc>
                        <a:spcBef>
                          <a:spcPts val="900"/>
                        </a:spcBef>
                        <a:spcAft>
                          <a:spcPts val="0"/>
                        </a:spcAft>
                        <a:buClr>
                          <a:schemeClr val="tx1"/>
                        </a:buClr>
                        <a:buSzTx/>
                        <a:buFont typeface="Wingdings 2" pitchFamily="18" charset="2"/>
                        <a:buChar char="¡"/>
                        <a:tabLst/>
                      </a:pPr>
                      <a:r>
                        <a:rPr lang="en-US" sz="1400" kern="1200" baseline="0" dirty="0">
                          <a:solidFill>
                            <a:srgbClr val="000000"/>
                          </a:solidFill>
                          <a:latin typeface="+mn-lt"/>
                          <a:ea typeface="+mn-ea"/>
                          <a:cs typeface="Arial" panose="020B0604020202020204" pitchFamily="34" charset="0"/>
                        </a:rPr>
                        <a:t>If segment security is required on Entity (Primary balancing segment), then it is recommended to use a define a separate value set that reflects the primary balancing segment’s value set values. Sharing the value set between the two segments causes security conflicts because segment value enforcement is simultaneously applied in the same way to both segments </a:t>
                      </a:r>
                    </a:p>
                    <a:p>
                      <a:pPr marL="0" marR="0" lvl="0" indent="0" algn="l" defTabSz="813457" rtl="0" eaLnBrk="1" fontAlgn="base" latinLnBrk="0" hangingPunct="1">
                        <a:lnSpc>
                          <a:spcPct val="106000"/>
                        </a:lnSpc>
                        <a:spcBef>
                          <a:spcPts val="900"/>
                        </a:spcBef>
                        <a:spcAft>
                          <a:spcPts val="0"/>
                        </a:spcAft>
                        <a:buClr>
                          <a:schemeClr val="tx1"/>
                        </a:buClr>
                        <a:buSzTx/>
                        <a:buFont typeface="Wingdings 2" pitchFamily="18" charset="2"/>
                        <a:buNone/>
                        <a:tabLst/>
                      </a:pPr>
                      <a:endParaRPr lang="en-US" sz="1400" kern="1200" baseline="0" dirty="0">
                        <a:solidFill>
                          <a:srgbClr val="000000"/>
                        </a:solidFill>
                        <a:latin typeface="+mn-lt"/>
                        <a:ea typeface="+mn-ea"/>
                        <a:cs typeface="Arial" panose="020B0604020202020204" pitchFamily="34" charset="0"/>
                      </a:endParaRPr>
                    </a:p>
                  </a:txBody>
                  <a:tcPr marL="68750" marR="68750" marT="34375" marB="34375"/>
                </a:tc>
                <a:extLst>
                  <a:ext uri="{0D108BD9-81ED-4DB2-BD59-A6C34878D82A}">
                    <a16:rowId xmlns:a16="http://schemas.microsoft.com/office/drawing/2014/main" val="10001"/>
                  </a:ext>
                </a:extLst>
              </a:tr>
            </a:tbl>
          </a:graphicData>
        </a:graphic>
      </p:graphicFrame>
      <p:sp>
        <p:nvSpPr>
          <p:cNvPr id="16" name="AutoShape 28"/>
          <p:cNvSpPr>
            <a:spLocks noChangeArrowheads="1"/>
          </p:cNvSpPr>
          <p:nvPr/>
        </p:nvSpPr>
        <p:spPr bwMode="gray">
          <a:xfrm flipV="1">
            <a:off x="641633" y="2118242"/>
            <a:ext cx="10110830" cy="116094"/>
          </a:xfrm>
          <a:prstGeom prst="triangle">
            <a:avLst>
              <a:gd name="adj" fmla="val 12185"/>
            </a:avLst>
          </a:prstGeom>
          <a:solidFill>
            <a:schemeClr val="accent3">
              <a:lumMod val="75000"/>
            </a:schemeClr>
          </a:solidFill>
          <a:ln>
            <a:noFill/>
          </a:ln>
          <a:effectLst/>
        </p:spPr>
        <p:txBody>
          <a:bodyPr wrap="none" anchor="ctr"/>
          <a:lstStyle/>
          <a:p>
            <a:endParaRPr lang="en-US" dirty="0">
              <a:latin typeface="Arial" panose="020B0604020202020204" pitchFamily="34" charset="0"/>
              <a:cs typeface="Arial" panose="020B0604020202020204" pitchFamily="34" charset="0"/>
            </a:endParaRPr>
          </a:p>
        </p:txBody>
      </p:sp>
      <p:sp>
        <p:nvSpPr>
          <p:cNvPr id="17" name="Rectangle 29"/>
          <p:cNvSpPr>
            <a:spLocks noChangeArrowheads="1"/>
          </p:cNvSpPr>
          <p:nvPr/>
        </p:nvSpPr>
        <p:spPr bwMode="auto">
          <a:xfrm>
            <a:off x="688922" y="2351710"/>
            <a:ext cx="2003425" cy="419100"/>
          </a:xfrm>
          <a:prstGeom prst="rect">
            <a:avLst/>
          </a:prstGeom>
          <a:solidFill>
            <a:schemeClr val="bg1"/>
          </a:solidFill>
          <a:ln w="63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400" dirty="0">
                <a:latin typeface="+mj-lt"/>
                <a:cs typeface="Arial" panose="020B0604020202020204" pitchFamily="34" charset="0"/>
              </a:rPr>
              <a:t>Intercompany</a:t>
            </a:r>
          </a:p>
        </p:txBody>
      </p:sp>
      <p:sp>
        <p:nvSpPr>
          <p:cNvPr id="19" name="Rectangle 31"/>
          <p:cNvSpPr>
            <a:spLocks noChangeArrowheads="1"/>
          </p:cNvSpPr>
          <p:nvPr/>
        </p:nvSpPr>
        <p:spPr bwMode="auto">
          <a:xfrm>
            <a:off x="2441110" y="2580310"/>
            <a:ext cx="241300" cy="190500"/>
          </a:xfrm>
          <a:prstGeom prst="rect">
            <a:avLst/>
          </a:prstGeom>
          <a:solidFill>
            <a:srgbClr val="92D050"/>
          </a:solidFill>
          <a:ln w="6350">
            <a:solidFill>
              <a:schemeClr val="accent3"/>
            </a:solidFill>
            <a:miter lim="800000"/>
            <a:headEnd/>
            <a:tailEnd/>
          </a:ln>
          <a:effectLst/>
        </p:spPr>
        <p:txBody>
          <a:bodyPr wrap="none" anchor="ctr"/>
          <a:lstStyle/>
          <a:p>
            <a:pPr algn="ctr"/>
            <a:r>
              <a:rPr lang="en-US" sz="1000" dirty="0">
                <a:solidFill>
                  <a:srgbClr val="FFFFFF"/>
                </a:solidFill>
                <a:latin typeface="Arial" panose="020B0604020202020204" pitchFamily="34" charset="0"/>
                <a:cs typeface="Arial" panose="020B0604020202020204" pitchFamily="34" charset="0"/>
              </a:rPr>
              <a:t>5</a:t>
            </a:r>
          </a:p>
        </p:txBody>
      </p:sp>
      <p:sp>
        <p:nvSpPr>
          <p:cNvPr id="20" name="Text Box 104"/>
          <p:cNvSpPr txBox="1">
            <a:spLocks noChangeArrowheads="1"/>
          </p:cNvSpPr>
          <p:nvPr/>
        </p:nvSpPr>
        <p:spPr bwMode="auto">
          <a:xfrm>
            <a:off x="3345568" y="2352262"/>
            <a:ext cx="731133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sz="1400" dirty="0">
                <a:latin typeface="+mj-lt"/>
                <a:cs typeface="Arial" panose="020B0604020202020204" pitchFamily="34" charset="0"/>
              </a:rPr>
              <a:t>The ‘INTERCOMPANY’ segment enables the tracking of transactions across different legal entities in subledger modules and also assists in intercompany reporting</a:t>
            </a:r>
          </a:p>
        </p:txBody>
      </p:sp>
      <p:sp>
        <p:nvSpPr>
          <p:cNvPr id="21" name="AutoShape 106"/>
          <p:cNvSpPr>
            <a:spLocks noChangeArrowheads="1"/>
          </p:cNvSpPr>
          <p:nvPr/>
        </p:nvSpPr>
        <p:spPr bwMode="auto">
          <a:xfrm>
            <a:off x="2774068" y="2415210"/>
            <a:ext cx="571500" cy="279400"/>
          </a:xfrm>
          <a:prstGeom prst="rightArrow">
            <a:avLst>
              <a:gd name="adj1" fmla="val 50000"/>
              <a:gd name="adj2" fmla="val 51136"/>
            </a:avLst>
          </a:prstGeom>
          <a:solidFill>
            <a:srgbClr val="FFFFCC"/>
          </a:solidFill>
          <a:ln w="63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800" dirty="0">
                <a:latin typeface="+mj-lt"/>
                <a:cs typeface="Arial" panose="020B0604020202020204" pitchFamily="34" charset="0"/>
              </a:rPr>
              <a:t>definition</a:t>
            </a:r>
          </a:p>
        </p:txBody>
      </p:sp>
      <p:sp>
        <p:nvSpPr>
          <p:cNvPr id="22" name="Rectangle 230"/>
          <p:cNvSpPr>
            <a:spLocks noChangeArrowheads="1"/>
          </p:cNvSpPr>
          <p:nvPr/>
        </p:nvSpPr>
        <p:spPr bwMode="auto">
          <a:xfrm>
            <a:off x="2441110" y="2351710"/>
            <a:ext cx="241300" cy="190500"/>
          </a:xfrm>
          <a:prstGeom prst="rect">
            <a:avLst/>
          </a:prstGeom>
          <a:solidFill>
            <a:schemeClr val="accent3"/>
          </a:solidFill>
          <a:ln w="6350">
            <a:solidFill>
              <a:schemeClr val="accent3"/>
            </a:solidFill>
            <a:miter lim="800000"/>
            <a:headEnd/>
            <a:tailEnd/>
          </a:ln>
          <a:effectLst/>
        </p:spPr>
        <p:txBody>
          <a:bodyPr wrap="none" anchor="ctr"/>
          <a:lstStyle/>
          <a:p>
            <a:pPr algn="ctr"/>
            <a:r>
              <a:rPr lang="en-US" sz="1000" dirty="0">
                <a:solidFill>
                  <a:srgbClr val="FFFFFF"/>
                </a:solidFill>
                <a:latin typeface="Arial" panose="020B0604020202020204" pitchFamily="34" charset="0"/>
                <a:cs typeface="Arial" panose="020B0604020202020204" pitchFamily="34" charset="0"/>
              </a:rPr>
              <a:t>5</a:t>
            </a:r>
          </a:p>
        </p:txBody>
      </p:sp>
      <p:grpSp>
        <p:nvGrpSpPr>
          <p:cNvPr id="24" name="Group 23"/>
          <p:cNvGrpSpPr/>
          <p:nvPr/>
        </p:nvGrpSpPr>
        <p:grpSpPr>
          <a:xfrm>
            <a:off x="652790" y="1347198"/>
            <a:ext cx="6412470" cy="696644"/>
            <a:chOff x="1345863" y="1714500"/>
            <a:chExt cx="6394876" cy="419100"/>
          </a:xfrm>
          <a:noFill/>
        </p:grpSpPr>
        <p:grpSp>
          <p:nvGrpSpPr>
            <p:cNvPr id="6" name="Group 5"/>
            <p:cNvGrpSpPr/>
            <p:nvPr/>
          </p:nvGrpSpPr>
          <p:grpSpPr>
            <a:xfrm>
              <a:off x="1345863" y="1714500"/>
              <a:ext cx="5480930" cy="419100"/>
              <a:chOff x="901700" y="1638300"/>
              <a:chExt cx="2854126" cy="419100"/>
            </a:xfrm>
            <a:grpFill/>
          </p:grpSpPr>
          <p:sp>
            <p:nvSpPr>
              <p:cNvPr id="8" name="Rectangle 214"/>
              <p:cNvSpPr>
                <a:spLocks noChangeArrowheads="1"/>
              </p:cNvSpPr>
              <p:nvPr/>
            </p:nvSpPr>
            <p:spPr bwMode="auto">
              <a:xfrm>
                <a:off x="901700" y="1638300"/>
                <a:ext cx="444500" cy="419100"/>
              </a:xfrm>
              <a:prstGeom prst="roundRect">
                <a:avLst/>
              </a:prstGeom>
              <a:grpFill/>
              <a:ln w="635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050" kern="1200" dirty="0">
                    <a:solidFill>
                      <a:schemeClr val="tx1"/>
                    </a:solidFill>
                    <a:effectLst/>
                    <a:latin typeface="Arial" panose="020B0604020202020204" pitchFamily="34" charset="0"/>
                    <a:ea typeface="+mn-ea"/>
                    <a:cs typeface="Arial" panose="020B0604020202020204" pitchFamily="34" charset="0"/>
                  </a:rPr>
                  <a:t>Company</a:t>
                </a:r>
                <a:endParaRPr lang="en-US" sz="1050" b="1" dirty="0">
                  <a:latin typeface="+mj-lt"/>
                  <a:cs typeface="Arial" panose="020B0604020202020204" pitchFamily="34" charset="0"/>
                </a:endParaRPr>
              </a:p>
            </p:txBody>
          </p:sp>
          <p:sp>
            <p:nvSpPr>
              <p:cNvPr id="9" name="Rectangle 215"/>
              <p:cNvSpPr>
                <a:spLocks noChangeArrowheads="1"/>
              </p:cNvSpPr>
              <p:nvPr/>
            </p:nvSpPr>
            <p:spPr bwMode="auto">
              <a:xfrm>
                <a:off x="1384300" y="1638300"/>
                <a:ext cx="444500" cy="419100"/>
              </a:xfrm>
              <a:prstGeom prst="roundRect">
                <a:avLst/>
              </a:prstGeom>
              <a:grpFill/>
              <a:ln w="635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050" b="1" dirty="0">
                    <a:latin typeface="+mj-lt"/>
                    <a:cs typeface="Arial" panose="020B0604020202020204" pitchFamily="34" charset="0"/>
                  </a:rPr>
                  <a:t>Cost Center</a:t>
                </a:r>
              </a:p>
            </p:txBody>
          </p:sp>
          <p:sp>
            <p:nvSpPr>
              <p:cNvPr id="10" name="Rectangle 216"/>
              <p:cNvSpPr>
                <a:spLocks noChangeArrowheads="1"/>
              </p:cNvSpPr>
              <p:nvPr/>
            </p:nvSpPr>
            <p:spPr bwMode="auto">
              <a:xfrm>
                <a:off x="1866900" y="1638300"/>
                <a:ext cx="444500" cy="419100"/>
              </a:xfrm>
              <a:prstGeom prst="roundRect">
                <a:avLst/>
              </a:prstGeom>
              <a:grpFill/>
              <a:ln w="635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050" kern="1200" dirty="0">
                    <a:solidFill>
                      <a:schemeClr val="tx1"/>
                    </a:solidFill>
                    <a:effectLst/>
                    <a:latin typeface="Arial" panose="020B0604020202020204" pitchFamily="34" charset="0"/>
                    <a:ea typeface="+mn-ea"/>
                    <a:cs typeface="Arial" panose="020B0604020202020204" pitchFamily="34" charset="0"/>
                  </a:rPr>
                  <a:t>Sub-Account</a:t>
                </a:r>
              </a:p>
            </p:txBody>
          </p:sp>
          <p:sp>
            <p:nvSpPr>
              <p:cNvPr id="12" name="Rectangle 218"/>
              <p:cNvSpPr>
                <a:spLocks noChangeArrowheads="1"/>
              </p:cNvSpPr>
              <p:nvPr/>
            </p:nvSpPr>
            <p:spPr bwMode="auto">
              <a:xfrm>
                <a:off x="2346114" y="1638300"/>
                <a:ext cx="444500" cy="419100"/>
              </a:xfrm>
              <a:prstGeom prst="roundRect">
                <a:avLst/>
              </a:prstGeom>
              <a:grpFill/>
              <a:ln w="635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050" kern="1200" dirty="0">
                    <a:solidFill>
                      <a:schemeClr val="tx1"/>
                    </a:solidFill>
                    <a:effectLst/>
                    <a:latin typeface="Arial" panose="020B0604020202020204" pitchFamily="34" charset="0"/>
                    <a:ea typeface="+mn-ea"/>
                    <a:cs typeface="Arial" panose="020B0604020202020204" pitchFamily="34" charset="0"/>
                  </a:rPr>
                  <a:t>Site</a:t>
                </a:r>
                <a:endParaRPr lang="en-US" sz="1050" b="1" dirty="0">
                  <a:latin typeface="+mj-lt"/>
                  <a:cs typeface="Arial" panose="020B0604020202020204" pitchFamily="34" charset="0"/>
                </a:endParaRPr>
              </a:p>
            </p:txBody>
          </p:sp>
          <p:sp>
            <p:nvSpPr>
              <p:cNvPr id="13" name="Rectangle 219"/>
              <p:cNvSpPr>
                <a:spLocks noChangeArrowheads="1"/>
              </p:cNvSpPr>
              <p:nvPr/>
            </p:nvSpPr>
            <p:spPr bwMode="auto">
              <a:xfrm>
                <a:off x="2828721" y="1638300"/>
                <a:ext cx="444500" cy="419100"/>
              </a:xfrm>
              <a:prstGeom prst="roundRect">
                <a:avLst/>
              </a:prstGeom>
              <a:grpFill/>
              <a:ln w="635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050" dirty="0">
                    <a:latin typeface="Arial" panose="020B0604020202020204" pitchFamily="34" charset="0"/>
                    <a:cs typeface="Arial" panose="020B0604020202020204" pitchFamily="34" charset="0"/>
                  </a:rPr>
                  <a:t>Department</a:t>
                </a:r>
              </a:p>
            </p:txBody>
          </p:sp>
          <p:sp>
            <p:nvSpPr>
              <p:cNvPr id="14" name="Rectangle 220"/>
              <p:cNvSpPr>
                <a:spLocks noChangeArrowheads="1"/>
              </p:cNvSpPr>
              <p:nvPr/>
            </p:nvSpPr>
            <p:spPr bwMode="auto">
              <a:xfrm>
                <a:off x="3311326" y="1638300"/>
                <a:ext cx="444500" cy="419100"/>
              </a:xfrm>
              <a:prstGeom prst="roundRect">
                <a:avLst/>
              </a:prstGeom>
              <a:grpFill/>
              <a:ln w="635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050" kern="1200" dirty="0">
                    <a:solidFill>
                      <a:schemeClr val="tx1"/>
                    </a:solidFill>
                    <a:effectLst/>
                    <a:latin typeface="Arial" panose="020B0604020202020204" pitchFamily="34" charset="0"/>
                    <a:ea typeface="+mn-ea"/>
                    <a:cs typeface="Arial" panose="020B0604020202020204" pitchFamily="34" charset="0"/>
                  </a:rPr>
                  <a:t>Studio</a:t>
                </a:r>
                <a:endParaRPr lang="en-US" sz="1050" b="1" dirty="0">
                  <a:latin typeface="+mj-lt"/>
                  <a:cs typeface="Arial" panose="020B0604020202020204" pitchFamily="34" charset="0"/>
                </a:endParaRPr>
              </a:p>
            </p:txBody>
          </p:sp>
        </p:grpSp>
        <p:sp>
          <p:nvSpPr>
            <p:cNvPr id="23" name="Rectangle 221"/>
            <p:cNvSpPr>
              <a:spLocks noChangeArrowheads="1"/>
            </p:cNvSpPr>
            <p:nvPr/>
          </p:nvSpPr>
          <p:spPr bwMode="auto">
            <a:xfrm>
              <a:off x="6887143" y="1714500"/>
              <a:ext cx="853596" cy="419100"/>
            </a:xfrm>
            <a:prstGeom prst="roundRect">
              <a:avLst/>
            </a:prstGeom>
            <a:grpFill/>
            <a:ln w="635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050" kern="1200" dirty="0">
                  <a:solidFill>
                    <a:schemeClr val="tx1"/>
                  </a:solidFill>
                  <a:effectLst/>
                  <a:latin typeface="Arial" panose="020B0604020202020204" pitchFamily="34" charset="0"/>
                  <a:ea typeface="+mn-ea"/>
                  <a:cs typeface="Arial" panose="020B0604020202020204" pitchFamily="34" charset="0"/>
                </a:rPr>
                <a:t>Platform</a:t>
              </a:r>
              <a:endParaRPr lang="en-US" sz="1050" b="1" dirty="0">
                <a:latin typeface="+mj-lt"/>
                <a:cs typeface="Arial" panose="020B0604020202020204" pitchFamily="34" charset="0"/>
              </a:endParaRPr>
            </a:p>
          </p:txBody>
        </p:sp>
      </p:grpSp>
      <p:grpSp>
        <p:nvGrpSpPr>
          <p:cNvPr id="28" name="Group 27"/>
          <p:cNvGrpSpPr/>
          <p:nvPr/>
        </p:nvGrpSpPr>
        <p:grpSpPr>
          <a:xfrm>
            <a:off x="9780605" y="274069"/>
            <a:ext cx="1752600" cy="337765"/>
            <a:chOff x="923832" y="6364861"/>
            <a:chExt cx="2546535" cy="589417"/>
          </a:xfrm>
        </p:grpSpPr>
        <p:sp>
          <p:nvSpPr>
            <p:cNvPr id="29" name="Rectangle 28"/>
            <p:cNvSpPr/>
            <p:nvPr/>
          </p:nvSpPr>
          <p:spPr>
            <a:xfrm>
              <a:off x="923832" y="6364861"/>
              <a:ext cx="2546535" cy="58941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grpSp>
          <p:nvGrpSpPr>
            <p:cNvPr id="30" name="Group 29"/>
            <p:cNvGrpSpPr/>
            <p:nvPr/>
          </p:nvGrpSpPr>
          <p:grpSpPr>
            <a:xfrm>
              <a:off x="993050" y="6520495"/>
              <a:ext cx="2380899" cy="420074"/>
              <a:chOff x="993050" y="6520495"/>
              <a:chExt cx="2380899" cy="420074"/>
            </a:xfrm>
          </p:grpSpPr>
          <p:sp>
            <p:nvSpPr>
              <p:cNvPr id="34" name="Rectangle 33"/>
              <p:cNvSpPr/>
              <p:nvPr/>
            </p:nvSpPr>
            <p:spPr>
              <a:xfrm>
                <a:off x="993050" y="6520495"/>
                <a:ext cx="152400" cy="18587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5" name="Rectangle 34"/>
              <p:cNvSpPr/>
              <p:nvPr/>
            </p:nvSpPr>
            <p:spPr>
              <a:xfrm>
                <a:off x="993050" y="6752051"/>
                <a:ext cx="152400" cy="185874"/>
              </a:xfrm>
              <a:prstGeom prst="rect">
                <a:avLst/>
              </a:prstGeom>
              <a:solidFill>
                <a:srgbClr val="92D05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7" name="Rectangle 36"/>
              <p:cNvSpPr/>
              <p:nvPr/>
            </p:nvSpPr>
            <p:spPr>
              <a:xfrm>
                <a:off x="1279315" y="6527180"/>
                <a:ext cx="2094634" cy="18543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00" dirty="0">
                    <a:solidFill>
                      <a:schemeClr val="tx1"/>
                    </a:solidFill>
                    <a:latin typeface="Arial" panose="020B0604020202020204" pitchFamily="34" charset="0"/>
                    <a:cs typeface="Arial" panose="020B0604020202020204" pitchFamily="34" charset="0"/>
                  </a:rPr>
                  <a:t>Field Length</a:t>
                </a:r>
              </a:p>
            </p:txBody>
          </p:sp>
          <p:sp>
            <p:nvSpPr>
              <p:cNvPr id="39" name="Rectangle 38"/>
              <p:cNvSpPr/>
              <p:nvPr/>
            </p:nvSpPr>
            <p:spPr>
              <a:xfrm>
                <a:off x="1279315" y="6756801"/>
                <a:ext cx="2094634" cy="18376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00" dirty="0">
                    <a:solidFill>
                      <a:schemeClr val="tx1"/>
                    </a:solidFill>
                    <a:latin typeface="Arial" panose="020B0604020202020204" pitchFamily="34" charset="0"/>
                    <a:cs typeface="Arial" panose="020B0604020202020204" pitchFamily="34" charset="0"/>
                  </a:rPr>
                  <a:t>Display Length</a:t>
                </a:r>
              </a:p>
            </p:txBody>
          </p:sp>
        </p:grpSp>
      </p:grpSp>
      <p:sp>
        <p:nvSpPr>
          <p:cNvPr id="2" name="Title 1">
            <a:extLst>
              <a:ext uri="{FF2B5EF4-FFF2-40B4-BE49-F238E27FC236}">
                <a16:creationId xmlns:a16="http://schemas.microsoft.com/office/drawing/2014/main" id="{4BB9E5E8-A8C7-49CA-82CE-B5A5101C685B}"/>
              </a:ext>
            </a:extLst>
          </p:cNvPr>
          <p:cNvSpPr>
            <a:spLocks noGrp="1"/>
          </p:cNvSpPr>
          <p:nvPr>
            <p:ph type="title"/>
          </p:nvPr>
        </p:nvSpPr>
        <p:spPr>
          <a:xfrm>
            <a:off x="457200" y="365760"/>
            <a:ext cx="11252200" cy="492149"/>
          </a:xfrm>
        </p:spPr>
        <p:txBody>
          <a:bodyPr vert="horz" lIns="0" tIns="0" rIns="0" bIns="0" rtlCol="0" anchor="t" anchorCtr="0">
            <a:noAutofit/>
          </a:bodyPr>
          <a:lstStyle/>
          <a:p>
            <a:r>
              <a:rPr lang="en-US" sz="3000" b="1" dirty="0">
                <a:latin typeface="+mj-lt"/>
                <a:cs typeface="Arial" panose="020B0604020202020204" pitchFamily="34" charset="0"/>
              </a:rPr>
              <a:t>Intercompany Chart of Account Structure</a:t>
            </a:r>
          </a:p>
        </p:txBody>
      </p:sp>
      <p:sp>
        <p:nvSpPr>
          <p:cNvPr id="27" name="Rectangle 221">
            <a:extLst>
              <a:ext uri="{FF2B5EF4-FFF2-40B4-BE49-F238E27FC236}">
                <a16:creationId xmlns:a16="http://schemas.microsoft.com/office/drawing/2014/main" id="{4DD21551-55CF-4E1C-9AEF-E6309A5CD035}"/>
              </a:ext>
            </a:extLst>
          </p:cNvPr>
          <p:cNvSpPr>
            <a:spLocks noChangeArrowheads="1"/>
          </p:cNvSpPr>
          <p:nvPr/>
        </p:nvSpPr>
        <p:spPr bwMode="auto">
          <a:xfrm>
            <a:off x="7112898" y="1358651"/>
            <a:ext cx="855944" cy="696644"/>
          </a:xfrm>
          <a:prstGeom prst="roundRect">
            <a:avLst/>
          </a:prstGeom>
          <a:noFill/>
          <a:ln w="635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050" kern="1200" dirty="0">
                <a:solidFill>
                  <a:schemeClr val="tx1"/>
                </a:solidFill>
                <a:effectLst/>
                <a:latin typeface="Arial" panose="020B0604020202020204" pitchFamily="34" charset="0"/>
                <a:ea typeface="+mn-ea"/>
                <a:cs typeface="Arial" panose="020B0604020202020204" pitchFamily="34" charset="0"/>
              </a:rPr>
              <a:t>Project</a:t>
            </a:r>
            <a:endParaRPr lang="en-US" sz="1050" b="1" dirty="0">
              <a:latin typeface="+mj-lt"/>
              <a:cs typeface="Arial" panose="020B0604020202020204" pitchFamily="34" charset="0"/>
            </a:endParaRPr>
          </a:p>
        </p:txBody>
      </p:sp>
      <p:sp>
        <p:nvSpPr>
          <p:cNvPr id="31" name="Rectangle 221">
            <a:extLst>
              <a:ext uri="{FF2B5EF4-FFF2-40B4-BE49-F238E27FC236}">
                <a16:creationId xmlns:a16="http://schemas.microsoft.com/office/drawing/2014/main" id="{98C782D6-F636-453B-9101-E7B1A9853AA9}"/>
              </a:ext>
            </a:extLst>
          </p:cNvPr>
          <p:cNvSpPr>
            <a:spLocks noChangeArrowheads="1"/>
          </p:cNvSpPr>
          <p:nvPr/>
        </p:nvSpPr>
        <p:spPr bwMode="auto">
          <a:xfrm>
            <a:off x="8005610" y="1334430"/>
            <a:ext cx="855944" cy="696644"/>
          </a:xfrm>
          <a:prstGeom prst="roundRect">
            <a:avLst/>
          </a:prstGeom>
          <a:noFill/>
          <a:ln w="635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050" kern="1200" dirty="0">
                <a:solidFill>
                  <a:schemeClr val="tx1"/>
                </a:solidFill>
                <a:effectLst/>
                <a:latin typeface="Arial" panose="020B0604020202020204" pitchFamily="34" charset="0"/>
                <a:ea typeface="+mn-ea"/>
                <a:cs typeface="Arial" panose="020B0604020202020204" pitchFamily="34" charset="0"/>
              </a:rPr>
              <a:t>Future1</a:t>
            </a:r>
            <a:endParaRPr lang="en-US" sz="1050" b="1" dirty="0">
              <a:latin typeface="+mj-lt"/>
              <a:cs typeface="Arial" panose="020B0604020202020204" pitchFamily="34" charset="0"/>
            </a:endParaRPr>
          </a:p>
        </p:txBody>
      </p:sp>
      <p:sp>
        <p:nvSpPr>
          <p:cNvPr id="32" name="Rectangle 221">
            <a:extLst>
              <a:ext uri="{FF2B5EF4-FFF2-40B4-BE49-F238E27FC236}">
                <a16:creationId xmlns:a16="http://schemas.microsoft.com/office/drawing/2014/main" id="{6A54A9CC-3271-4017-B24B-8A1CDB552180}"/>
              </a:ext>
            </a:extLst>
          </p:cNvPr>
          <p:cNvSpPr>
            <a:spLocks noChangeArrowheads="1"/>
          </p:cNvSpPr>
          <p:nvPr/>
        </p:nvSpPr>
        <p:spPr bwMode="auto">
          <a:xfrm>
            <a:off x="8898322" y="1334430"/>
            <a:ext cx="855944" cy="696644"/>
          </a:xfrm>
          <a:prstGeom prst="roundRect">
            <a:avLst/>
          </a:prstGeom>
          <a:noFill/>
          <a:ln w="6350" algn="ctr">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050" kern="1200" dirty="0">
                <a:solidFill>
                  <a:schemeClr val="tx1"/>
                </a:solidFill>
                <a:effectLst/>
                <a:latin typeface="Arial" panose="020B0604020202020204" pitchFamily="34" charset="0"/>
                <a:ea typeface="+mn-ea"/>
                <a:cs typeface="Arial" panose="020B0604020202020204" pitchFamily="34" charset="0"/>
              </a:rPr>
              <a:t>Future2</a:t>
            </a:r>
            <a:endParaRPr lang="en-US" sz="1050" b="1" dirty="0">
              <a:latin typeface="+mj-lt"/>
              <a:cs typeface="Arial" panose="020B0604020202020204" pitchFamily="34" charset="0"/>
            </a:endParaRPr>
          </a:p>
        </p:txBody>
      </p:sp>
      <p:sp>
        <p:nvSpPr>
          <p:cNvPr id="36" name="Rectangle 221">
            <a:extLst>
              <a:ext uri="{FF2B5EF4-FFF2-40B4-BE49-F238E27FC236}">
                <a16:creationId xmlns:a16="http://schemas.microsoft.com/office/drawing/2014/main" id="{8760EE40-C900-4B1D-BD49-03AFCDBC5AD7}"/>
              </a:ext>
            </a:extLst>
          </p:cNvPr>
          <p:cNvSpPr>
            <a:spLocks noChangeArrowheads="1"/>
          </p:cNvSpPr>
          <p:nvPr/>
        </p:nvSpPr>
        <p:spPr bwMode="auto">
          <a:xfrm>
            <a:off x="9780605" y="1334430"/>
            <a:ext cx="855944" cy="696644"/>
          </a:xfrm>
          <a:prstGeom prst="roundRect">
            <a:avLst/>
          </a:prstGeom>
          <a:noFill/>
          <a:ln w="6350" algn="ctr">
            <a:solidFill>
              <a:srgbClr val="046A38"/>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1050" b="1" kern="1200" dirty="0">
                <a:solidFill>
                  <a:schemeClr val="tx1"/>
                </a:solidFill>
                <a:effectLst/>
                <a:latin typeface="Arial" panose="020B0604020202020204" pitchFamily="34" charset="0"/>
                <a:cs typeface="Arial" panose="020B0604020202020204" pitchFamily="34" charset="0"/>
              </a:rPr>
              <a:t>Intercompany</a:t>
            </a:r>
            <a:endParaRPr lang="en-US" sz="1050" b="1" dirty="0">
              <a:latin typeface="+mj-lt"/>
              <a:cs typeface="Arial" panose="020B0604020202020204" pitchFamily="34" charset="0"/>
            </a:endParaRPr>
          </a:p>
        </p:txBody>
      </p:sp>
    </p:spTree>
    <p:extLst>
      <p:ext uri="{BB962C8B-B14F-4D97-AF65-F5344CB8AC3E}">
        <p14:creationId xmlns:p14="http://schemas.microsoft.com/office/powerpoint/2010/main" val="126097270"/>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11252200" cy="334102"/>
          </a:xfrm>
        </p:spPr>
        <p:txBody>
          <a:bodyPr/>
          <a:lstStyle/>
          <a:p>
            <a:r>
              <a:rPr lang="en-US" sz="3000" b="1" dirty="0"/>
              <a:t>Intercompany Transactions: Terminology</a:t>
            </a:r>
          </a:p>
        </p:txBody>
      </p:sp>
      <p:sp>
        <p:nvSpPr>
          <p:cNvPr id="6" name="Text Placeholder 50">
            <a:extLst>
              <a:ext uri="{FF2B5EF4-FFF2-40B4-BE49-F238E27FC236}">
                <a16:creationId xmlns:a16="http://schemas.microsoft.com/office/drawing/2014/main" id="{22D6C574-3508-4DD4-AD0F-ECB7FCDAB7B0}"/>
              </a:ext>
            </a:extLst>
          </p:cNvPr>
          <p:cNvSpPr txBox="1">
            <a:spLocks/>
          </p:cNvSpPr>
          <p:nvPr/>
        </p:nvSpPr>
        <p:spPr>
          <a:xfrm>
            <a:off x="384694" y="809341"/>
            <a:ext cx="11338560" cy="402336"/>
          </a:xfrm>
          <a:prstGeom prst="rect">
            <a:avLst/>
          </a:prstGeom>
        </p:spPr>
        <p:txBody>
          <a:bodyPr/>
          <a:lst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1800" dirty="0">
                <a:solidFill>
                  <a:schemeClr val="tx2">
                    <a:lumMod val="75000"/>
                  </a:schemeClr>
                </a:solidFill>
              </a:rPr>
              <a:t>What are the important terms related to Intercompany Transactions</a:t>
            </a:r>
          </a:p>
        </p:txBody>
      </p:sp>
      <p:sp>
        <p:nvSpPr>
          <p:cNvPr id="8" name="Content Placeholder 2">
            <a:extLst>
              <a:ext uri="{FF2B5EF4-FFF2-40B4-BE49-F238E27FC236}">
                <a16:creationId xmlns:a16="http://schemas.microsoft.com/office/drawing/2014/main" id="{E285BED1-EB3C-4ED7-83F3-C17D06BE3CB8}"/>
              </a:ext>
            </a:extLst>
          </p:cNvPr>
          <p:cNvSpPr>
            <a:spLocks noGrp="1"/>
          </p:cNvSpPr>
          <p:nvPr>
            <p:ph idx="1"/>
          </p:nvPr>
        </p:nvSpPr>
        <p:spPr>
          <a:xfrm>
            <a:off x="606220" y="2090783"/>
            <a:ext cx="6290046" cy="2676433"/>
          </a:xfrm>
        </p:spPr>
        <p:txBody>
          <a:bodyPr>
            <a:normAutofit fontScale="92500"/>
          </a:bodyPr>
          <a:lstStyle/>
          <a:p>
            <a:pPr marL="285750" indent="-285750">
              <a:buClr>
                <a:srgbClr val="000000"/>
              </a:buClr>
              <a:buFont typeface="Arial" panose="020B0604020202020204" pitchFamily="34" charset="0"/>
              <a:buChar char="•"/>
            </a:pPr>
            <a:r>
              <a:rPr lang="en-US" sz="1400" dirty="0"/>
              <a:t>Legal Entity A performs a business activity for Legal Entity B</a:t>
            </a:r>
          </a:p>
          <a:p>
            <a:pPr marL="285750" indent="-285750">
              <a:buClr>
                <a:srgbClr val="000000"/>
              </a:buClr>
              <a:buFont typeface="Arial" panose="020B0604020202020204" pitchFamily="34" charset="0"/>
              <a:buChar char="•"/>
            </a:pPr>
            <a:r>
              <a:rPr lang="en-US" sz="1400" dirty="0"/>
              <a:t>Legal Entity A will create an </a:t>
            </a:r>
            <a:r>
              <a:rPr lang="en-US" sz="1400" b="1" dirty="0"/>
              <a:t>Intercompany Transaction </a:t>
            </a:r>
            <a:r>
              <a:rPr lang="en-US" sz="1400" dirty="0"/>
              <a:t>in the system to record the activity</a:t>
            </a:r>
          </a:p>
          <a:p>
            <a:pPr marL="285750" indent="-285750">
              <a:buClr>
                <a:srgbClr val="000000"/>
              </a:buClr>
              <a:buFont typeface="Arial" panose="020B0604020202020204" pitchFamily="34" charset="0"/>
              <a:buChar char="•"/>
            </a:pPr>
            <a:r>
              <a:rPr lang="en-US" sz="1400" dirty="0"/>
              <a:t>Legal Entity A- </a:t>
            </a:r>
            <a:r>
              <a:rPr lang="en-US" sz="1400" b="1" dirty="0"/>
              <a:t>Provider</a:t>
            </a:r>
            <a:r>
              <a:rPr lang="en-US" sz="1400" dirty="0"/>
              <a:t> Organization</a:t>
            </a:r>
          </a:p>
          <a:p>
            <a:pPr marL="285750" indent="-285750">
              <a:buClr>
                <a:srgbClr val="000000"/>
              </a:buClr>
              <a:buFont typeface="Arial" panose="020B0604020202020204" pitchFamily="34" charset="0"/>
              <a:buChar char="•"/>
            </a:pPr>
            <a:r>
              <a:rPr lang="en-US" sz="1400" dirty="0"/>
              <a:t>Legal Entity B- </a:t>
            </a:r>
            <a:r>
              <a:rPr lang="en-US" sz="1400" b="1" dirty="0"/>
              <a:t>Receiver</a:t>
            </a:r>
            <a:r>
              <a:rPr lang="en-US" sz="1400" dirty="0"/>
              <a:t> Organization</a:t>
            </a:r>
          </a:p>
          <a:p>
            <a:pPr marL="285750" indent="-285750">
              <a:buClr>
                <a:srgbClr val="000000"/>
              </a:buClr>
              <a:buFont typeface="Arial" panose="020B0604020202020204" pitchFamily="34" charset="0"/>
              <a:buChar char="•"/>
            </a:pPr>
            <a:r>
              <a:rPr lang="en-US" sz="1400" dirty="0"/>
              <a:t>On submitting the transaction, system will create an </a:t>
            </a:r>
            <a:r>
              <a:rPr lang="en-US" sz="1400" b="1" dirty="0"/>
              <a:t>Outbound Transaction </a:t>
            </a:r>
            <a:r>
              <a:rPr lang="en-US" sz="1400" dirty="0"/>
              <a:t>for Legal Entity A and </a:t>
            </a:r>
            <a:r>
              <a:rPr lang="en-US" sz="1400" b="1" dirty="0"/>
              <a:t>Inbound Transaction </a:t>
            </a:r>
            <a:r>
              <a:rPr lang="en-US" sz="1400" dirty="0"/>
              <a:t>for Legal Entity B</a:t>
            </a:r>
          </a:p>
          <a:p>
            <a:pPr marL="285750" indent="-285750">
              <a:buClr>
                <a:srgbClr val="000000"/>
              </a:buClr>
              <a:buFont typeface="Arial" panose="020B0604020202020204" pitchFamily="34" charset="0"/>
              <a:buChar char="•"/>
            </a:pPr>
            <a:r>
              <a:rPr lang="en-US" sz="1400" dirty="0"/>
              <a:t>“</a:t>
            </a:r>
            <a:r>
              <a:rPr lang="en-US" sz="1400" b="1" dirty="0"/>
              <a:t>Intercompany receivable account</a:t>
            </a:r>
            <a:r>
              <a:rPr lang="en-US" sz="1400" dirty="0"/>
              <a:t>” will receive the monetary value for Legal Entity A</a:t>
            </a:r>
          </a:p>
          <a:p>
            <a:pPr marL="285750" indent="-285750">
              <a:buClr>
                <a:srgbClr val="000000"/>
              </a:buClr>
              <a:buFont typeface="Arial" panose="020B0604020202020204" pitchFamily="34" charset="0"/>
              <a:buChar char="•"/>
            </a:pPr>
            <a:r>
              <a:rPr lang="en-US" sz="1400" dirty="0"/>
              <a:t>“</a:t>
            </a:r>
            <a:r>
              <a:rPr lang="en-US" sz="1400" b="1" dirty="0"/>
              <a:t>Intercompany payable account</a:t>
            </a:r>
            <a:r>
              <a:rPr lang="en-US" sz="1400" dirty="0"/>
              <a:t>” will reflect the liability for Legal Entity B</a:t>
            </a:r>
          </a:p>
          <a:p>
            <a:endParaRPr lang="en-US" sz="1400" dirty="0"/>
          </a:p>
        </p:txBody>
      </p:sp>
      <p:grpSp>
        <p:nvGrpSpPr>
          <p:cNvPr id="28" name="Group 27">
            <a:extLst>
              <a:ext uri="{FF2B5EF4-FFF2-40B4-BE49-F238E27FC236}">
                <a16:creationId xmlns:a16="http://schemas.microsoft.com/office/drawing/2014/main" id="{3B68F7DA-7D61-440C-8828-C294E9F1F9EF}"/>
              </a:ext>
            </a:extLst>
          </p:cNvPr>
          <p:cNvGrpSpPr/>
          <p:nvPr/>
        </p:nvGrpSpPr>
        <p:grpSpPr>
          <a:xfrm>
            <a:off x="7073408" y="1633583"/>
            <a:ext cx="2173161" cy="1707281"/>
            <a:chOff x="7293748" y="1611549"/>
            <a:chExt cx="2173161" cy="1707281"/>
          </a:xfrm>
        </p:grpSpPr>
        <p:sp>
          <p:nvSpPr>
            <p:cNvPr id="10" name="TextBox 9">
              <a:extLst>
                <a:ext uri="{FF2B5EF4-FFF2-40B4-BE49-F238E27FC236}">
                  <a16:creationId xmlns:a16="http://schemas.microsoft.com/office/drawing/2014/main" id="{AE737D53-AE1C-4CDA-985D-BD0DAF69E877}"/>
                </a:ext>
              </a:extLst>
            </p:cNvPr>
            <p:cNvSpPr txBox="1"/>
            <p:nvPr/>
          </p:nvSpPr>
          <p:spPr>
            <a:xfrm>
              <a:off x="7293748" y="2364723"/>
              <a:ext cx="2173161" cy="954107"/>
            </a:xfrm>
            <a:prstGeom prst="rect">
              <a:avLst/>
            </a:prstGeom>
            <a:noFill/>
          </p:spPr>
          <p:txBody>
            <a:bodyPr wrap="square" rtlCol="0">
              <a:spAutoFit/>
            </a:bodyPr>
            <a:lstStyle/>
            <a:p>
              <a:pPr algn="ctr">
                <a:buClr>
                  <a:srgbClr val="FFC000"/>
                </a:buClr>
              </a:pPr>
              <a:r>
                <a:rPr lang="en-US" sz="1400" b="1" dirty="0"/>
                <a:t>Legal Entity A</a:t>
              </a:r>
              <a:r>
                <a:rPr lang="en-US" sz="1400" dirty="0"/>
                <a:t> </a:t>
              </a:r>
            </a:p>
            <a:p>
              <a:pPr marL="285750" indent="-285750">
                <a:buClr>
                  <a:srgbClr val="000000"/>
                </a:buClr>
                <a:buFont typeface="Arial" panose="020B0604020202020204" pitchFamily="34" charset="0"/>
                <a:buChar char="•"/>
              </a:pPr>
              <a:r>
                <a:rPr lang="en-US" sz="1400" dirty="0"/>
                <a:t>Provider of service</a:t>
              </a:r>
            </a:p>
            <a:p>
              <a:pPr marL="285750" indent="-285750">
                <a:buClr>
                  <a:srgbClr val="000000"/>
                </a:buClr>
                <a:buFont typeface="Arial" panose="020B0604020202020204" pitchFamily="34" charset="0"/>
                <a:buChar char="•"/>
              </a:pPr>
              <a:r>
                <a:rPr lang="en-US" sz="1400" dirty="0"/>
                <a:t>Outbound Transaction</a:t>
              </a:r>
            </a:p>
            <a:p>
              <a:pPr marL="285750" indent="-285750">
                <a:buClr>
                  <a:srgbClr val="000000"/>
                </a:buClr>
                <a:buFont typeface="Arial" panose="020B0604020202020204" pitchFamily="34" charset="0"/>
                <a:buChar char="•"/>
              </a:pPr>
              <a:r>
                <a:rPr lang="en-US" sz="1400" dirty="0"/>
                <a:t>Revenue</a:t>
              </a:r>
            </a:p>
          </p:txBody>
        </p:sp>
        <p:pic>
          <p:nvPicPr>
            <p:cNvPr id="5" name="Graphic 4" descr="City with solid fill">
              <a:extLst>
                <a:ext uri="{FF2B5EF4-FFF2-40B4-BE49-F238E27FC236}">
                  <a16:creationId xmlns:a16="http://schemas.microsoft.com/office/drawing/2014/main" id="{577A74F8-D821-4978-8C6A-C7F270B1385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23128" y="1611549"/>
              <a:ext cx="914400" cy="914400"/>
            </a:xfrm>
            <a:prstGeom prst="rect">
              <a:avLst/>
            </a:prstGeom>
          </p:spPr>
        </p:pic>
      </p:grpSp>
      <p:grpSp>
        <p:nvGrpSpPr>
          <p:cNvPr id="33" name="Group 32">
            <a:extLst>
              <a:ext uri="{FF2B5EF4-FFF2-40B4-BE49-F238E27FC236}">
                <a16:creationId xmlns:a16="http://schemas.microsoft.com/office/drawing/2014/main" id="{EA6671F6-A597-48C2-BD3D-F4AEA240CF81}"/>
              </a:ext>
            </a:extLst>
          </p:cNvPr>
          <p:cNvGrpSpPr/>
          <p:nvPr/>
        </p:nvGrpSpPr>
        <p:grpSpPr>
          <a:xfrm>
            <a:off x="10206124" y="3488819"/>
            <a:ext cx="1963842" cy="1714269"/>
            <a:chOff x="10228158" y="3488819"/>
            <a:chExt cx="1963842" cy="1714269"/>
          </a:xfrm>
        </p:grpSpPr>
        <p:sp>
          <p:nvSpPr>
            <p:cNvPr id="9" name="TextBox 8">
              <a:extLst>
                <a:ext uri="{FF2B5EF4-FFF2-40B4-BE49-F238E27FC236}">
                  <a16:creationId xmlns:a16="http://schemas.microsoft.com/office/drawing/2014/main" id="{C4FC94BE-8E10-479C-8F30-57A139088BED}"/>
                </a:ext>
              </a:extLst>
            </p:cNvPr>
            <p:cNvSpPr txBox="1"/>
            <p:nvPr/>
          </p:nvSpPr>
          <p:spPr>
            <a:xfrm>
              <a:off x="10228158" y="4248981"/>
              <a:ext cx="1963842" cy="954107"/>
            </a:xfrm>
            <a:prstGeom prst="rect">
              <a:avLst/>
            </a:prstGeom>
            <a:noFill/>
          </p:spPr>
          <p:txBody>
            <a:bodyPr wrap="square" rtlCol="0">
              <a:spAutoFit/>
            </a:bodyPr>
            <a:lstStyle>
              <a:defPPr>
                <a:defRPr lang="en-US"/>
              </a:defPPr>
              <a:lvl1pPr>
                <a:buClr>
                  <a:srgbClr val="FFC000"/>
                </a:buClr>
                <a:defRPr b="1"/>
              </a:lvl1pPr>
            </a:lstStyle>
            <a:p>
              <a:pPr algn="ctr"/>
              <a:r>
                <a:rPr lang="en-US" sz="1400" dirty="0"/>
                <a:t>Legal Entity B</a:t>
              </a:r>
            </a:p>
            <a:p>
              <a:pPr marL="285750" indent="-285750">
                <a:buClr>
                  <a:srgbClr val="000000"/>
                </a:buClr>
                <a:buFont typeface="Arial" panose="020B0604020202020204" pitchFamily="34" charset="0"/>
                <a:buChar char="•"/>
              </a:pPr>
              <a:r>
                <a:rPr lang="en-US" sz="1400" b="0" dirty="0"/>
                <a:t>Receiver of service</a:t>
              </a:r>
            </a:p>
            <a:p>
              <a:pPr marL="285750" indent="-285750">
                <a:buClr>
                  <a:srgbClr val="000000"/>
                </a:buClr>
                <a:buFont typeface="Arial" panose="020B0604020202020204" pitchFamily="34" charset="0"/>
                <a:buChar char="•"/>
              </a:pPr>
              <a:r>
                <a:rPr lang="en-US" sz="1400" b="0" dirty="0"/>
                <a:t>Inbound Transaction</a:t>
              </a:r>
            </a:p>
            <a:p>
              <a:pPr marL="285750" indent="-285750">
                <a:buClr>
                  <a:srgbClr val="000000"/>
                </a:buClr>
                <a:buFont typeface="Arial" panose="020B0604020202020204" pitchFamily="34" charset="0"/>
                <a:buChar char="•"/>
              </a:pPr>
              <a:r>
                <a:rPr lang="en-US" sz="1400" b="0" dirty="0"/>
                <a:t>Liability</a:t>
              </a:r>
            </a:p>
          </p:txBody>
        </p:sp>
        <p:pic>
          <p:nvPicPr>
            <p:cNvPr id="13" name="Graphic 12" descr="City with solid fill">
              <a:extLst>
                <a:ext uri="{FF2B5EF4-FFF2-40B4-BE49-F238E27FC236}">
                  <a16:creationId xmlns:a16="http://schemas.microsoft.com/office/drawing/2014/main" id="{BE4682A8-F46B-4D27-9815-E7A43AE448A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52879" y="3488819"/>
              <a:ext cx="914400" cy="914400"/>
            </a:xfrm>
            <a:prstGeom prst="rect">
              <a:avLst/>
            </a:prstGeom>
          </p:spPr>
        </p:pic>
      </p:grpSp>
      <p:cxnSp>
        <p:nvCxnSpPr>
          <p:cNvPr id="24" name="Connector: Curved 23">
            <a:extLst>
              <a:ext uri="{FF2B5EF4-FFF2-40B4-BE49-F238E27FC236}">
                <a16:creationId xmlns:a16="http://schemas.microsoft.com/office/drawing/2014/main" id="{D3B5CA49-6CB1-402E-AC57-A193BD11131F}"/>
              </a:ext>
            </a:extLst>
          </p:cNvPr>
          <p:cNvCxnSpPr>
            <a:cxnSpLocks/>
            <a:stCxn id="5" idx="3"/>
            <a:endCxn id="13" idx="1"/>
          </p:cNvCxnSpPr>
          <p:nvPr/>
        </p:nvCxnSpPr>
        <p:spPr>
          <a:xfrm>
            <a:off x="8617188" y="2090783"/>
            <a:ext cx="2113657" cy="1855236"/>
          </a:xfrm>
          <a:prstGeom prst="curved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2563616"/>
      </p:ext>
    </p:extLst>
  </p:cSld>
  <p:clrMapOvr>
    <a:masterClrMapping/>
  </p:clrMapOvr>
  <p:transition>
    <p:fade/>
  </p:transition>
  <p:extLst>
    <p:ext uri="{6950BFC3-D8DA-4A85-94F7-54DA5524770B}">
      <p188:commentRel xmlns:p188="http://schemas.microsoft.com/office/powerpoint/2018/8/main" r:id="rId3"/>
    </p:ext>
  </p:extLs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469900" y="355453"/>
            <a:ext cx="11252200" cy="334102"/>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3000" b="1" dirty="0"/>
              <a:t>Close Accounting Period: Subledger Closing</a:t>
            </a:r>
          </a:p>
        </p:txBody>
      </p:sp>
      <p:sp>
        <p:nvSpPr>
          <p:cNvPr id="2" name="Rectangle 1">
            <a:extLst>
              <a:ext uri="{FF2B5EF4-FFF2-40B4-BE49-F238E27FC236}">
                <a16:creationId xmlns:a16="http://schemas.microsoft.com/office/drawing/2014/main" id="{88BACCDA-4403-42E1-9B79-62DC3C3EE26E}"/>
              </a:ext>
            </a:extLst>
          </p:cNvPr>
          <p:cNvSpPr/>
          <p:nvPr/>
        </p:nvSpPr>
        <p:spPr>
          <a:xfrm>
            <a:off x="469900" y="5319470"/>
            <a:ext cx="10908253" cy="1384995"/>
          </a:xfrm>
          <a:prstGeom prst="rect">
            <a:avLst/>
          </a:prstGeom>
        </p:spPr>
        <p:txBody>
          <a:bodyPr wrap="square">
            <a:spAutoFit/>
          </a:bodyPr>
          <a:lstStyle/>
          <a:p>
            <a:pPr marL="228600" indent="-228600">
              <a:buFont typeface="+mj-lt"/>
              <a:buAutoNum type="arabicPeriod"/>
              <a:defRPr/>
            </a:pPr>
            <a:r>
              <a:rPr lang="en-US" sz="1200" dirty="0">
                <a:ea typeface="ＭＳ Ｐゴシック" panose="020B0600070205080204" pitchFamily="34" charset="-128"/>
                <a:cs typeface="Lucida Sans" panose="020B0602040502020204" pitchFamily="34" charset="0"/>
              </a:rPr>
              <a:t>Close Payables before closing Procurement to take into account the purchasing accruals at period end to accrue expenses on un-invoiced receipts.</a:t>
            </a:r>
          </a:p>
          <a:p>
            <a:pPr marL="228600" indent="-228600">
              <a:buFont typeface="+mj-lt"/>
              <a:buAutoNum type="arabicPeriod"/>
              <a:defRPr/>
            </a:pPr>
            <a:r>
              <a:rPr lang="en-US" sz="1200" dirty="0">
                <a:ea typeface="ＭＳ Ｐゴシック" panose="020B0600070205080204" pitchFamily="34" charset="-128"/>
                <a:cs typeface="Lucida Sans" panose="020B0602040502020204" pitchFamily="34" charset="0"/>
              </a:rPr>
              <a:t>Close Payables before closing Fixed Assets to ensure invoices are completed and capital invoice line distributions are transferred from Payables to Fixed Assets.</a:t>
            </a:r>
          </a:p>
          <a:p>
            <a:pPr marL="228600" indent="-228600">
              <a:buFont typeface="+mj-lt"/>
              <a:buAutoNum type="arabicPeriod"/>
              <a:defRPr/>
            </a:pPr>
            <a:r>
              <a:rPr lang="en-US" sz="1200" dirty="0">
                <a:ea typeface="ＭＳ Ｐゴシック" panose="020B0600070205080204" pitchFamily="34" charset="-128"/>
                <a:cs typeface="Lucida Sans" panose="020B0602040502020204" pitchFamily="34" charset="0"/>
              </a:rPr>
              <a:t>Close Payables before closing Projects to ensure invoices and expense reports are completed and transferred to Projects.</a:t>
            </a:r>
          </a:p>
          <a:p>
            <a:pPr marL="228600" indent="-228600">
              <a:buFont typeface="+mj-lt"/>
              <a:buAutoNum type="arabicPeriod"/>
              <a:defRPr/>
            </a:pPr>
            <a:r>
              <a:rPr lang="en-US" sz="1200" dirty="0">
                <a:ea typeface="ＭＳ Ｐゴシック" panose="020B0600070205080204" pitchFamily="34" charset="-128"/>
                <a:cs typeface="Lucida Sans" panose="020B0602040502020204" pitchFamily="34" charset="0"/>
              </a:rPr>
              <a:t>Transfer all relevant Project costs to Fixed Assets before closing Fixed Assets.</a:t>
            </a:r>
          </a:p>
          <a:p>
            <a:pPr marL="228600" indent="-228600">
              <a:buFont typeface="+mj-lt"/>
              <a:buAutoNum type="arabicPeriod"/>
              <a:defRPr/>
            </a:pPr>
            <a:r>
              <a:rPr lang="en-US" sz="1200" dirty="0">
                <a:ea typeface="ＭＳ Ｐゴシック" panose="020B0600070205080204" pitchFamily="34" charset="-128"/>
                <a:cs typeface="Lucida Sans" panose="020B0602040502020204" pitchFamily="34" charset="0"/>
              </a:rPr>
              <a:t>Close all subledger applications before closing Intercompany GL.</a:t>
            </a:r>
          </a:p>
          <a:p>
            <a:pPr marL="228600" indent="-228600">
              <a:buFont typeface="+mj-lt"/>
              <a:buAutoNum type="arabicPeriod"/>
              <a:defRPr/>
            </a:pPr>
            <a:r>
              <a:rPr lang="en-US" sz="1200" dirty="0">
                <a:ea typeface="ＭＳ Ｐゴシック" panose="020B0600070205080204" pitchFamily="34" charset="-128"/>
              </a:rPr>
              <a:t>Close Intercompany Period before closing General Ledger</a:t>
            </a:r>
          </a:p>
          <a:p>
            <a:pPr marL="228600" indent="-228600">
              <a:buFont typeface="+mj-lt"/>
              <a:buAutoNum type="arabicPeriod"/>
              <a:defRPr/>
            </a:pPr>
            <a:r>
              <a:rPr lang="en-US" sz="1200" dirty="0">
                <a:ea typeface="ＭＳ Ｐゴシック" panose="020B0600070205080204" pitchFamily="34" charset="-128"/>
              </a:rPr>
              <a:t>Close EPM-FCCS &amp; ARCS.</a:t>
            </a:r>
            <a:endParaRPr lang="en-US" sz="1200" dirty="0"/>
          </a:p>
        </p:txBody>
      </p:sp>
      <p:sp>
        <p:nvSpPr>
          <p:cNvPr id="4" name="Rectangle 3">
            <a:extLst>
              <a:ext uri="{FF2B5EF4-FFF2-40B4-BE49-F238E27FC236}">
                <a16:creationId xmlns:a16="http://schemas.microsoft.com/office/drawing/2014/main" id="{B14C5D9E-3162-43CD-81B3-9A21B63249D5}"/>
              </a:ext>
            </a:extLst>
          </p:cNvPr>
          <p:cNvSpPr/>
          <p:nvPr/>
        </p:nvSpPr>
        <p:spPr bwMode="gray">
          <a:xfrm>
            <a:off x="86223" y="2562914"/>
            <a:ext cx="1469316" cy="547394"/>
          </a:xfrm>
          <a:prstGeom prst="rect">
            <a:avLst/>
          </a:prstGeom>
          <a:noFill/>
          <a:ln w="19050" algn="ctr">
            <a:solidFill>
              <a:srgbClr val="009A4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1" name="Rectangle 10">
            <a:extLst>
              <a:ext uri="{FF2B5EF4-FFF2-40B4-BE49-F238E27FC236}">
                <a16:creationId xmlns:a16="http://schemas.microsoft.com/office/drawing/2014/main" id="{1E91E899-4F0B-4C4A-9ED4-A95D2E0E25EA}"/>
              </a:ext>
            </a:extLst>
          </p:cNvPr>
          <p:cNvSpPr/>
          <p:nvPr/>
        </p:nvSpPr>
        <p:spPr bwMode="gray">
          <a:xfrm>
            <a:off x="2104998" y="2562914"/>
            <a:ext cx="1469316" cy="547394"/>
          </a:xfrm>
          <a:prstGeom prst="rect">
            <a:avLst/>
          </a:prstGeom>
          <a:noFill/>
          <a:ln w="19050" algn="ctr">
            <a:solidFill>
              <a:srgbClr val="009A4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2" name="Rectangle 11">
            <a:extLst>
              <a:ext uri="{FF2B5EF4-FFF2-40B4-BE49-F238E27FC236}">
                <a16:creationId xmlns:a16="http://schemas.microsoft.com/office/drawing/2014/main" id="{411CA31E-D855-4571-BE9C-5CBF8CA7EAF1}"/>
              </a:ext>
            </a:extLst>
          </p:cNvPr>
          <p:cNvSpPr/>
          <p:nvPr/>
        </p:nvSpPr>
        <p:spPr bwMode="gray">
          <a:xfrm>
            <a:off x="2104998" y="1179876"/>
            <a:ext cx="1469316" cy="547394"/>
          </a:xfrm>
          <a:prstGeom prst="rect">
            <a:avLst/>
          </a:prstGeom>
          <a:noFill/>
          <a:ln w="19050" algn="ctr">
            <a:solidFill>
              <a:srgbClr val="009A44"/>
            </a:solidFill>
            <a:miter lim="800000"/>
            <a:headEnd/>
            <a:tailEnd/>
          </a:ln>
        </p:spPr>
        <p:txBody>
          <a:bodyPr wrap="square" lIns="88900" tIns="88900" rIns="88900" bIns="88900" rtlCol="0" anchor="ctr"/>
          <a:lstStyle/>
          <a:p>
            <a:pPr algn="ctr">
              <a:buFont typeface="Wingdings 2" pitchFamily="18" charset="2"/>
              <a:buNone/>
            </a:pPr>
            <a:endParaRPr lang="en-US" sz="1600" b="1" dirty="0">
              <a:solidFill>
                <a:schemeClr val="bg1"/>
              </a:solidFill>
            </a:endParaRPr>
          </a:p>
        </p:txBody>
      </p:sp>
      <p:sp>
        <p:nvSpPr>
          <p:cNvPr id="13" name="Rectangle 12">
            <a:extLst>
              <a:ext uri="{FF2B5EF4-FFF2-40B4-BE49-F238E27FC236}">
                <a16:creationId xmlns:a16="http://schemas.microsoft.com/office/drawing/2014/main" id="{2AFE5C46-7028-4381-ABFA-2E8D69C1D4EC}"/>
              </a:ext>
            </a:extLst>
          </p:cNvPr>
          <p:cNvSpPr/>
          <p:nvPr/>
        </p:nvSpPr>
        <p:spPr bwMode="gray">
          <a:xfrm>
            <a:off x="5345210" y="1161676"/>
            <a:ext cx="1469316" cy="547394"/>
          </a:xfrm>
          <a:prstGeom prst="rect">
            <a:avLst/>
          </a:prstGeom>
          <a:noFill/>
          <a:ln w="19050" algn="ctr">
            <a:solidFill>
              <a:srgbClr val="009A4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4" name="Rectangle 13">
            <a:extLst>
              <a:ext uri="{FF2B5EF4-FFF2-40B4-BE49-F238E27FC236}">
                <a16:creationId xmlns:a16="http://schemas.microsoft.com/office/drawing/2014/main" id="{86808C6A-5E65-41BD-B82E-6E4FA7694953}"/>
              </a:ext>
            </a:extLst>
          </p:cNvPr>
          <p:cNvSpPr/>
          <p:nvPr/>
        </p:nvSpPr>
        <p:spPr bwMode="gray">
          <a:xfrm>
            <a:off x="2104998" y="3894899"/>
            <a:ext cx="1469316" cy="547394"/>
          </a:xfrm>
          <a:prstGeom prst="rect">
            <a:avLst/>
          </a:prstGeom>
          <a:noFill/>
          <a:ln w="19050" algn="ctr">
            <a:solidFill>
              <a:srgbClr val="009A4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5" name="Rectangle 14">
            <a:extLst>
              <a:ext uri="{FF2B5EF4-FFF2-40B4-BE49-F238E27FC236}">
                <a16:creationId xmlns:a16="http://schemas.microsoft.com/office/drawing/2014/main" id="{874396CE-D3ED-4BD5-92C1-D4AF3833A33B}"/>
              </a:ext>
            </a:extLst>
          </p:cNvPr>
          <p:cNvSpPr/>
          <p:nvPr/>
        </p:nvSpPr>
        <p:spPr bwMode="gray">
          <a:xfrm>
            <a:off x="5339816" y="3898491"/>
            <a:ext cx="1469316" cy="547394"/>
          </a:xfrm>
          <a:prstGeom prst="rect">
            <a:avLst/>
          </a:prstGeom>
          <a:noFill/>
          <a:ln w="19050" algn="ctr">
            <a:solidFill>
              <a:srgbClr val="009A4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6" name="Rectangle 15">
            <a:extLst>
              <a:ext uri="{FF2B5EF4-FFF2-40B4-BE49-F238E27FC236}">
                <a16:creationId xmlns:a16="http://schemas.microsoft.com/office/drawing/2014/main" id="{10DB3633-9423-4AE3-957C-E4E90B0414D9}"/>
              </a:ext>
            </a:extLst>
          </p:cNvPr>
          <p:cNvSpPr/>
          <p:nvPr/>
        </p:nvSpPr>
        <p:spPr bwMode="gray">
          <a:xfrm>
            <a:off x="8388786" y="1158799"/>
            <a:ext cx="1469316" cy="547394"/>
          </a:xfrm>
          <a:prstGeom prst="rect">
            <a:avLst/>
          </a:prstGeom>
          <a:noFill/>
          <a:ln w="19050" algn="ctr">
            <a:solidFill>
              <a:srgbClr val="009A4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7" name="Rectangle 16">
            <a:extLst>
              <a:ext uri="{FF2B5EF4-FFF2-40B4-BE49-F238E27FC236}">
                <a16:creationId xmlns:a16="http://schemas.microsoft.com/office/drawing/2014/main" id="{3296CD38-E897-4C3C-AC3F-A337845DB3D2}"/>
              </a:ext>
            </a:extLst>
          </p:cNvPr>
          <p:cNvSpPr/>
          <p:nvPr/>
        </p:nvSpPr>
        <p:spPr bwMode="gray">
          <a:xfrm>
            <a:off x="5044801" y="2422877"/>
            <a:ext cx="2064644" cy="825420"/>
          </a:xfrm>
          <a:prstGeom prst="rect">
            <a:avLst/>
          </a:prstGeom>
          <a:solidFill>
            <a:schemeClr val="bg2"/>
          </a:solidFill>
          <a:ln w="19050" algn="ctr">
            <a:solidFill>
              <a:srgbClr val="009A4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7" name="TextBox 6">
            <a:extLst>
              <a:ext uri="{FF2B5EF4-FFF2-40B4-BE49-F238E27FC236}">
                <a16:creationId xmlns:a16="http://schemas.microsoft.com/office/drawing/2014/main" id="{168CE49D-DACE-4501-BC15-3671167627E9}"/>
              </a:ext>
            </a:extLst>
          </p:cNvPr>
          <p:cNvSpPr txBox="1"/>
          <p:nvPr/>
        </p:nvSpPr>
        <p:spPr bwMode="gray">
          <a:xfrm>
            <a:off x="365840" y="2709349"/>
            <a:ext cx="1066892" cy="254523"/>
          </a:xfrm>
          <a:prstGeom prst="rect">
            <a:avLst/>
          </a:prstGeom>
        </p:spPr>
        <p:txBody>
          <a:bodyPr wrap="square" lIns="0" rIns="0" rtlCol="0" anchor="b" anchorCtr="0">
            <a:normAutofit/>
          </a:bodyPr>
          <a:lstStyle/>
          <a:p>
            <a:pPr>
              <a:lnSpc>
                <a:spcPts val="900"/>
              </a:lnSpc>
            </a:pPr>
            <a:r>
              <a:rPr lang="en-US" sz="1200" b="1" dirty="0">
                <a:solidFill>
                  <a:schemeClr val="accent4"/>
                </a:solidFill>
              </a:rPr>
              <a:t> Expenses</a:t>
            </a:r>
          </a:p>
        </p:txBody>
      </p:sp>
      <p:sp>
        <p:nvSpPr>
          <p:cNvPr id="19" name="TextBox 18">
            <a:extLst>
              <a:ext uri="{FF2B5EF4-FFF2-40B4-BE49-F238E27FC236}">
                <a16:creationId xmlns:a16="http://schemas.microsoft.com/office/drawing/2014/main" id="{9877B5E1-EC3F-4200-BF44-49CED2846FFE}"/>
              </a:ext>
            </a:extLst>
          </p:cNvPr>
          <p:cNvSpPr txBox="1"/>
          <p:nvPr/>
        </p:nvSpPr>
        <p:spPr bwMode="gray">
          <a:xfrm>
            <a:off x="2384615" y="2732384"/>
            <a:ext cx="1066892" cy="254523"/>
          </a:xfrm>
          <a:prstGeom prst="rect">
            <a:avLst/>
          </a:prstGeom>
        </p:spPr>
        <p:txBody>
          <a:bodyPr wrap="square" lIns="0" rIns="0" rtlCol="0" anchor="b" anchorCtr="0">
            <a:normAutofit/>
          </a:bodyPr>
          <a:lstStyle/>
          <a:p>
            <a:pPr>
              <a:lnSpc>
                <a:spcPts val="900"/>
              </a:lnSpc>
            </a:pPr>
            <a:r>
              <a:rPr lang="en-US" sz="1200" b="1" dirty="0">
                <a:solidFill>
                  <a:schemeClr val="accent4"/>
                </a:solidFill>
              </a:rPr>
              <a:t> Payables</a:t>
            </a:r>
          </a:p>
        </p:txBody>
      </p:sp>
      <p:sp>
        <p:nvSpPr>
          <p:cNvPr id="20" name="TextBox 19">
            <a:extLst>
              <a:ext uri="{FF2B5EF4-FFF2-40B4-BE49-F238E27FC236}">
                <a16:creationId xmlns:a16="http://schemas.microsoft.com/office/drawing/2014/main" id="{50B51CB3-619B-49F2-9F9B-CE653A719535}"/>
              </a:ext>
            </a:extLst>
          </p:cNvPr>
          <p:cNvSpPr txBox="1"/>
          <p:nvPr/>
        </p:nvSpPr>
        <p:spPr bwMode="gray">
          <a:xfrm>
            <a:off x="2289645" y="1204520"/>
            <a:ext cx="1263425" cy="568470"/>
          </a:xfrm>
          <a:prstGeom prst="rect">
            <a:avLst/>
          </a:prstGeom>
        </p:spPr>
        <p:txBody>
          <a:bodyPr wrap="square" lIns="0" rIns="0" rtlCol="0" anchor="b" anchorCtr="0">
            <a:noAutofit/>
          </a:bodyPr>
          <a:lstStyle/>
          <a:p>
            <a:pPr algn="ctr"/>
            <a:r>
              <a:rPr lang="en-US" sz="1200" b="1" dirty="0">
                <a:solidFill>
                  <a:schemeClr val="accent4"/>
                </a:solidFill>
              </a:rPr>
              <a:t> Procurement/ Inventory/ Costing</a:t>
            </a:r>
          </a:p>
        </p:txBody>
      </p:sp>
      <p:sp>
        <p:nvSpPr>
          <p:cNvPr id="21" name="TextBox 20">
            <a:extLst>
              <a:ext uri="{FF2B5EF4-FFF2-40B4-BE49-F238E27FC236}">
                <a16:creationId xmlns:a16="http://schemas.microsoft.com/office/drawing/2014/main" id="{471A300D-0E23-4CBD-8E65-302347D9B8DA}"/>
              </a:ext>
            </a:extLst>
          </p:cNvPr>
          <p:cNvSpPr txBox="1"/>
          <p:nvPr/>
        </p:nvSpPr>
        <p:spPr bwMode="gray">
          <a:xfrm>
            <a:off x="2467181" y="4050975"/>
            <a:ext cx="1066892" cy="254523"/>
          </a:xfrm>
          <a:prstGeom prst="rect">
            <a:avLst/>
          </a:prstGeom>
        </p:spPr>
        <p:txBody>
          <a:bodyPr wrap="square" lIns="0" rIns="0" rtlCol="0" anchor="b" anchorCtr="0">
            <a:normAutofit/>
          </a:bodyPr>
          <a:lstStyle/>
          <a:p>
            <a:pPr>
              <a:lnSpc>
                <a:spcPts val="900"/>
              </a:lnSpc>
            </a:pPr>
            <a:r>
              <a:rPr lang="en-US" sz="1200" b="1" dirty="0">
                <a:solidFill>
                  <a:schemeClr val="accent4"/>
                </a:solidFill>
              </a:rPr>
              <a:t>Projects</a:t>
            </a:r>
          </a:p>
        </p:txBody>
      </p:sp>
      <p:sp>
        <p:nvSpPr>
          <p:cNvPr id="22" name="TextBox 21">
            <a:extLst>
              <a:ext uri="{FF2B5EF4-FFF2-40B4-BE49-F238E27FC236}">
                <a16:creationId xmlns:a16="http://schemas.microsoft.com/office/drawing/2014/main" id="{CD00C337-B495-40AD-A9C1-B2A8D3F2A256}"/>
              </a:ext>
            </a:extLst>
          </p:cNvPr>
          <p:cNvSpPr txBox="1"/>
          <p:nvPr/>
        </p:nvSpPr>
        <p:spPr bwMode="gray">
          <a:xfrm>
            <a:off x="5532280" y="1308111"/>
            <a:ext cx="1171399" cy="254523"/>
          </a:xfrm>
          <a:prstGeom prst="rect">
            <a:avLst/>
          </a:prstGeom>
        </p:spPr>
        <p:txBody>
          <a:bodyPr wrap="square" lIns="0" rIns="0" rtlCol="0" anchor="b" anchorCtr="0">
            <a:noAutofit/>
          </a:bodyPr>
          <a:lstStyle/>
          <a:p>
            <a:pPr>
              <a:lnSpc>
                <a:spcPts val="900"/>
              </a:lnSpc>
            </a:pPr>
            <a:r>
              <a:rPr lang="en-US" sz="1200" b="1" dirty="0">
                <a:solidFill>
                  <a:schemeClr val="accent4"/>
                </a:solidFill>
              </a:rPr>
              <a:t> Receivables</a:t>
            </a:r>
          </a:p>
        </p:txBody>
      </p:sp>
      <p:sp>
        <p:nvSpPr>
          <p:cNvPr id="23" name="TextBox 22">
            <a:extLst>
              <a:ext uri="{FF2B5EF4-FFF2-40B4-BE49-F238E27FC236}">
                <a16:creationId xmlns:a16="http://schemas.microsoft.com/office/drawing/2014/main" id="{47B5EC56-F1A0-4D51-AB47-965D1E47B40C}"/>
              </a:ext>
            </a:extLst>
          </p:cNvPr>
          <p:cNvSpPr txBox="1"/>
          <p:nvPr/>
        </p:nvSpPr>
        <p:spPr bwMode="gray">
          <a:xfrm>
            <a:off x="5491064" y="3971147"/>
            <a:ext cx="1166821" cy="309866"/>
          </a:xfrm>
          <a:prstGeom prst="rect">
            <a:avLst/>
          </a:prstGeom>
        </p:spPr>
        <p:txBody>
          <a:bodyPr wrap="square" lIns="0" rIns="0" rtlCol="0" anchor="b" anchorCtr="0">
            <a:noAutofit/>
          </a:bodyPr>
          <a:lstStyle/>
          <a:p>
            <a:pPr>
              <a:lnSpc>
                <a:spcPts val="900"/>
              </a:lnSpc>
            </a:pPr>
            <a:r>
              <a:rPr lang="en-US" sz="1200" b="1" dirty="0">
                <a:solidFill>
                  <a:schemeClr val="accent4"/>
                </a:solidFill>
              </a:rPr>
              <a:t> Fixed Assets</a:t>
            </a:r>
          </a:p>
        </p:txBody>
      </p:sp>
      <p:sp>
        <p:nvSpPr>
          <p:cNvPr id="24" name="TextBox 23">
            <a:extLst>
              <a:ext uri="{FF2B5EF4-FFF2-40B4-BE49-F238E27FC236}">
                <a16:creationId xmlns:a16="http://schemas.microsoft.com/office/drawing/2014/main" id="{1392C075-FE66-454A-BE39-8C7406A1F1F3}"/>
              </a:ext>
            </a:extLst>
          </p:cNvPr>
          <p:cNvSpPr txBox="1"/>
          <p:nvPr/>
        </p:nvSpPr>
        <p:spPr bwMode="gray">
          <a:xfrm>
            <a:off x="5381494" y="2703658"/>
            <a:ext cx="1478816" cy="246617"/>
          </a:xfrm>
          <a:prstGeom prst="rect">
            <a:avLst/>
          </a:prstGeom>
        </p:spPr>
        <p:txBody>
          <a:bodyPr wrap="square" lIns="0" rIns="0" rtlCol="0" anchor="b" anchorCtr="0">
            <a:noAutofit/>
          </a:bodyPr>
          <a:lstStyle/>
          <a:p>
            <a:pPr>
              <a:lnSpc>
                <a:spcPts val="900"/>
              </a:lnSpc>
            </a:pPr>
            <a:r>
              <a:rPr lang="en-US" sz="1200" b="1" dirty="0">
                <a:solidFill>
                  <a:schemeClr val="accent4"/>
                </a:solidFill>
              </a:rPr>
              <a:t>General Ledger</a:t>
            </a:r>
          </a:p>
        </p:txBody>
      </p:sp>
      <p:sp>
        <p:nvSpPr>
          <p:cNvPr id="25" name="TextBox 24">
            <a:extLst>
              <a:ext uri="{FF2B5EF4-FFF2-40B4-BE49-F238E27FC236}">
                <a16:creationId xmlns:a16="http://schemas.microsoft.com/office/drawing/2014/main" id="{3115B34F-E3E6-494D-979A-C1C624BD4A19}"/>
              </a:ext>
            </a:extLst>
          </p:cNvPr>
          <p:cNvSpPr txBox="1"/>
          <p:nvPr/>
        </p:nvSpPr>
        <p:spPr bwMode="gray">
          <a:xfrm>
            <a:off x="8508387" y="1217288"/>
            <a:ext cx="1346442" cy="441901"/>
          </a:xfrm>
          <a:prstGeom prst="rect">
            <a:avLst/>
          </a:prstGeom>
        </p:spPr>
        <p:txBody>
          <a:bodyPr wrap="square" lIns="0" rIns="0" rtlCol="0" anchor="b" anchorCtr="0">
            <a:noAutofit/>
          </a:bodyPr>
          <a:lstStyle/>
          <a:p>
            <a:pPr>
              <a:spcAft>
                <a:spcPts val="125"/>
              </a:spcAft>
            </a:pPr>
            <a:r>
              <a:rPr lang="en-US" sz="1200" b="1" dirty="0">
                <a:solidFill>
                  <a:schemeClr val="accent4"/>
                </a:solidFill>
              </a:rPr>
              <a:t>       Cash</a:t>
            </a:r>
          </a:p>
          <a:p>
            <a:pPr>
              <a:spcAft>
                <a:spcPts val="125"/>
              </a:spcAft>
            </a:pPr>
            <a:r>
              <a:rPr lang="en-US" sz="1200" b="1" dirty="0">
                <a:solidFill>
                  <a:schemeClr val="accent4"/>
                </a:solidFill>
              </a:rPr>
              <a:t> Management</a:t>
            </a:r>
          </a:p>
        </p:txBody>
      </p:sp>
      <p:cxnSp>
        <p:nvCxnSpPr>
          <p:cNvPr id="27" name="Straight Arrow Connector 26">
            <a:extLst>
              <a:ext uri="{FF2B5EF4-FFF2-40B4-BE49-F238E27FC236}">
                <a16:creationId xmlns:a16="http://schemas.microsoft.com/office/drawing/2014/main" id="{88ECC8B6-E543-4EF6-A375-CC88D854591D}"/>
              </a:ext>
            </a:extLst>
          </p:cNvPr>
          <p:cNvCxnSpPr>
            <a:stCxn id="11" idx="0"/>
            <a:endCxn id="12" idx="2"/>
          </p:cNvCxnSpPr>
          <p:nvPr/>
        </p:nvCxnSpPr>
        <p:spPr>
          <a:xfrm flipV="1">
            <a:off x="2839656" y="1727270"/>
            <a:ext cx="0" cy="835644"/>
          </a:xfrm>
          <a:prstGeom prst="straightConnector1">
            <a:avLst/>
          </a:prstGeom>
          <a:ln w="19050">
            <a:solidFill>
              <a:srgbClr val="009A44"/>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5F4D806D-27F7-4E2A-A358-D4D5A57A74D7}"/>
              </a:ext>
            </a:extLst>
          </p:cNvPr>
          <p:cNvSpPr/>
          <p:nvPr/>
        </p:nvSpPr>
        <p:spPr bwMode="gray">
          <a:xfrm>
            <a:off x="8402162" y="3894899"/>
            <a:ext cx="1469316" cy="547394"/>
          </a:xfrm>
          <a:prstGeom prst="rect">
            <a:avLst/>
          </a:prstGeom>
          <a:noFill/>
          <a:ln w="19050" algn="ctr">
            <a:solidFill>
              <a:srgbClr val="009A4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40" name="TextBox 39">
            <a:extLst>
              <a:ext uri="{FF2B5EF4-FFF2-40B4-BE49-F238E27FC236}">
                <a16:creationId xmlns:a16="http://schemas.microsoft.com/office/drawing/2014/main" id="{C262002E-A31C-46B1-82AB-A9C6581AA14E}"/>
              </a:ext>
            </a:extLst>
          </p:cNvPr>
          <p:cNvSpPr txBox="1"/>
          <p:nvPr/>
        </p:nvSpPr>
        <p:spPr bwMode="gray">
          <a:xfrm>
            <a:off x="8652801" y="3957270"/>
            <a:ext cx="1346442" cy="441901"/>
          </a:xfrm>
          <a:prstGeom prst="rect">
            <a:avLst/>
          </a:prstGeom>
        </p:spPr>
        <p:txBody>
          <a:bodyPr wrap="square" lIns="0" rIns="0" rtlCol="0" anchor="b" anchorCtr="0">
            <a:noAutofit/>
          </a:bodyPr>
          <a:lstStyle/>
          <a:p>
            <a:pPr>
              <a:spcAft>
                <a:spcPts val="125"/>
              </a:spcAft>
            </a:pPr>
            <a:r>
              <a:rPr lang="en-US" sz="1200" b="1" dirty="0">
                <a:solidFill>
                  <a:schemeClr val="accent4"/>
                </a:solidFill>
              </a:rPr>
              <a:t>   External</a:t>
            </a:r>
          </a:p>
          <a:p>
            <a:pPr>
              <a:spcAft>
                <a:spcPts val="125"/>
              </a:spcAft>
            </a:pPr>
            <a:r>
              <a:rPr lang="en-US" sz="1200" b="1" dirty="0">
                <a:solidFill>
                  <a:schemeClr val="accent4"/>
                </a:solidFill>
              </a:rPr>
              <a:t> Application</a:t>
            </a:r>
          </a:p>
        </p:txBody>
      </p:sp>
      <p:sp>
        <p:nvSpPr>
          <p:cNvPr id="52" name="Oval 51">
            <a:extLst>
              <a:ext uri="{FF2B5EF4-FFF2-40B4-BE49-F238E27FC236}">
                <a16:creationId xmlns:a16="http://schemas.microsoft.com/office/drawing/2014/main" id="{CA50677B-F1C0-4E73-A012-F5C9F6143D53}"/>
              </a:ext>
            </a:extLst>
          </p:cNvPr>
          <p:cNvSpPr/>
          <p:nvPr/>
        </p:nvSpPr>
        <p:spPr bwMode="gray">
          <a:xfrm>
            <a:off x="1839523" y="2287488"/>
            <a:ext cx="526998" cy="492561"/>
          </a:xfrm>
          <a:prstGeom prst="ellipse">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53" name="TextBox 52">
            <a:extLst>
              <a:ext uri="{FF2B5EF4-FFF2-40B4-BE49-F238E27FC236}">
                <a16:creationId xmlns:a16="http://schemas.microsoft.com/office/drawing/2014/main" id="{4DBC2D4E-84CF-4098-8248-374D3F1C0BD2}"/>
              </a:ext>
            </a:extLst>
          </p:cNvPr>
          <p:cNvSpPr txBox="1"/>
          <p:nvPr/>
        </p:nvSpPr>
        <p:spPr bwMode="gray">
          <a:xfrm>
            <a:off x="2043696" y="2409601"/>
            <a:ext cx="256001" cy="262593"/>
          </a:xfrm>
          <a:prstGeom prst="rect">
            <a:avLst/>
          </a:prstGeom>
        </p:spPr>
        <p:txBody>
          <a:bodyPr wrap="square" lIns="0" rIns="0" rtlCol="0" anchor="b" anchorCtr="0">
            <a:noAutofit/>
          </a:bodyPr>
          <a:lstStyle/>
          <a:p>
            <a:pPr>
              <a:lnSpc>
                <a:spcPts val="900"/>
              </a:lnSpc>
            </a:pPr>
            <a:r>
              <a:rPr lang="en-US" sz="1200" b="1" dirty="0">
                <a:solidFill>
                  <a:schemeClr val="bg1"/>
                </a:solidFill>
              </a:rPr>
              <a:t>1</a:t>
            </a:r>
          </a:p>
        </p:txBody>
      </p:sp>
      <p:sp>
        <p:nvSpPr>
          <p:cNvPr id="54" name="Oval 53">
            <a:extLst>
              <a:ext uri="{FF2B5EF4-FFF2-40B4-BE49-F238E27FC236}">
                <a16:creationId xmlns:a16="http://schemas.microsoft.com/office/drawing/2014/main" id="{609B670E-264F-46B2-B9C3-F4846C37B46E}"/>
              </a:ext>
            </a:extLst>
          </p:cNvPr>
          <p:cNvSpPr/>
          <p:nvPr/>
        </p:nvSpPr>
        <p:spPr bwMode="gray">
          <a:xfrm>
            <a:off x="1839523" y="935267"/>
            <a:ext cx="526998" cy="492561"/>
          </a:xfrm>
          <a:prstGeom prst="ellipse">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55" name="TextBox 54">
            <a:extLst>
              <a:ext uri="{FF2B5EF4-FFF2-40B4-BE49-F238E27FC236}">
                <a16:creationId xmlns:a16="http://schemas.microsoft.com/office/drawing/2014/main" id="{073AEA25-A151-4505-A3C4-460D1839B128}"/>
              </a:ext>
            </a:extLst>
          </p:cNvPr>
          <p:cNvSpPr txBox="1"/>
          <p:nvPr/>
        </p:nvSpPr>
        <p:spPr bwMode="gray">
          <a:xfrm>
            <a:off x="2043696" y="1047602"/>
            <a:ext cx="256001" cy="262593"/>
          </a:xfrm>
          <a:prstGeom prst="rect">
            <a:avLst/>
          </a:prstGeom>
        </p:spPr>
        <p:txBody>
          <a:bodyPr wrap="square" lIns="0" rIns="0" rtlCol="0" anchor="b" anchorCtr="0">
            <a:noAutofit/>
          </a:bodyPr>
          <a:lstStyle/>
          <a:p>
            <a:pPr>
              <a:lnSpc>
                <a:spcPts val="900"/>
              </a:lnSpc>
            </a:pPr>
            <a:r>
              <a:rPr lang="en-US" sz="1200" b="1" dirty="0">
                <a:solidFill>
                  <a:schemeClr val="bg1"/>
                </a:solidFill>
              </a:rPr>
              <a:t>2</a:t>
            </a:r>
          </a:p>
        </p:txBody>
      </p:sp>
      <p:sp>
        <p:nvSpPr>
          <p:cNvPr id="56" name="Oval 55">
            <a:extLst>
              <a:ext uri="{FF2B5EF4-FFF2-40B4-BE49-F238E27FC236}">
                <a16:creationId xmlns:a16="http://schemas.microsoft.com/office/drawing/2014/main" id="{CA49CDCE-3189-45E5-BB8A-390BE0AB02B6}"/>
              </a:ext>
            </a:extLst>
          </p:cNvPr>
          <p:cNvSpPr/>
          <p:nvPr/>
        </p:nvSpPr>
        <p:spPr bwMode="gray">
          <a:xfrm>
            <a:off x="1849392" y="3613130"/>
            <a:ext cx="526998" cy="492561"/>
          </a:xfrm>
          <a:prstGeom prst="ellipse">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57" name="TextBox 56">
            <a:extLst>
              <a:ext uri="{FF2B5EF4-FFF2-40B4-BE49-F238E27FC236}">
                <a16:creationId xmlns:a16="http://schemas.microsoft.com/office/drawing/2014/main" id="{B55990D5-0A67-4965-834D-F67F50E82183}"/>
              </a:ext>
            </a:extLst>
          </p:cNvPr>
          <p:cNvSpPr txBox="1"/>
          <p:nvPr/>
        </p:nvSpPr>
        <p:spPr bwMode="gray">
          <a:xfrm>
            <a:off x="2053566" y="3725465"/>
            <a:ext cx="256001" cy="262593"/>
          </a:xfrm>
          <a:prstGeom prst="rect">
            <a:avLst/>
          </a:prstGeom>
        </p:spPr>
        <p:txBody>
          <a:bodyPr wrap="square" lIns="0" rIns="0" rtlCol="0" anchor="b" anchorCtr="0">
            <a:noAutofit/>
          </a:bodyPr>
          <a:lstStyle/>
          <a:p>
            <a:pPr>
              <a:lnSpc>
                <a:spcPts val="900"/>
              </a:lnSpc>
            </a:pPr>
            <a:r>
              <a:rPr lang="en-US" sz="1200" b="1" dirty="0">
                <a:solidFill>
                  <a:schemeClr val="bg1"/>
                </a:solidFill>
              </a:rPr>
              <a:t>4</a:t>
            </a:r>
          </a:p>
        </p:txBody>
      </p:sp>
      <p:sp>
        <p:nvSpPr>
          <p:cNvPr id="58" name="Oval 57">
            <a:extLst>
              <a:ext uri="{FF2B5EF4-FFF2-40B4-BE49-F238E27FC236}">
                <a16:creationId xmlns:a16="http://schemas.microsoft.com/office/drawing/2014/main" id="{A65EF422-3304-4F44-92BA-0DF9BE91D1AA}"/>
              </a:ext>
            </a:extLst>
          </p:cNvPr>
          <p:cNvSpPr/>
          <p:nvPr/>
        </p:nvSpPr>
        <p:spPr bwMode="gray">
          <a:xfrm>
            <a:off x="5119615" y="906797"/>
            <a:ext cx="526998" cy="492561"/>
          </a:xfrm>
          <a:prstGeom prst="ellipse">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59" name="TextBox 58">
            <a:extLst>
              <a:ext uri="{FF2B5EF4-FFF2-40B4-BE49-F238E27FC236}">
                <a16:creationId xmlns:a16="http://schemas.microsoft.com/office/drawing/2014/main" id="{A059CB0C-D21F-47FC-979D-EB8DFA0271D6}"/>
              </a:ext>
            </a:extLst>
          </p:cNvPr>
          <p:cNvSpPr txBox="1"/>
          <p:nvPr/>
        </p:nvSpPr>
        <p:spPr bwMode="gray">
          <a:xfrm>
            <a:off x="5323788" y="1019132"/>
            <a:ext cx="256001" cy="262593"/>
          </a:xfrm>
          <a:prstGeom prst="rect">
            <a:avLst/>
          </a:prstGeom>
        </p:spPr>
        <p:txBody>
          <a:bodyPr wrap="square" lIns="0" rIns="0" rtlCol="0" anchor="b" anchorCtr="0">
            <a:noAutofit/>
          </a:bodyPr>
          <a:lstStyle/>
          <a:p>
            <a:pPr>
              <a:lnSpc>
                <a:spcPts val="900"/>
              </a:lnSpc>
            </a:pPr>
            <a:r>
              <a:rPr lang="en-US" sz="1200" b="1" dirty="0">
                <a:solidFill>
                  <a:schemeClr val="bg1"/>
                </a:solidFill>
              </a:rPr>
              <a:t>3</a:t>
            </a:r>
          </a:p>
        </p:txBody>
      </p:sp>
      <p:sp>
        <p:nvSpPr>
          <p:cNvPr id="60" name="Oval 59">
            <a:extLst>
              <a:ext uri="{FF2B5EF4-FFF2-40B4-BE49-F238E27FC236}">
                <a16:creationId xmlns:a16="http://schemas.microsoft.com/office/drawing/2014/main" id="{B61B2FDC-7ADC-42C3-93AC-36C97BB28886}"/>
              </a:ext>
            </a:extLst>
          </p:cNvPr>
          <p:cNvSpPr/>
          <p:nvPr/>
        </p:nvSpPr>
        <p:spPr bwMode="gray">
          <a:xfrm>
            <a:off x="5066324" y="3603046"/>
            <a:ext cx="526998" cy="492561"/>
          </a:xfrm>
          <a:prstGeom prst="ellipse">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1" name="TextBox 60">
            <a:extLst>
              <a:ext uri="{FF2B5EF4-FFF2-40B4-BE49-F238E27FC236}">
                <a16:creationId xmlns:a16="http://schemas.microsoft.com/office/drawing/2014/main" id="{4BF1E120-EE72-4304-8157-78039B2E5D60}"/>
              </a:ext>
            </a:extLst>
          </p:cNvPr>
          <p:cNvSpPr txBox="1"/>
          <p:nvPr/>
        </p:nvSpPr>
        <p:spPr bwMode="gray">
          <a:xfrm>
            <a:off x="5270498" y="3715381"/>
            <a:ext cx="256001" cy="262593"/>
          </a:xfrm>
          <a:prstGeom prst="rect">
            <a:avLst/>
          </a:prstGeom>
        </p:spPr>
        <p:txBody>
          <a:bodyPr wrap="square" lIns="0" rIns="0" rtlCol="0" anchor="b" anchorCtr="0">
            <a:noAutofit/>
          </a:bodyPr>
          <a:lstStyle/>
          <a:p>
            <a:pPr>
              <a:lnSpc>
                <a:spcPts val="900"/>
              </a:lnSpc>
            </a:pPr>
            <a:r>
              <a:rPr lang="en-US" sz="1200" b="1" dirty="0">
                <a:solidFill>
                  <a:schemeClr val="bg1"/>
                </a:solidFill>
              </a:rPr>
              <a:t>5</a:t>
            </a:r>
          </a:p>
        </p:txBody>
      </p:sp>
      <p:cxnSp>
        <p:nvCxnSpPr>
          <p:cNvPr id="9" name="Straight Arrow Connector 8">
            <a:extLst>
              <a:ext uri="{FF2B5EF4-FFF2-40B4-BE49-F238E27FC236}">
                <a16:creationId xmlns:a16="http://schemas.microsoft.com/office/drawing/2014/main" id="{02537B79-EE59-406D-B697-64B61E185134}"/>
              </a:ext>
            </a:extLst>
          </p:cNvPr>
          <p:cNvCxnSpPr>
            <a:stCxn id="11" idx="3"/>
            <a:endCxn id="17" idx="1"/>
          </p:cNvCxnSpPr>
          <p:nvPr/>
        </p:nvCxnSpPr>
        <p:spPr>
          <a:xfrm flipV="1">
            <a:off x="3574314" y="2835587"/>
            <a:ext cx="1470487" cy="1024"/>
          </a:xfrm>
          <a:prstGeom prst="straightConnector1">
            <a:avLst/>
          </a:prstGeom>
          <a:ln w="19050">
            <a:solidFill>
              <a:srgbClr val="009A44"/>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28368AA8-431F-43EF-9877-3B9D48F12DB9}"/>
              </a:ext>
            </a:extLst>
          </p:cNvPr>
          <p:cNvCxnSpPr>
            <a:cxnSpLocks/>
          </p:cNvCxnSpPr>
          <p:nvPr/>
        </p:nvCxnSpPr>
        <p:spPr>
          <a:xfrm>
            <a:off x="2839655" y="3110308"/>
            <a:ext cx="0" cy="784591"/>
          </a:xfrm>
          <a:prstGeom prst="straightConnector1">
            <a:avLst/>
          </a:prstGeom>
          <a:ln w="19050">
            <a:solidFill>
              <a:srgbClr val="009A44"/>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ECE6346-DBDA-4B04-B8CC-C548213081F7}"/>
              </a:ext>
            </a:extLst>
          </p:cNvPr>
          <p:cNvCxnSpPr>
            <a:stCxn id="14" idx="3"/>
            <a:endCxn id="15" idx="1"/>
          </p:cNvCxnSpPr>
          <p:nvPr/>
        </p:nvCxnSpPr>
        <p:spPr>
          <a:xfrm>
            <a:off x="3574314" y="4168596"/>
            <a:ext cx="1765502" cy="3592"/>
          </a:xfrm>
          <a:prstGeom prst="straightConnector1">
            <a:avLst/>
          </a:prstGeom>
          <a:ln w="19050">
            <a:solidFill>
              <a:srgbClr val="009A4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87FED9A-6351-445A-B9D7-3B57FB2B8AA8}"/>
              </a:ext>
            </a:extLst>
          </p:cNvPr>
          <p:cNvCxnSpPr>
            <a:stCxn id="13" idx="2"/>
            <a:endCxn id="17" idx="0"/>
          </p:cNvCxnSpPr>
          <p:nvPr/>
        </p:nvCxnSpPr>
        <p:spPr>
          <a:xfrm flipH="1">
            <a:off x="6077124" y="1709070"/>
            <a:ext cx="2744" cy="713807"/>
          </a:xfrm>
          <a:prstGeom prst="straightConnector1">
            <a:avLst/>
          </a:prstGeom>
          <a:ln w="19050">
            <a:solidFill>
              <a:srgbClr val="009A4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381172E-28E8-4D5F-B09D-E371DB0F4BD5}"/>
              </a:ext>
            </a:extLst>
          </p:cNvPr>
          <p:cNvCxnSpPr>
            <a:stCxn id="15" idx="0"/>
            <a:endCxn id="17" idx="2"/>
          </p:cNvCxnSpPr>
          <p:nvPr/>
        </p:nvCxnSpPr>
        <p:spPr>
          <a:xfrm flipV="1">
            <a:off x="6074474" y="3248297"/>
            <a:ext cx="2650" cy="650194"/>
          </a:xfrm>
          <a:prstGeom prst="straightConnector1">
            <a:avLst/>
          </a:prstGeom>
          <a:ln w="19050">
            <a:solidFill>
              <a:srgbClr val="009A4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264FD9C-CC76-4B51-ABF5-050E6EFA0592}"/>
              </a:ext>
            </a:extLst>
          </p:cNvPr>
          <p:cNvCxnSpPr>
            <a:stCxn id="13" idx="3"/>
            <a:endCxn id="16" idx="1"/>
          </p:cNvCxnSpPr>
          <p:nvPr/>
        </p:nvCxnSpPr>
        <p:spPr>
          <a:xfrm flipV="1">
            <a:off x="6814526" y="1432496"/>
            <a:ext cx="1574260" cy="2877"/>
          </a:xfrm>
          <a:prstGeom prst="straightConnector1">
            <a:avLst/>
          </a:prstGeom>
          <a:ln w="19050">
            <a:solidFill>
              <a:srgbClr val="009A4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AED1B38-6288-4688-8ED0-7FFFA1C11816}"/>
              </a:ext>
            </a:extLst>
          </p:cNvPr>
          <p:cNvCxnSpPr>
            <a:stCxn id="12" idx="3"/>
          </p:cNvCxnSpPr>
          <p:nvPr/>
        </p:nvCxnSpPr>
        <p:spPr>
          <a:xfrm>
            <a:off x="3574314" y="1453573"/>
            <a:ext cx="562106" cy="1380507"/>
          </a:xfrm>
          <a:prstGeom prst="bentConnector2">
            <a:avLst/>
          </a:prstGeom>
          <a:ln w="19050">
            <a:solidFill>
              <a:srgbClr val="009A44"/>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F2E4FA5-6E76-429E-B674-BBA2529C5953}"/>
              </a:ext>
            </a:extLst>
          </p:cNvPr>
          <p:cNvCxnSpPr>
            <a:cxnSpLocks/>
          </p:cNvCxnSpPr>
          <p:nvPr/>
        </p:nvCxnSpPr>
        <p:spPr>
          <a:xfrm flipV="1">
            <a:off x="3591661" y="2826966"/>
            <a:ext cx="543508" cy="1341630"/>
          </a:xfrm>
          <a:prstGeom prst="bentConnector2">
            <a:avLst/>
          </a:prstGeom>
          <a:ln w="19050">
            <a:solidFill>
              <a:srgbClr val="009A4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71F4449-B2E1-46B6-9A34-D7A0224C8310}"/>
              </a:ext>
            </a:extLst>
          </p:cNvPr>
          <p:cNvCxnSpPr>
            <a:cxnSpLocks/>
          </p:cNvCxnSpPr>
          <p:nvPr/>
        </p:nvCxnSpPr>
        <p:spPr>
          <a:xfrm>
            <a:off x="9142161" y="1706193"/>
            <a:ext cx="0" cy="1153452"/>
          </a:xfrm>
          <a:prstGeom prst="line">
            <a:avLst/>
          </a:prstGeom>
          <a:ln w="19050">
            <a:solidFill>
              <a:srgbClr val="009A44"/>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9035DC7-06C9-4095-AD50-11AB60006DAC}"/>
              </a:ext>
            </a:extLst>
          </p:cNvPr>
          <p:cNvCxnSpPr>
            <a:stCxn id="39" idx="0"/>
            <a:endCxn id="17" idx="3"/>
          </p:cNvCxnSpPr>
          <p:nvPr/>
        </p:nvCxnSpPr>
        <p:spPr>
          <a:xfrm rot="16200000" flipV="1">
            <a:off x="7593477" y="2351556"/>
            <a:ext cx="1059312" cy="2027375"/>
          </a:xfrm>
          <a:prstGeom prst="bentConnector2">
            <a:avLst/>
          </a:prstGeom>
          <a:ln w="19050">
            <a:solidFill>
              <a:srgbClr val="009A4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9701B049-0FCC-49BD-97E4-4C88E629A7D6}"/>
              </a:ext>
            </a:extLst>
          </p:cNvPr>
          <p:cNvCxnSpPr>
            <a:cxnSpLocks/>
          </p:cNvCxnSpPr>
          <p:nvPr/>
        </p:nvCxnSpPr>
        <p:spPr>
          <a:xfrm flipV="1">
            <a:off x="7142759" y="3036220"/>
            <a:ext cx="2493605" cy="6098"/>
          </a:xfrm>
          <a:prstGeom prst="straightConnector1">
            <a:avLst/>
          </a:prstGeom>
          <a:ln w="19050">
            <a:solidFill>
              <a:srgbClr val="009A44"/>
            </a:solidFill>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EDD3A904-1ED6-41FA-AEB4-3076E3598BFF}"/>
              </a:ext>
            </a:extLst>
          </p:cNvPr>
          <p:cNvSpPr/>
          <p:nvPr/>
        </p:nvSpPr>
        <p:spPr bwMode="gray">
          <a:xfrm>
            <a:off x="9669678" y="2625481"/>
            <a:ext cx="1798881" cy="679114"/>
          </a:xfrm>
          <a:prstGeom prst="rect">
            <a:avLst/>
          </a:prstGeom>
          <a:noFill/>
          <a:ln w="19050" algn="ctr">
            <a:solidFill>
              <a:srgbClr val="009A4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65" name="TextBox 64">
            <a:extLst>
              <a:ext uri="{FF2B5EF4-FFF2-40B4-BE49-F238E27FC236}">
                <a16:creationId xmlns:a16="http://schemas.microsoft.com/office/drawing/2014/main" id="{4C8680EF-A37C-4589-9467-E6DAC65E0A98}"/>
              </a:ext>
            </a:extLst>
          </p:cNvPr>
          <p:cNvSpPr txBox="1"/>
          <p:nvPr/>
        </p:nvSpPr>
        <p:spPr bwMode="gray">
          <a:xfrm>
            <a:off x="9767611" y="2703658"/>
            <a:ext cx="1574968" cy="504200"/>
          </a:xfrm>
          <a:prstGeom prst="rect">
            <a:avLst/>
          </a:prstGeom>
        </p:spPr>
        <p:txBody>
          <a:bodyPr wrap="square" lIns="0" rIns="0" rtlCol="0" anchor="b" anchorCtr="0">
            <a:noAutofit/>
          </a:bodyPr>
          <a:lstStyle/>
          <a:p>
            <a:pPr>
              <a:spcAft>
                <a:spcPts val="125"/>
              </a:spcAft>
            </a:pPr>
            <a:r>
              <a:rPr lang="en-US" sz="1200" b="1" dirty="0">
                <a:solidFill>
                  <a:schemeClr val="accent4"/>
                </a:solidFill>
              </a:rPr>
              <a:t>   EPM</a:t>
            </a:r>
          </a:p>
          <a:p>
            <a:pPr>
              <a:spcAft>
                <a:spcPts val="125"/>
              </a:spcAft>
            </a:pPr>
            <a:r>
              <a:rPr lang="en-US" sz="1200" b="1" dirty="0">
                <a:solidFill>
                  <a:schemeClr val="accent4"/>
                </a:solidFill>
              </a:rPr>
              <a:t> Application FCCS /ARCS</a:t>
            </a:r>
          </a:p>
        </p:txBody>
      </p:sp>
      <p:cxnSp>
        <p:nvCxnSpPr>
          <p:cNvPr id="41" name="Connector: Elbow 40">
            <a:extLst>
              <a:ext uri="{FF2B5EF4-FFF2-40B4-BE49-F238E27FC236}">
                <a16:creationId xmlns:a16="http://schemas.microsoft.com/office/drawing/2014/main" id="{8B8BCC2A-1733-4DD6-83F6-8832494AFDF3}"/>
              </a:ext>
            </a:extLst>
          </p:cNvPr>
          <p:cNvCxnSpPr>
            <a:cxnSpLocks/>
          </p:cNvCxnSpPr>
          <p:nvPr/>
        </p:nvCxnSpPr>
        <p:spPr>
          <a:xfrm rot="10800000">
            <a:off x="7142762" y="3248299"/>
            <a:ext cx="1731015" cy="1526924"/>
          </a:xfrm>
          <a:prstGeom prst="bentConnector3">
            <a:avLst>
              <a:gd name="adj1" fmla="val 50000"/>
            </a:avLst>
          </a:prstGeom>
          <a:ln w="19050">
            <a:solidFill>
              <a:srgbClr val="009A44"/>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22614792-049D-4F52-8576-832E62616F0B}"/>
              </a:ext>
            </a:extLst>
          </p:cNvPr>
          <p:cNvSpPr/>
          <p:nvPr/>
        </p:nvSpPr>
        <p:spPr bwMode="gray">
          <a:xfrm>
            <a:off x="8907094" y="4615281"/>
            <a:ext cx="1731015" cy="575075"/>
          </a:xfrm>
          <a:prstGeom prst="rect">
            <a:avLst/>
          </a:prstGeom>
          <a:noFill/>
          <a:ln w="19050" algn="ctr">
            <a:solidFill>
              <a:srgbClr val="009A44"/>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72" name="TextBox 71">
            <a:extLst>
              <a:ext uri="{FF2B5EF4-FFF2-40B4-BE49-F238E27FC236}">
                <a16:creationId xmlns:a16="http://schemas.microsoft.com/office/drawing/2014/main" id="{6A094542-6F23-4060-83E8-5D3CBE6DB25B}"/>
              </a:ext>
            </a:extLst>
          </p:cNvPr>
          <p:cNvSpPr txBox="1"/>
          <p:nvPr/>
        </p:nvSpPr>
        <p:spPr bwMode="gray">
          <a:xfrm>
            <a:off x="9136820" y="4790666"/>
            <a:ext cx="1346442" cy="464247"/>
          </a:xfrm>
          <a:prstGeom prst="rect">
            <a:avLst/>
          </a:prstGeom>
        </p:spPr>
        <p:txBody>
          <a:bodyPr wrap="square" lIns="0" rIns="0" rtlCol="0" anchor="b" anchorCtr="0">
            <a:noAutofit/>
          </a:bodyPr>
          <a:lstStyle/>
          <a:p>
            <a:pPr>
              <a:spcAft>
                <a:spcPts val="125"/>
              </a:spcAft>
            </a:pPr>
            <a:r>
              <a:rPr lang="en-US" sz="1200" b="1" dirty="0">
                <a:solidFill>
                  <a:schemeClr val="accent4"/>
                </a:solidFill>
              </a:rPr>
              <a:t>   Intercompany GL</a:t>
            </a:r>
          </a:p>
          <a:p>
            <a:pPr>
              <a:spcAft>
                <a:spcPts val="125"/>
              </a:spcAft>
            </a:pPr>
            <a:endParaRPr lang="en-US" sz="1200" b="1" dirty="0">
              <a:solidFill>
                <a:schemeClr val="accent4"/>
              </a:solidFill>
            </a:endParaRPr>
          </a:p>
        </p:txBody>
      </p:sp>
      <p:sp>
        <p:nvSpPr>
          <p:cNvPr id="73" name="Oval 72">
            <a:extLst>
              <a:ext uri="{FF2B5EF4-FFF2-40B4-BE49-F238E27FC236}">
                <a16:creationId xmlns:a16="http://schemas.microsoft.com/office/drawing/2014/main" id="{A8F7F7A4-2692-4087-ABC0-50CEB5C4EAA9}"/>
              </a:ext>
            </a:extLst>
          </p:cNvPr>
          <p:cNvSpPr/>
          <p:nvPr/>
        </p:nvSpPr>
        <p:spPr bwMode="gray">
          <a:xfrm>
            <a:off x="10352300" y="4354422"/>
            <a:ext cx="526998" cy="492561"/>
          </a:xfrm>
          <a:prstGeom prst="ellipse">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dirty="0">
                <a:solidFill>
                  <a:schemeClr val="bg1"/>
                </a:solidFill>
              </a:rPr>
              <a:t>6</a:t>
            </a:r>
          </a:p>
        </p:txBody>
      </p:sp>
      <p:cxnSp>
        <p:nvCxnSpPr>
          <p:cNvPr id="74" name="Straight Arrow Connector 73">
            <a:extLst>
              <a:ext uri="{FF2B5EF4-FFF2-40B4-BE49-F238E27FC236}">
                <a16:creationId xmlns:a16="http://schemas.microsoft.com/office/drawing/2014/main" id="{19453AFD-509F-470E-A4E1-ECD022FC38D7}"/>
              </a:ext>
            </a:extLst>
          </p:cNvPr>
          <p:cNvCxnSpPr>
            <a:cxnSpLocks/>
          </p:cNvCxnSpPr>
          <p:nvPr/>
        </p:nvCxnSpPr>
        <p:spPr>
          <a:xfrm>
            <a:off x="1564285" y="2955758"/>
            <a:ext cx="479411" cy="0"/>
          </a:xfrm>
          <a:prstGeom prst="straightConnector1">
            <a:avLst/>
          </a:prstGeom>
          <a:ln w="19050">
            <a:solidFill>
              <a:srgbClr val="009A44"/>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17B9897D-3A41-497A-9B3E-BD4EF3635FB5}"/>
              </a:ext>
            </a:extLst>
          </p:cNvPr>
          <p:cNvSpPr/>
          <p:nvPr/>
        </p:nvSpPr>
        <p:spPr bwMode="gray">
          <a:xfrm>
            <a:off x="11213821" y="2357152"/>
            <a:ext cx="526998" cy="492561"/>
          </a:xfrm>
          <a:prstGeom prst="ellipse">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dirty="0">
                <a:solidFill>
                  <a:schemeClr val="bg1"/>
                </a:solidFill>
              </a:rPr>
              <a:t>7</a:t>
            </a:r>
          </a:p>
        </p:txBody>
      </p:sp>
    </p:spTree>
    <p:extLst>
      <p:ext uri="{BB962C8B-B14F-4D97-AF65-F5344CB8AC3E}">
        <p14:creationId xmlns:p14="http://schemas.microsoft.com/office/powerpoint/2010/main" val="37021815"/>
      </p:ext>
    </p:extLst>
  </p:cSld>
  <p:clrMapOvr>
    <a:masterClrMapping/>
  </p:clrMapOvr>
  <p:transition>
    <p:fade/>
  </p:transition>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3AC96897-C570-49CF-A5CF-1B4B69FC3014}"/>
              </a:ext>
            </a:extLst>
          </p:cNvPr>
          <p:cNvGrpSpPr/>
          <p:nvPr/>
        </p:nvGrpSpPr>
        <p:grpSpPr>
          <a:xfrm>
            <a:off x="2642211" y="925830"/>
            <a:ext cx="6907575" cy="5477722"/>
            <a:chOff x="2113114" y="440675"/>
            <a:chExt cx="6693030" cy="5436822"/>
          </a:xfrm>
        </p:grpSpPr>
        <p:sp>
          <p:nvSpPr>
            <p:cNvPr id="4" name="Rectangle 3">
              <a:extLst>
                <a:ext uri="{FF2B5EF4-FFF2-40B4-BE49-F238E27FC236}">
                  <a16:creationId xmlns:a16="http://schemas.microsoft.com/office/drawing/2014/main" id="{9A0F0C41-0E02-45E0-B51A-64347A62CD13}"/>
                </a:ext>
              </a:extLst>
            </p:cNvPr>
            <p:cNvSpPr/>
            <p:nvPr/>
          </p:nvSpPr>
          <p:spPr bwMode="gray">
            <a:xfrm>
              <a:off x="2978227" y="440675"/>
              <a:ext cx="1213691" cy="528809"/>
            </a:xfrm>
            <a:prstGeom prst="rect">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a:t>Payables</a:t>
              </a:r>
            </a:p>
          </p:txBody>
        </p:sp>
        <p:sp>
          <p:nvSpPr>
            <p:cNvPr id="7" name="Rectangle 6">
              <a:extLst>
                <a:ext uri="{FF2B5EF4-FFF2-40B4-BE49-F238E27FC236}">
                  <a16:creationId xmlns:a16="http://schemas.microsoft.com/office/drawing/2014/main" id="{85393CEA-C852-4A12-8F36-73BD68C87707}"/>
                </a:ext>
              </a:extLst>
            </p:cNvPr>
            <p:cNvSpPr/>
            <p:nvPr/>
          </p:nvSpPr>
          <p:spPr bwMode="gray">
            <a:xfrm>
              <a:off x="5771918" y="440675"/>
              <a:ext cx="1213691" cy="528809"/>
            </a:xfrm>
            <a:prstGeom prst="rect">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a:t>Procurement</a:t>
              </a:r>
            </a:p>
          </p:txBody>
        </p:sp>
        <p:sp>
          <p:nvSpPr>
            <p:cNvPr id="8" name="Rectangle 7">
              <a:extLst>
                <a:ext uri="{FF2B5EF4-FFF2-40B4-BE49-F238E27FC236}">
                  <a16:creationId xmlns:a16="http://schemas.microsoft.com/office/drawing/2014/main" id="{3081B067-7531-4D7A-A5B4-2A64B7181383}"/>
                </a:ext>
              </a:extLst>
            </p:cNvPr>
            <p:cNvSpPr/>
            <p:nvPr/>
          </p:nvSpPr>
          <p:spPr bwMode="gray">
            <a:xfrm>
              <a:off x="5771918" y="1441373"/>
              <a:ext cx="1213691" cy="528809"/>
            </a:xfrm>
            <a:prstGeom prst="rect">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a:t>Cost Management</a:t>
              </a:r>
            </a:p>
          </p:txBody>
        </p:sp>
        <p:sp>
          <p:nvSpPr>
            <p:cNvPr id="10" name="Rectangle 9">
              <a:extLst>
                <a:ext uri="{FF2B5EF4-FFF2-40B4-BE49-F238E27FC236}">
                  <a16:creationId xmlns:a16="http://schemas.microsoft.com/office/drawing/2014/main" id="{CE56CEF0-2520-482E-A32D-5B9A4E87D2D3}"/>
                </a:ext>
              </a:extLst>
            </p:cNvPr>
            <p:cNvSpPr/>
            <p:nvPr/>
          </p:nvSpPr>
          <p:spPr bwMode="gray">
            <a:xfrm>
              <a:off x="5771918" y="2442071"/>
              <a:ext cx="1213691" cy="528809"/>
            </a:xfrm>
            <a:prstGeom prst="rect">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pPr>
              <a:r>
                <a:rPr lang="en-US" sz="1400" b="1"/>
                <a:t>Projects</a:t>
              </a:r>
            </a:p>
          </p:txBody>
        </p:sp>
        <p:sp>
          <p:nvSpPr>
            <p:cNvPr id="11" name="Rectangle 10">
              <a:extLst>
                <a:ext uri="{FF2B5EF4-FFF2-40B4-BE49-F238E27FC236}">
                  <a16:creationId xmlns:a16="http://schemas.microsoft.com/office/drawing/2014/main" id="{8EFA8BA5-F99F-4522-B09C-81B265913B03}"/>
                </a:ext>
              </a:extLst>
            </p:cNvPr>
            <p:cNvSpPr/>
            <p:nvPr/>
          </p:nvSpPr>
          <p:spPr bwMode="gray">
            <a:xfrm>
              <a:off x="2113115" y="3442768"/>
              <a:ext cx="1213691" cy="528809"/>
            </a:xfrm>
            <a:prstGeom prst="rect">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pPr>
              <a:r>
                <a:rPr lang="en-US" sz="1400" b="1"/>
                <a:t>Receivables</a:t>
              </a:r>
            </a:p>
          </p:txBody>
        </p:sp>
        <p:sp>
          <p:nvSpPr>
            <p:cNvPr id="12" name="Rectangle 11">
              <a:extLst>
                <a:ext uri="{FF2B5EF4-FFF2-40B4-BE49-F238E27FC236}">
                  <a16:creationId xmlns:a16="http://schemas.microsoft.com/office/drawing/2014/main" id="{52CF257C-2226-45A9-B4A2-2ED429476A55}"/>
                </a:ext>
              </a:extLst>
            </p:cNvPr>
            <p:cNvSpPr/>
            <p:nvPr/>
          </p:nvSpPr>
          <p:spPr bwMode="gray">
            <a:xfrm>
              <a:off x="5771917" y="3442769"/>
              <a:ext cx="1213691" cy="528809"/>
            </a:xfrm>
            <a:prstGeom prst="rect">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a:t>Fixed Assets</a:t>
              </a:r>
            </a:p>
          </p:txBody>
        </p:sp>
        <p:sp>
          <p:nvSpPr>
            <p:cNvPr id="13" name="Rectangle 12">
              <a:extLst>
                <a:ext uri="{FF2B5EF4-FFF2-40B4-BE49-F238E27FC236}">
                  <a16:creationId xmlns:a16="http://schemas.microsoft.com/office/drawing/2014/main" id="{D28993C3-70F6-4A6D-83BD-383C40F22AEA}"/>
                </a:ext>
              </a:extLst>
            </p:cNvPr>
            <p:cNvSpPr/>
            <p:nvPr/>
          </p:nvSpPr>
          <p:spPr bwMode="gray">
            <a:xfrm>
              <a:off x="7592453" y="3442769"/>
              <a:ext cx="1213691" cy="528809"/>
            </a:xfrm>
            <a:prstGeom prst="rect">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b="1" dirty="0"/>
                <a:t>General Ledger</a:t>
              </a:r>
            </a:p>
          </p:txBody>
        </p:sp>
        <p:sp>
          <p:nvSpPr>
            <p:cNvPr id="16" name="Rectangle 15">
              <a:extLst>
                <a:ext uri="{FF2B5EF4-FFF2-40B4-BE49-F238E27FC236}">
                  <a16:creationId xmlns:a16="http://schemas.microsoft.com/office/drawing/2014/main" id="{B6491309-EFFC-466D-BE6A-6F87A608554B}"/>
                </a:ext>
              </a:extLst>
            </p:cNvPr>
            <p:cNvSpPr/>
            <p:nvPr/>
          </p:nvSpPr>
          <p:spPr bwMode="gray">
            <a:xfrm>
              <a:off x="7592452" y="5348688"/>
              <a:ext cx="1213691" cy="528809"/>
            </a:xfrm>
            <a:prstGeom prst="rect">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pPr>
              <a:r>
                <a:rPr lang="en-US" sz="1400" b="1"/>
                <a:t>Cash Management</a:t>
              </a:r>
            </a:p>
          </p:txBody>
        </p:sp>
        <p:cxnSp>
          <p:nvCxnSpPr>
            <p:cNvPr id="17" name="Straight Arrow Connector 16">
              <a:extLst>
                <a:ext uri="{FF2B5EF4-FFF2-40B4-BE49-F238E27FC236}">
                  <a16:creationId xmlns:a16="http://schemas.microsoft.com/office/drawing/2014/main" id="{7D379F56-0D79-442E-A481-84157F046B01}"/>
                </a:ext>
              </a:extLst>
            </p:cNvPr>
            <p:cNvCxnSpPr>
              <a:stCxn id="4" idx="3"/>
              <a:endCxn id="7" idx="1"/>
            </p:cNvCxnSpPr>
            <p:nvPr/>
          </p:nvCxnSpPr>
          <p:spPr>
            <a:xfrm>
              <a:off x="4191918" y="705080"/>
              <a:ext cx="1580000" cy="0"/>
            </a:xfrm>
            <a:prstGeom prst="straightConnector1">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19" name="Straight Arrow Connector 18">
              <a:extLst>
                <a:ext uri="{FF2B5EF4-FFF2-40B4-BE49-F238E27FC236}">
                  <a16:creationId xmlns:a16="http://schemas.microsoft.com/office/drawing/2014/main" id="{D59A677F-2E8E-4A60-BB88-9DEA2E9CB867}"/>
                </a:ext>
              </a:extLst>
            </p:cNvPr>
            <p:cNvCxnSpPr>
              <a:cxnSpLocks/>
              <a:stCxn id="7" idx="2"/>
              <a:endCxn id="8" idx="0"/>
            </p:cNvCxnSpPr>
            <p:nvPr/>
          </p:nvCxnSpPr>
          <p:spPr>
            <a:xfrm>
              <a:off x="6378764" y="969484"/>
              <a:ext cx="0" cy="4718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1B49CCB5-DEE1-4709-90C3-69757D6F6CF1}"/>
                </a:ext>
              </a:extLst>
            </p:cNvPr>
            <p:cNvCxnSpPr>
              <a:cxnSpLocks/>
              <a:stCxn id="8" idx="2"/>
              <a:endCxn id="10" idx="0"/>
            </p:cNvCxnSpPr>
            <p:nvPr/>
          </p:nvCxnSpPr>
          <p:spPr>
            <a:xfrm>
              <a:off x="6378764" y="1970182"/>
              <a:ext cx="0" cy="47188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77C34218-8691-4FE1-AE03-0473ABD1B72E}"/>
                </a:ext>
              </a:extLst>
            </p:cNvPr>
            <p:cNvCxnSpPr>
              <a:cxnSpLocks/>
              <a:stCxn id="10" idx="2"/>
              <a:endCxn id="12" idx="0"/>
            </p:cNvCxnSpPr>
            <p:nvPr/>
          </p:nvCxnSpPr>
          <p:spPr>
            <a:xfrm flipH="1">
              <a:off x="6378763" y="2970880"/>
              <a:ext cx="1" cy="471889"/>
            </a:xfrm>
            <a:prstGeom prst="straightConnector1">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672E71CE-FF83-4AF7-8254-53E9B13B17D5}"/>
                </a:ext>
              </a:extLst>
            </p:cNvPr>
            <p:cNvCxnSpPr>
              <a:cxnSpLocks/>
              <a:stCxn id="12" idx="3"/>
              <a:endCxn id="13" idx="1"/>
            </p:cNvCxnSpPr>
            <p:nvPr/>
          </p:nvCxnSpPr>
          <p:spPr>
            <a:xfrm>
              <a:off x="6985608" y="3707174"/>
              <a:ext cx="606845" cy="0"/>
            </a:xfrm>
            <a:prstGeom prst="straightConnector1">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9D17F7C5-EB75-4DD1-8B50-0C32C6FCA693}"/>
                </a:ext>
              </a:extLst>
            </p:cNvPr>
            <p:cNvSpPr/>
            <p:nvPr/>
          </p:nvSpPr>
          <p:spPr bwMode="gray">
            <a:xfrm>
              <a:off x="2113114" y="4665646"/>
              <a:ext cx="1213691" cy="528809"/>
            </a:xfrm>
            <a:prstGeom prst="rect">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pPr>
              <a:r>
                <a:rPr lang="en-US" sz="1400" b="1"/>
                <a:t>Order Management</a:t>
              </a:r>
            </a:p>
          </p:txBody>
        </p:sp>
        <p:sp>
          <p:nvSpPr>
            <p:cNvPr id="15" name="Rectangle 14">
              <a:extLst>
                <a:ext uri="{FF2B5EF4-FFF2-40B4-BE49-F238E27FC236}">
                  <a16:creationId xmlns:a16="http://schemas.microsoft.com/office/drawing/2014/main" id="{C2D8E053-F9EB-46F5-BCB8-81E16BD87426}"/>
                </a:ext>
              </a:extLst>
            </p:cNvPr>
            <p:cNvSpPr/>
            <p:nvPr/>
          </p:nvSpPr>
          <p:spPr bwMode="gray">
            <a:xfrm>
              <a:off x="5529543" y="4665647"/>
              <a:ext cx="1213691" cy="528809"/>
            </a:xfrm>
            <a:prstGeom prst="rect">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pPr>
              <a:r>
                <a:rPr lang="en-US" sz="1400" b="1"/>
                <a:t>Revenue Management</a:t>
              </a:r>
            </a:p>
          </p:txBody>
        </p:sp>
        <p:cxnSp>
          <p:nvCxnSpPr>
            <p:cNvPr id="30" name="Straight Arrow Connector 29">
              <a:extLst>
                <a:ext uri="{FF2B5EF4-FFF2-40B4-BE49-F238E27FC236}">
                  <a16:creationId xmlns:a16="http://schemas.microsoft.com/office/drawing/2014/main" id="{9CA6FB50-191B-4885-ABDC-159A4AF45547}"/>
                </a:ext>
              </a:extLst>
            </p:cNvPr>
            <p:cNvCxnSpPr>
              <a:cxnSpLocks/>
              <a:stCxn id="14" idx="3"/>
              <a:endCxn id="15" idx="1"/>
            </p:cNvCxnSpPr>
            <p:nvPr/>
          </p:nvCxnSpPr>
          <p:spPr>
            <a:xfrm>
              <a:off x="3326805" y="4930051"/>
              <a:ext cx="2202738" cy="1"/>
            </a:xfrm>
            <a:prstGeom prst="straightConnector1">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34" name="Connector: Elbow 33">
              <a:extLst>
                <a:ext uri="{FF2B5EF4-FFF2-40B4-BE49-F238E27FC236}">
                  <a16:creationId xmlns:a16="http://schemas.microsoft.com/office/drawing/2014/main" id="{E93E82E6-780E-4122-9335-417C78245606}"/>
                </a:ext>
              </a:extLst>
            </p:cNvPr>
            <p:cNvCxnSpPr>
              <a:cxnSpLocks/>
              <a:stCxn id="4" idx="3"/>
              <a:endCxn id="8" idx="1"/>
            </p:cNvCxnSpPr>
            <p:nvPr/>
          </p:nvCxnSpPr>
          <p:spPr>
            <a:xfrm>
              <a:off x="4191918" y="705080"/>
              <a:ext cx="1580000" cy="1000698"/>
            </a:xfrm>
            <a:prstGeom prst="bentConnector3">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9AB59277-9358-4094-9C0F-D7EE45988F02}"/>
                </a:ext>
              </a:extLst>
            </p:cNvPr>
            <p:cNvCxnSpPr>
              <a:cxnSpLocks/>
              <a:stCxn id="4" idx="2"/>
              <a:endCxn id="10" idx="1"/>
            </p:cNvCxnSpPr>
            <p:nvPr/>
          </p:nvCxnSpPr>
          <p:spPr>
            <a:xfrm rot="16200000" flipH="1">
              <a:off x="3809999" y="744557"/>
              <a:ext cx="1736992" cy="2186845"/>
            </a:xfrm>
            <a:prstGeom prst="bentConnector2">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39" name="Connector: Elbow 38">
              <a:extLst>
                <a:ext uri="{FF2B5EF4-FFF2-40B4-BE49-F238E27FC236}">
                  <a16:creationId xmlns:a16="http://schemas.microsoft.com/office/drawing/2014/main" id="{1EBB05E3-FA22-4374-875B-29F155D62EAF}"/>
                </a:ext>
              </a:extLst>
            </p:cNvPr>
            <p:cNvCxnSpPr>
              <a:cxnSpLocks/>
              <a:stCxn id="4" idx="2"/>
              <a:endCxn id="12" idx="1"/>
            </p:cNvCxnSpPr>
            <p:nvPr/>
          </p:nvCxnSpPr>
          <p:spPr>
            <a:xfrm rot="16200000" flipH="1">
              <a:off x="3309650" y="1244907"/>
              <a:ext cx="2737690" cy="2186844"/>
            </a:xfrm>
            <a:prstGeom prst="bentConnector2">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42" name="Straight Arrow Connector 41">
              <a:extLst>
                <a:ext uri="{FF2B5EF4-FFF2-40B4-BE49-F238E27FC236}">
                  <a16:creationId xmlns:a16="http://schemas.microsoft.com/office/drawing/2014/main" id="{A11704E0-D010-4922-B722-6F470AAD0FCA}"/>
                </a:ext>
              </a:extLst>
            </p:cNvPr>
            <p:cNvCxnSpPr>
              <a:cxnSpLocks/>
              <a:stCxn id="16" idx="0"/>
              <a:endCxn id="13" idx="2"/>
            </p:cNvCxnSpPr>
            <p:nvPr/>
          </p:nvCxnSpPr>
          <p:spPr>
            <a:xfrm flipV="1">
              <a:off x="8199298" y="3971578"/>
              <a:ext cx="1" cy="13771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Connector: Elbow 43">
              <a:extLst>
                <a:ext uri="{FF2B5EF4-FFF2-40B4-BE49-F238E27FC236}">
                  <a16:creationId xmlns:a16="http://schemas.microsoft.com/office/drawing/2014/main" id="{DEB80CC0-DBAD-4A97-86E4-59A9D9248B42}"/>
                </a:ext>
              </a:extLst>
            </p:cNvPr>
            <p:cNvCxnSpPr>
              <a:stCxn id="4" idx="1"/>
              <a:endCxn id="16" idx="1"/>
            </p:cNvCxnSpPr>
            <p:nvPr/>
          </p:nvCxnSpPr>
          <p:spPr>
            <a:xfrm rot="10800000" flipH="1" flipV="1">
              <a:off x="2978226" y="705079"/>
              <a:ext cx="4614225" cy="4908013"/>
            </a:xfrm>
            <a:prstGeom prst="bentConnector3">
              <a:avLst>
                <a:gd name="adj1" fmla="val -35515"/>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49" name="Connector: Elbow 48">
              <a:extLst>
                <a:ext uri="{FF2B5EF4-FFF2-40B4-BE49-F238E27FC236}">
                  <a16:creationId xmlns:a16="http://schemas.microsoft.com/office/drawing/2014/main" id="{BBE7CE79-BA2B-4FC9-91A2-4EFE8C4E0CF5}"/>
                </a:ext>
              </a:extLst>
            </p:cNvPr>
            <p:cNvCxnSpPr>
              <a:cxnSpLocks/>
              <a:stCxn id="10" idx="2"/>
              <a:endCxn id="11" idx="0"/>
            </p:cNvCxnSpPr>
            <p:nvPr/>
          </p:nvCxnSpPr>
          <p:spPr>
            <a:xfrm rot="5400000">
              <a:off x="4313419" y="1377423"/>
              <a:ext cx="471888" cy="3658803"/>
            </a:xfrm>
            <a:prstGeom prst="bentConnector3">
              <a:avLst>
                <a:gd name="adj1" fmla="val 50000"/>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52" name="Connector: Elbow 51">
              <a:extLst>
                <a:ext uri="{FF2B5EF4-FFF2-40B4-BE49-F238E27FC236}">
                  <a16:creationId xmlns:a16="http://schemas.microsoft.com/office/drawing/2014/main" id="{D6981DF9-6D57-4DED-B23A-076D7511B1D2}"/>
                </a:ext>
              </a:extLst>
            </p:cNvPr>
            <p:cNvCxnSpPr>
              <a:cxnSpLocks/>
              <a:stCxn id="15" idx="0"/>
              <a:endCxn id="13" idx="2"/>
            </p:cNvCxnSpPr>
            <p:nvPr/>
          </p:nvCxnSpPr>
          <p:spPr>
            <a:xfrm rot="5400000" flipH="1" flipV="1">
              <a:off x="6820810" y="3287158"/>
              <a:ext cx="694069" cy="2062910"/>
            </a:xfrm>
            <a:prstGeom prst="bentConnector3">
              <a:avLst>
                <a:gd name="adj1" fmla="val 50000"/>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57" name="Straight Arrow Connector 56">
              <a:extLst>
                <a:ext uri="{FF2B5EF4-FFF2-40B4-BE49-F238E27FC236}">
                  <a16:creationId xmlns:a16="http://schemas.microsoft.com/office/drawing/2014/main" id="{AE359BC4-0A44-40F4-9E73-4C680F01B484}"/>
                </a:ext>
              </a:extLst>
            </p:cNvPr>
            <p:cNvCxnSpPr>
              <a:cxnSpLocks/>
              <a:stCxn id="14" idx="0"/>
              <a:endCxn id="11" idx="2"/>
            </p:cNvCxnSpPr>
            <p:nvPr/>
          </p:nvCxnSpPr>
          <p:spPr>
            <a:xfrm flipV="1">
              <a:off x="2719960" y="3971577"/>
              <a:ext cx="1" cy="694069"/>
            </a:xfrm>
            <a:prstGeom prst="straightConnector1">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68" name="Connector: Elbow 67">
              <a:extLst>
                <a:ext uri="{FF2B5EF4-FFF2-40B4-BE49-F238E27FC236}">
                  <a16:creationId xmlns:a16="http://schemas.microsoft.com/office/drawing/2014/main" id="{92FB5644-F34B-4AB7-9871-D3E5DFAD5CF7}"/>
                </a:ext>
              </a:extLst>
            </p:cNvPr>
            <p:cNvCxnSpPr>
              <a:cxnSpLocks/>
              <a:stCxn id="11" idx="2"/>
            </p:cNvCxnSpPr>
            <p:nvPr/>
          </p:nvCxnSpPr>
          <p:spPr>
            <a:xfrm rot="16200000" flipH="1">
              <a:off x="5367222" y="1324314"/>
              <a:ext cx="184816" cy="5479339"/>
            </a:xfrm>
            <a:prstGeom prst="bentConnector2">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79" name="Straight Arrow Connector 78">
              <a:extLst>
                <a:ext uri="{FF2B5EF4-FFF2-40B4-BE49-F238E27FC236}">
                  <a16:creationId xmlns:a16="http://schemas.microsoft.com/office/drawing/2014/main" id="{16EB5B4F-FEA8-4FBB-883C-795AB11BF33E}"/>
                </a:ext>
              </a:extLst>
            </p:cNvPr>
            <p:cNvCxnSpPr>
              <a:cxnSpLocks/>
            </p:cNvCxnSpPr>
            <p:nvPr/>
          </p:nvCxnSpPr>
          <p:spPr>
            <a:xfrm>
              <a:off x="5814146" y="4193757"/>
              <a:ext cx="0" cy="471889"/>
            </a:xfrm>
            <a:prstGeom prst="straightConnector1">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22" name="Connector: Elbow 21">
              <a:extLst>
                <a:ext uri="{FF2B5EF4-FFF2-40B4-BE49-F238E27FC236}">
                  <a16:creationId xmlns:a16="http://schemas.microsoft.com/office/drawing/2014/main" id="{260E8E35-F83A-4552-8C14-60722C64F2DF}"/>
                </a:ext>
              </a:extLst>
            </p:cNvPr>
            <p:cNvCxnSpPr>
              <a:cxnSpLocks/>
            </p:cNvCxnSpPr>
            <p:nvPr/>
          </p:nvCxnSpPr>
          <p:spPr>
            <a:xfrm rot="10800000" flipH="1" flipV="1">
              <a:off x="2113115" y="3732666"/>
              <a:ext cx="5479336" cy="1735160"/>
            </a:xfrm>
            <a:prstGeom prst="bentConnector3">
              <a:avLst>
                <a:gd name="adj1" fmla="val -8595"/>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grpSp>
      <p:grpSp>
        <p:nvGrpSpPr>
          <p:cNvPr id="5" name="Group 4">
            <a:extLst>
              <a:ext uri="{FF2B5EF4-FFF2-40B4-BE49-F238E27FC236}">
                <a16:creationId xmlns:a16="http://schemas.microsoft.com/office/drawing/2014/main" id="{A151BF3E-7B05-44EE-BBF6-31707E80A615}"/>
              </a:ext>
            </a:extLst>
          </p:cNvPr>
          <p:cNvGrpSpPr/>
          <p:nvPr/>
        </p:nvGrpSpPr>
        <p:grpSpPr>
          <a:xfrm>
            <a:off x="10146536" y="4561164"/>
            <a:ext cx="1644048" cy="1891718"/>
            <a:chOff x="10300770" y="4561163"/>
            <a:chExt cx="1622017" cy="1263755"/>
          </a:xfrm>
        </p:grpSpPr>
        <p:grpSp>
          <p:nvGrpSpPr>
            <p:cNvPr id="2" name="Group 1">
              <a:extLst>
                <a:ext uri="{FF2B5EF4-FFF2-40B4-BE49-F238E27FC236}">
                  <a16:creationId xmlns:a16="http://schemas.microsoft.com/office/drawing/2014/main" id="{952C4B57-12D0-46B9-B513-D70E0F7BD4AD}"/>
                </a:ext>
              </a:extLst>
            </p:cNvPr>
            <p:cNvGrpSpPr/>
            <p:nvPr/>
          </p:nvGrpSpPr>
          <p:grpSpPr>
            <a:xfrm>
              <a:off x="10300770" y="4633537"/>
              <a:ext cx="1622017" cy="1072595"/>
              <a:chOff x="10201118" y="4602864"/>
              <a:chExt cx="1622017" cy="1072595"/>
            </a:xfrm>
          </p:grpSpPr>
          <p:sp>
            <p:nvSpPr>
              <p:cNvPr id="29" name="TextBox 28">
                <a:extLst>
                  <a:ext uri="{FF2B5EF4-FFF2-40B4-BE49-F238E27FC236}">
                    <a16:creationId xmlns:a16="http://schemas.microsoft.com/office/drawing/2014/main" id="{9FA9D2B8-DCB5-4BF9-A06D-786ED2614B03}"/>
                  </a:ext>
                </a:extLst>
              </p:cNvPr>
              <p:cNvSpPr txBox="1"/>
              <p:nvPr/>
            </p:nvSpPr>
            <p:spPr>
              <a:xfrm>
                <a:off x="10201118" y="4602864"/>
                <a:ext cx="1622017" cy="215444"/>
              </a:xfrm>
              <a:prstGeom prst="rect">
                <a:avLst/>
              </a:prstGeom>
              <a:noFill/>
            </p:spPr>
            <p:txBody>
              <a:bodyPr wrap="square" lIns="0" tIns="0" rIns="0" bIns="0" rtlCol="0">
                <a:spAutoFit/>
              </a:bodyPr>
              <a:lstStyle/>
              <a:p>
                <a:pPr algn="ctr">
                  <a:spcBef>
                    <a:spcPts val="600"/>
                  </a:spcBef>
                  <a:buSzPct val="100000"/>
                </a:pPr>
                <a:r>
                  <a:rPr lang="en-US" sz="1400" b="1">
                    <a:solidFill>
                      <a:srgbClr val="313131"/>
                    </a:solidFill>
                  </a:rPr>
                  <a:t>Legend</a:t>
                </a:r>
              </a:p>
            </p:txBody>
          </p:sp>
          <p:sp>
            <p:nvSpPr>
              <p:cNvPr id="45" name="Rectangle 44">
                <a:extLst>
                  <a:ext uri="{FF2B5EF4-FFF2-40B4-BE49-F238E27FC236}">
                    <a16:creationId xmlns:a16="http://schemas.microsoft.com/office/drawing/2014/main" id="{7F1A552B-DE44-4E3B-AF28-F7BBCA60457A}"/>
                  </a:ext>
                </a:extLst>
              </p:cNvPr>
              <p:cNvSpPr/>
              <p:nvPr/>
            </p:nvSpPr>
            <p:spPr bwMode="gray">
              <a:xfrm>
                <a:off x="10536448" y="4736443"/>
                <a:ext cx="951356" cy="391598"/>
              </a:xfrm>
              <a:prstGeom prst="rect">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50" b="1"/>
                  <a:t>Module in Scope for period end</a:t>
                </a:r>
              </a:p>
            </p:txBody>
          </p:sp>
          <p:sp>
            <p:nvSpPr>
              <p:cNvPr id="47" name="Rectangle 46">
                <a:extLst>
                  <a:ext uri="{FF2B5EF4-FFF2-40B4-BE49-F238E27FC236}">
                    <a16:creationId xmlns:a16="http://schemas.microsoft.com/office/drawing/2014/main" id="{BC099FE2-DBEF-4181-8EC0-C5781FF2AAE2}"/>
                  </a:ext>
                </a:extLst>
              </p:cNvPr>
              <p:cNvSpPr/>
              <p:nvPr/>
            </p:nvSpPr>
            <p:spPr bwMode="gray">
              <a:xfrm>
                <a:off x="10528212" y="5171498"/>
                <a:ext cx="951358" cy="503961"/>
              </a:xfrm>
              <a:prstGeom prst="rect">
                <a:avLst/>
              </a:prstGeom>
              <a:solidFill>
                <a:schemeClr val="bg2">
                  <a:lumMod val="75000"/>
                </a:schemeClr>
              </a:solidFill>
              <a:ln w="19050" algn="ctr">
                <a:noFill/>
                <a:miter lim="800000"/>
                <a:headEnd/>
                <a:tailEnd/>
              </a:ln>
            </p:spPr>
            <p:txBody>
              <a:bodyPr wrap="square" lIns="88900" tIns="88900" rIns="88900" bIns="88900" rtlCol="0" anchor="ctr"/>
              <a:lstStyle/>
              <a:p>
                <a:pPr algn="ctr">
                  <a:lnSpc>
                    <a:spcPct val="106000"/>
                  </a:lnSpc>
                </a:pPr>
                <a:endParaRPr lang="en-US" sz="1050" b="1"/>
              </a:p>
              <a:p>
                <a:pPr algn="ctr">
                  <a:lnSpc>
                    <a:spcPct val="106000"/>
                  </a:lnSpc>
                </a:pPr>
                <a:r>
                  <a:rPr lang="en-US" sz="1050" b="1"/>
                  <a:t>Module out of Scope for period end</a:t>
                </a:r>
              </a:p>
              <a:p>
                <a:pPr algn="ctr">
                  <a:lnSpc>
                    <a:spcPct val="106000"/>
                  </a:lnSpc>
                </a:pPr>
                <a:endParaRPr lang="en-US" sz="1050" b="1"/>
              </a:p>
            </p:txBody>
          </p:sp>
        </p:grpSp>
        <p:sp>
          <p:nvSpPr>
            <p:cNvPr id="3" name="Rectangle 2">
              <a:extLst>
                <a:ext uri="{FF2B5EF4-FFF2-40B4-BE49-F238E27FC236}">
                  <a16:creationId xmlns:a16="http://schemas.microsoft.com/office/drawing/2014/main" id="{5F0E28AA-EB95-49C8-81DC-9D6A7341BABF}"/>
                </a:ext>
              </a:extLst>
            </p:cNvPr>
            <p:cNvSpPr/>
            <p:nvPr/>
          </p:nvSpPr>
          <p:spPr bwMode="gray">
            <a:xfrm>
              <a:off x="10477041" y="4561163"/>
              <a:ext cx="1252596" cy="1263755"/>
            </a:xfrm>
            <a:prstGeom prst="rect">
              <a:avLst/>
            </a:prstGeom>
            <a:noFill/>
            <a:ln w="19050" algn="ctr">
              <a:solidFill>
                <a:schemeClr val="accent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grpSp>
      <p:sp>
        <p:nvSpPr>
          <p:cNvPr id="38" name="TextBox 37">
            <a:extLst>
              <a:ext uri="{FF2B5EF4-FFF2-40B4-BE49-F238E27FC236}">
                <a16:creationId xmlns:a16="http://schemas.microsoft.com/office/drawing/2014/main" id="{1527763B-D3F2-411D-87FC-F5C28618A7AB}"/>
              </a:ext>
            </a:extLst>
          </p:cNvPr>
          <p:cNvSpPr txBox="1"/>
          <p:nvPr/>
        </p:nvSpPr>
        <p:spPr>
          <a:xfrm>
            <a:off x="451132" y="38853"/>
            <a:ext cx="11259798" cy="560923"/>
          </a:xfrm>
          <a:prstGeom prst="rect">
            <a:avLst/>
          </a:prstGeom>
          <a:noFill/>
        </p:spPr>
        <p:txBody>
          <a:bodyPr wrap="square">
            <a:spAutoFit/>
          </a:bodyPr>
          <a:lstStyle/>
          <a:p>
            <a:pPr>
              <a:lnSpc>
                <a:spcPct val="106000"/>
              </a:lnSpc>
              <a:buFont typeface="Wingdings 2" pitchFamily="18" charset="2"/>
              <a:buNone/>
            </a:pPr>
            <a:r>
              <a:rPr lang="en-US" sz="3000" b="1" dirty="0">
                <a:latin typeface="+mj-lt"/>
              </a:rPr>
              <a:t>Module in Scope and dependency for period end activity in Oracle</a:t>
            </a:r>
          </a:p>
        </p:txBody>
      </p:sp>
      <p:sp>
        <p:nvSpPr>
          <p:cNvPr id="48" name="Rectangle 47">
            <a:extLst>
              <a:ext uri="{FF2B5EF4-FFF2-40B4-BE49-F238E27FC236}">
                <a16:creationId xmlns:a16="http://schemas.microsoft.com/office/drawing/2014/main" id="{BFACB682-A8ED-410D-B825-37392CE54451}"/>
              </a:ext>
            </a:extLst>
          </p:cNvPr>
          <p:cNvSpPr/>
          <p:nvPr/>
        </p:nvSpPr>
        <p:spPr bwMode="gray">
          <a:xfrm>
            <a:off x="10224952" y="3872215"/>
            <a:ext cx="1485977" cy="611078"/>
          </a:xfrm>
          <a:prstGeom prst="rect">
            <a:avLst/>
          </a:prstGeom>
          <a:solidFill>
            <a:srgbClr val="92D050"/>
          </a:solidFill>
          <a:ln w="19050" algn="ctr">
            <a:noFill/>
            <a:miter lim="800000"/>
            <a:headEnd/>
            <a:tailEnd/>
          </a:ln>
        </p:spPr>
        <p:txBody>
          <a:bodyPr wrap="square" lIns="88900" tIns="88900" rIns="88900" bIns="88900" rtlCol="0" anchor="ctr"/>
          <a:lstStyle/>
          <a:p>
            <a:pPr>
              <a:spcAft>
                <a:spcPts val="125"/>
              </a:spcAft>
            </a:pPr>
            <a:r>
              <a:rPr lang="en-US" sz="1400" b="1" dirty="0"/>
              <a:t>EPM</a:t>
            </a:r>
          </a:p>
          <a:p>
            <a:pPr>
              <a:spcAft>
                <a:spcPts val="125"/>
              </a:spcAft>
            </a:pPr>
            <a:r>
              <a:rPr lang="en-US" sz="1400" b="1"/>
              <a:t>FCCS </a:t>
            </a:r>
            <a:r>
              <a:rPr lang="en-US" sz="1400" b="1" dirty="0"/>
              <a:t>/ARCS</a:t>
            </a:r>
          </a:p>
        </p:txBody>
      </p:sp>
      <p:sp>
        <p:nvSpPr>
          <p:cNvPr id="50" name="Rectangle 49">
            <a:extLst>
              <a:ext uri="{FF2B5EF4-FFF2-40B4-BE49-F238E27FC236}">
                <a16:creationId xmlns:a16="http://schemas.microsoft.com/office/drawing/2014/main" id="{47B98282-8FEC-4856-89A6-1ED690968BC3}"/>
              </a:ext>
            </a:extLst>
          </p:cNvPr>
          <p:cNvSpPr/>
          <p:nvPr/>
        </p:nvSpPr>
        <p:spPr bwMode="gray">
          <a:xfrm>
            <a:off x="8212210" y="2968877"/>
            <a:ext cx="1252596" cy="532787"/>
          </a:xfrm>
          <a:prstGeom prst="rect">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400" dirty="0">
                <a:solidFill>
                  <a:schemeClr val="accent4"/>
                </a:solidFill>
              </a:rPr>
              <a:t> </a:t>
            </a:r>
            <a:r>
              <a:rPr lang="en-US" sz="1400" b="1" dirty="0"/>
              <a:t>Intercompany</a:t>
            </a:r>
          </a:p>
        </p:txBody>
      </p:sp>
      <p:cxnSp>
        <p:nvCxnSpPr>
          <p:cNvPr id="51" name="Straight Arrow Connector 50">
            <a:extLst>
              <a:ext uri="{FF2B5EF4-FFF2-40B4-BE49-F238E27FC236}">
                <a16:creationId xmlns:a16="http://schemas.microsoft.com/office/drawing/2014/main" id="{DB81CE9F-654D-404A-AF6D-8F248B9391A7}"/>
              </a:ext>
            </a:extLst>
          </p:cNvPr>
          <p:cNvCxnSpPr>
            <a:cxnSpLocks/>
          </p:cNvCxnSpPr>
          <p:nvPr/>
        </p:nvCxnSpPr>
        <p:spPr>
          <a:xfrm>
            <a:off x="8923488" y="3501664"/>
            <a:ext cx="0" cy="370551"/>
          </a:xfrm>
          <a:prstGeom prst="straightConnector1">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cxnSp>
        <p:nvCxnSpPr>
          <p:cNvPr id="53" name="Straight Arrow Connector 52">
            <a:extLst>
              <a:ext uri="{FF2B5EF4-FFF2-40B4-BE49-F238E27FC236}">
                <a16:creationId xmlns:a16="http://schemas.microsoft.com/office/drawing/2014/main" id="{3C769F13-62A5-4528-B066-0B4A35313563}"/>
              </a:ext>
            </a:extLst>
          </p:cNvPr>
          <p:cNvCxnSpPr>
            <a:cxnSpLocks/>
          </p:cNvCxnSpPr>
          <p:nvPr/>
        </p:nvCxnSpPr>
        <p:spPr>
          <a:xfrm>
            <a:off x="9549785" y="4242586"/>
            <a:ext cx="596751" cy="0"/>
          </a:xfrm>
          <a:prstGeom prst="straightConnector1">
            <a:avLst/>
          </a:prstGeom>
          <a:ln>
            <a:solidFill>
              <a:schemeClr val="tx1">
                <a:lumMod val="75000"/>
                <a:lumOff val="25000"/>
              </a:schemeClr>
            </a:solidFill>
            <a:tailEnd type="triangle"/>
          </a:ln>
        </p:spPr>
        <p:style>
          <a:lnRef idx="2">
            <a:schemeClr val="dk1"/>
          </a:lnRef>
          <a:fillRef idx="0">
            <a:schemeClr val="dk1"/>
          </a:fillRef>
          <a:effectRef idx="1">
            <a:schemeClr val="dk1"/>
          </a:effectRef>
          <a:fontRef idx="minor">
            <a:schemeClr val="tx1"/>
          </a:fontRef>
        </p:style>
      </p:cxnSp>
      <p:sp>
        <p:nvSpPr>
          <p:cNvPr id="54" name="Oval 53">
            <a:extLst>
              <a:ext uri="{FF2B5EF4-FFF2-40B4-BE49-F238E27FC236}">
                <a16:creationId xmlns:a16="http://schemas.microsoft.com/office/drawing/2014/main" id="{7B3D6646-10AF-4455-AF36-0FF0107AB06E}"/>
              </a:ext>
            </a:extLst>
          </p:cNvPr>
          <p:cNvSpPr/>
          <p:nvPr/>
        </p:nvSpPr>
        <p:spPr bwMode="gray">
          <a:xfrm>
            <a:off x="3268509" y="666708"/>
            <a:ext cx="526998" cy="492561"/>
          </a:xfrm>
          <a:prstGeom prst="ellipse">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solidFill>
                  <a:schemeClr val="bg1"/>
                </a:solidFill>
              </a:rPr>
              <a:t>1</a:t>
            </a:r>
          </a:p>
        </p:txBody>
      </p:sp>
      <p:sp>
        <p:nvSpPr>
          <p:cNvPr id="55" name="Oval 54">
            <a:extLst>
              <a:ext uri="{FF2B5EF4-FFF2-40B4-BE49-F238E27FC236}">
                <a16:creationId xmlns:a16="http://schemas.microsoft.com/office/drawing/2014/main" id="{D1AA47DA-444A-4C42-B52D-386A4B284870}"/>
              </a:ext>
            </a:extLst>
          </p:cNvPr>
          <p:cNvSpPr/>
          <p:nvPr/>
        </p:nvSpPr>
        <p:spPr bwMode="gray">
          <a:xfrm>
            <a:off x="6095999" y="666708"/>
            <a:ext cx="526998" cy="492561"/>
          </a:xfrm>
          <a:prstGeom prst="ellipse">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solidFill>
                  <a:schemeClr val="bg1"/>
                </a:solidFill>
              </a:rPr>
              <a:t>2</a:t>
            </a:r>
          </a:p>
        </p:txBody>
      </p:sp>
      <p:sp>
        <p:nvSpPr>
          <p:cNvPr id="56" name="Oval 55">
            <a:extLst>
              <a:ext uri="{FF2B5EF4-FFF2-40B4-BE49-F238E27FC236}">
                <a16:creationId xmlns:a16="http://schemas.microsoft.com/office/drawing/2014/main" id="{6222C2FC-CC6A-4C69-9803-2D8D5302CA30}"/>
              </a:ext>
            </a:extLst>
          </p:cNvPr>
          <p:cNvSpPr/>
          <p:nvPr/>
        </p:nvSpPr>
        <p:spPr bwMode="gray">
          <a:xfrm>
            <a:off x="6211606" y="3711761"/>
            <a:ext cx="526998" cy="492561"/>
          </a:xfrm>
          <a:prstGeom prst="ellipse">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solidFill>
                  <a:schemeClr val="bg1"/>
                </a:solidFill>
              </a:rPr>
              <a:t>3</a:t>
            </a:r>
          </a:p>
        </p:txBody>
      </p:sp>
      <p:sp>
        <p:nvSpPr>
          <p:cNvPr id="58" name="Oval 57">
            <a:extLst>
              <a:ext uri="{FF2B5EF4-FFF2-40B4-BE49-F238E27FC236}">
                <a16:creationId xmlns:a16="http://schemas.microsoft.com/office/drawing/2014/main" id="{0A1FE9B0-BE83-4FDC-AC8B-8FED7C0F44C8}"/>
              </a:ext>
            </a:extLst>
          </p:cNvPr>
          <p:cNvSpPr/>
          <p:nvPr/>
        </p:nvSpPr>
        <p:spPr bwMode="gray">
          <a:xfrm>
            <a:off x="7816223" y="2749656"/>
            <a:ext cx="526998" cy="492561"/>
          </a:xfrm>
          <a:prstGeom prst="ellipse">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solidFill>
                  <a:schemeClr val="bg1"/>
                </a:solidFill>
              </a:rPr>
              <a:t>4</a:t>
            </a:r>
          </a:p>
        </p:txBody>
      </p:sp>
      <p:sp>
        <p:nvSpPr>
          <p:cNvPr id="59" name="Oval 58">
            <a:extLst>
              <a:ext uri="{FF2B5EF4-FFF2-40B4-BE49-F238E27FC236}">
                <a16:creationId xmlns:a16="http://schemas.microsoft.com/office/drawing/2014/main" id="{48BB932A-71C8-481F-90DE-D47C7388318A}"/>
              </a:ext>
            </a:extLst>
          </p:cNvPr>
          <p:cNvSpPr/>
          <p:nvPr/>
        </p:nvSpPr>
        <p:spPr bwMode="gray">
          <a:xfrm>
            <a:off x="8076181" y="3674399"/>
            <a:ext cx="526998" cy="492561"/>
          </a:xfrm>
          <a:prstGeom prst="ellipse">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solidFill>
                  <a:schemeClr val="bg1"/>
                </a:solidFill>
              </a:rPr>
              <a:t>5</a:t>
            </a:r>
          </a:p>
        </p:txBody>
      </p:sp>
      <p:sp>
        <p:nvSpPr>
          <p:cNvPr id="60" name="Oval 59">
            <a:extLst>
              <a:ext uri="{FF2B5EF4-FFF2-40B4-BE49-F238E27FC236}">
                <a16:creationId xmlns:a16="http://schemas.microsoft.com/office/drawing/2014/main" id="{22C3C7AA-AEBE-49B9-9525-7354E3D21410}"/>
              </a:ext>
            </a:extLst>
          </p:cNvPr>
          <p:cNvSpPr/>
          <p:nvPr/>
        </p:nvSpPr>
        <p:spPr bwMode="gray">
          <a:xfrm>
            <a:off x="11331311" y="3521416"/>
            <a:ext cx="526998" cy="492561"/>
          </a:xfrm>
          <a:prstGeom prst="ellipse">
            <a:avLst/>
          </a:prstGeom>
          <a:solidFill>
            <a:srgbClr val="046A38"/>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dirty="0">
                <a:solidFill>
                  <a:schemeClr val="bg1"/>
                </a:solidFill>
              </a:rPr>
              <a:t>6</a:t>
            </a:r>
          </a:p>
        </p:txBody>
      </p:sp>
    </p:spTree>
    <p:extLst>
      <p:ext uri="{BB962C8B-B14F-4D97-AF65-F5344CB8AC3E}">
        <p14:creationId xmlns:p14="http://schemas.microsoft.com/office/powerpoint/2010/main" val="5527392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A2CFE3-ED7E-4BD1-B35D-A4BBFC982204}"/>
              </a:ext>
            </a:extLst>
          </p:cNvPr>
          <p:cNvSpPr>
            <a:spLocks noGrp="1"/>
          </p:cNvSpPr>
          <p:nvPr>
            <p:ph type="body" sz="quarter" idx="10"/>
          </p:nvPr>
        </p:nvSpPr>
        <p:spPr>
          <a:xfrm>
            <a:off x="176270" y="597303"/>
            <a:ext cx="11931267" cy="5784447"/>
          </a:xfrm>
        </p:spPr>
        <p:txBody>
          <a:bodyPr/>
          <a:lstStyle/>
          <a:p>
            <a:pPr marL="228600" indent="-228600">
              <a:spcBef>
                <a:spcPts val="0"/>
              </a:spcBef>
              <a:spcAft>
                <a:spcPts val="0"/>
              </a:spcAft>
              <a:buFont typeface="+mj-lt"/>
              <a:buAutoNum type="arabicPeriod"/>
              <a:defRPr/>
            </a:pPr>
            <a:r>
              <a:rPr lang="en-US" sz="1400" dirty="0">
                <a:ea typeface="ＭＳ Ｐゴシック" panose="020B0600070205080204" pitchFamily="34" charset="-128"/>
                <a:cs typeface="Lucida Sans" panose="020B0602040502020204" pitchFamily="34" charset="0"/>
              </a:rPr>
              <a:t>Close Payables before closing Procurement to take into account the purchasing accruals at period end to accrue expenses on un-invoiced receipts.</a:t>
            </a:r>
          </a:p>
          <a:p>
            <a:pPr marL="228600" indent="-228600">
              <a:spcBef>
                <a:spcPts val="0"/>
              </a:spcBef>
              <a:spcAft>
                <a:spcPts val="0"/>
              </a:spcAft>
              <a:buFont typeface="+mj-lt"/>
              <a:buAutoNum type="arabicPeriod"/>
              <a:defRPr/>
            </a:pPr>
            <a:r>
              <a:rPr lang="en-US" sz="1400" dirty="0">
                <a:ea typeface="ＭＳ Ｐゴシック" panose="020B0600070205080204" pitchFamily="34" charset="-128"/>
                <a:cs typeface="Lucida Sans" panose="020B0602040502020204" pitchFamily="34" charset="0"/>
              </a:rPr>
              <a:t>Close Payables before closing Fixed Assets to ensure invoices are completed and capital invoice line distributions are transferred from Payables to Fixed Assets.</a:t>
            </a:r>
          </a:p>
          <a:p>
            <a:pPr marL="228600" indent="-228600">
              <a:spcBef>
                <a:spcPts val="0"/>
              </a:spcBef>
              <a:spcAft>
                <a:spcPts val="0"/>
              </a:spcAft>
              <a:buFont typeface="+mj-lt"/>
              <a:buAutoNum type="arabicPeriod"/>
              <a:defRPr/>
            </a:pPr>
            <a:r>
              <a:rPr lang="en-US" sz="1400" dirty="0">
                <a:ea typeface="ＭＳ Ｐゴシック" panose="020B0600070205080204" pitchFamily="34" charset="-128"/>
                <a:cs typeface="Lucida Sans" panose="020B0602040502020204" pitchFamily="34" charset="0"/>
              </a:rPr>
              <a:t>Close all subledger applications before closing Intercompany GL.</a:t>
            </a:r>
          </a:p>
          <a:p>
            <a:pPr marL="228600" indent="-228600">
              <a:spcBef>
                <a:spcPts val="0"/>
              </a:spcBef>
              <a:spcAft>
                <a:spcPts val="0"/>
              </a:spcAft>
              <a:buFont typeface="+mj-lt"/>
              <a:buAutoNum type="arabicPeriod"/>
              <a:defRPr/>
            </a:pPr>
            <a:r>
              <a:rPr lang="en-US" sz="1400" dirty="0">
                <a:ea typeface="ＭＳ Ｐゴシック" panose="020B0600070205080204" pitchFamily="34" charset="-128"/>
              </a:rPr>
              <a:t>Close Intercompany Period before closing General Ledger</a:t>
            </a:r>
          </a:p>
          <a:p>
            <a:pPr marL="228600" indent="-228600">
              <a:spcBef>
                <a:spcPts val="0"/>
              </a:spcBef>
              <a:spcAft>
                <a:spcPts val="0"/>
              </a:spcAft>
              <a:buFont typeface="+mj-lt"/>
              <a:buAutoNum type="arabicPeriod"/>
              <a:defRPr/>
            </a:pPr>
            <a:r>
              <a:rPr lang="en-US" sz="1400" dirty="0">
                <a:ea typeface="ＭＳ Ｐゴシック" panose="020B0600070205080204" pitchFamily="34" charset="-128"/>
              </a:rPr>
              <a:t>Close EPM-FCCS &amp; ARCS.</a:t>
            </a:r>
            <a:endParaRPr lang="en-US" sz="1400" dirty="0"/>
          </a:p>
        </p:txBody>
      </p:sp>
      <p:sp>
        <p:nvSpPr>
          <p:cNvPr id="3" name="Title 2">
            <a:extLst>
              <a:ext uri="{FF2B5EF4-FFF2-40B4-BE49-F238E27FC236}">
                <a16:creationId xmlns:a16="http://schemas.microsoft.com/office/drawing/2014/main" id="{24C6EBE6-B095-4FD1-8E01-CE4D537116B7}"/>
              </a:ext>
            </a:extLst>
          </p:cNvPr>
          <p:cNvSpPr txBox="1">
            <a:spLocks/>
          </p:cNvSpPr>
          <p:nvPr/>
        </p:nvSpPr>
        <p:spPr>
          <a:xfrm>
            <a:off x="176270" y="-18891"/>
            <a:ext cx="11252200" cy="495141"/>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3000" b="1" dirty="0"/>
              <a:t>Dependencies of Period Close &amp; Month End Close Checklist - Sample</a:t>
            </a:r>
          </a:p>
        </p:txBody>
      </p:sp>
      <p:pic>
        <p:nvPicPr>
          <p:cNvPr id="7" name="Picture 6">
            <a:extLst>
              <a:ext uri="{FF2B5EF4-FFF2-40B4-BE49-F238E27FC236}">
                <a16:creationId xmlns:a16="http://schemas.microsoft.com/office/drawing/2014/main" id="{F57694AB-7A65-4992-997E-7C64E7A4CE5B}"/>
              </a:ext>
            </a:extLst>
          </p:cNvPr>
          <p:cNvPicPr>
            <a:picLocks noChangeAspect="1"/>
          </p:cNvPicPr>
          <p:nvPr/>
        </p:nvPicPr>
        <p:blipFill>
          <a:blip r:embed="rId2"/>
          <a:stretch>
            <a:fillRect/>
          </a:stretch>
        </p:blipFill>
        <p:spPr>
          <a:xfrm>
            <a:off x="130366" y="1725156"/>
            <a:ext cx="11931267" cy="4924425"/>
          </a:xfrm>
          <a:prstGeom prst="rect">
            <a:avLst/>
          </a:prstGeom>
        </p:spPr>
      </p:pic>
      <p:graphicFrame>
        <p:nvGraphicFramePr>
          <p:cNvPr id="8" name="Object 7">
            <a:extLst>
              <a:ext uri="{FF2B5EF4-FFF2-40B4-BE49-F238E27FC236}">
                <a16:creationId xmlns:a16="http://schemas.microsoft.com/office/drawing/2014/main" id="{708D1884-86E8-4A13-979D-AA663D3C797B}"/>
              </a:ext>
            </a:extLst>
          </p:cNvPr>
          <p:cNvGraphicFramePr>
            <a:graphicFrameLocks noChangeAspect="1"/>
          </p:cNvGraphicFramePr>
          <p:nvPr>
            <p:extLst>
              <p:ext uri="{D42A27DB-BD31-4B8C-83A1-F6EECF244321}">
                <p14:modId xmlns:p14="http://schemas.microsoft.com/office/powerpoint/2010/main" val="4237639683"/>
              </p:ext>
            </p:extLst>
          </p:nvPr>
        </p:nvGraphicFramePr>
        <p:xfrm>
          <a:off x="5345170" y="1085220"/>
          <a:ext cx="914400" cy="806450"/>
        </p:xfrm>
        <a:graphic>
          <a:graphicData uri="http://schemas.openxmlformats.org/presentationml/2006/ole">
            <mc:AlternateContent xmlns:mc="http://schemas.openxmlformats.org/markup-compatibility/2006">
              <mc:Choice xmlns:v="urn:schemas-microsoft-com:vml" Requires="v">
                <p:oleObj name="Worksheet" showAsIcon="1" r:id="rId3" imgW="914597" imgH="806406" progId="Excel.Sheet.12">
                  <p:embed/>
                </p:oleObj>
              </mc:Choice>
              <mc:Fallback>
                <p:oleObj name="Worksheet" showAsIcon="1" r:id="rId3" imgW="914597" imgH="806406" progId="Excel.Sheet.12">
                  <p:embed/>
                  <p:pic>
                    <p:nvPicPr>
                      <p:cNvPr id="8" name="Object 7">
                        <a:extLst>
                          <a:ext uri="{FF2B5EF4-FFF2-40B4-BE49-F238E27FC236}">
                            <a16:creationId xmlns:a16="http://schemas.microsoft.com/office/drawing/2014/main" id="{708D1884-86E8-4A13-979D-AA663D3C797B}"/>
                          </a:ext>
                        </a:extLst>
                      </p:cNvPr>
                      <p:cNvPicPr/>
                      <p:nvPr/>
                    </p:nvPicPr>
                    <p:blipFill>
                      <a:blip r:embed="rId4"/>
                      <a:stretch>
                        <a:fillRect/>
                      </a:stretch>
                    </p:blipFill>
                    <p:spPr>
                      <a:xfrm>
                        <a:off x="5345170" y="1085220"/>
                        <a:ext cx="914400" cy="806450"/>
                      </a:xfrm>
                      <a:prstGeom prst="rect">
                        <a:avLst/>
                      </a:prstGeom>
                    </p:spPr>
                  </p:pic>
                </p:oleObj>
              </mc:Fallback>
            </mc:AlternateContent>
          </a:graphicData>
        </a:graphic>
      </p:graphicFrame>
    </p:spTree>
    <p:extLst>
      <p:ext uri="{BB962C8B-B14F-4D97-AF65-F5344CB8AC3E}">
        <p14:creationId xmlns:p14="http://schemas.microsoft.com/office/powerpoint/2010/main" val="147240373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406899" y="261183"/>
            <a:ext cx="11252200" cy="495141"/>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3000" b="1" dirty="0"/>
              <a:t>Cloud ERP Close Feature </a:t>
            </a:r>
          </a:p>
        </p:txBody>
      </p:sp>
      <p:sp>
        <p:nvSpPr>
          <p:cNvPr id="21" name="Rectangle 20">
            <a:extLst>
              <a:ext uri="{FF2B5EF4-FFF2-40B4-BE49-F238E27FC236}">
                <a16:creationId xmlns:a16="http://schemas.microsoft.com/office/drawing/2014/main" id="{4C9D7216-138D-4F36-8A96-F302D2795FEE}"/>
              </a:ext>
            </a:extLst>
          </p:cNvPr>
          <p:cNvSpPr/>
          <p:nvPr/>
        </p:nvSpPr>
        <p:spPr>
          <a:xfrm>
            <a:off x="535196" y="1334792"/>
            <a:ext cx="11252200" cy="2339102"/>
          </a:xfrm>
          <a:prstGeom prst="rect">
            <a:avLst/>
          </a:prstGeom>
        </p:spPr>
        <p:txBody>
          <a:bodyPr wrap="square">
            <a:spAutoFit/>
          </a:bodyPr>
          <a:lstStyle/>
          <a:p>
            <a:pPr>
              <a:spcBef>
                <a:spcPts val="600"/>
              </a:spcBef>
              <a:spcAft>
                <a:spcPts val="600"/>
              </a:spcAft>
            </a:pPr>
            <a:r>
              <a:rPr lang="en-US" sz="1200" b="1" dirty="0"/>
              <a:t>Period Close dashboard provides all the information about closing status of subledgers (AP, AR, FA), GL, Outstanding subledger transactions, Translation status and Intercompany period status. </a:t>
            </a:r>
          </a:p>
          <a:p>
            <a:pPr>
              <a:spcBef>
                <a:spcPts val="600"/>
              </a:spcBef>
              <a:spcAft>
                <a:spcPts val="600"/>
              </a:spcAft>
            </a:pPr>
            <a:r>
              <a:rPr lang="en-US" sz="1200" b="1" dirty="0"/>
              <a:t>Key Features:</a:t>
            </a:r>
            <a:endParaRPr lang="en-US" sz="1200" dirty="0"/>
          </a:p>
          <a:p>
            <a:pPr marL="461963" lvl="1" indent="-230188">
              <a:spcBef>
                <a:spcPts val="600"/>
              </a:spcBef>
              <a:spcAft>
                <a:spcPts val="600"/>
              </a:spcAft>
              <a:buFont typeface="Arial" panose="020B0604020202020204" pitchFamily="34" charset="0"/>
              <a:buChar char="•"/>
            </a:pPr>
            <a:r>
              <a:rPr lang="en-US" sz="1200" dirty="0"/>
              <a:t>Closing status: The Close Status region provides real-time visibility into the period close process from your subledgers to your General Ledger across the entire enterprise.</a:t>
            </a:r>
          </a:p>
          <a:p>
            <a:pPr marL="461963" lvl="1" indent="-230188">
              <a:spcBef>
                <a:spcPts val="600"/>
              </a:spcBef>
              <a:spcAft>
                <a:spcPts val="600"/>
              </a:spcAft>
              <a:buFont typeface="Arial" panose="020B0604020202020204" pitchFamily="34" charset="0"/>
              <a:buChar char="•"/>
            </a:pPr>
            <a:r>
              <a:rPr lang="en-US" sz="1200" dirty="0"/>
              <a:t>Outstanding subledger transactions: We can view outstanding transactions for all subledgers with their status.</a:t>
            </a:r>
          </a:p>
          <a:p>
            <a:pPr marL="461963" lvl="1" indent="-230188">
              <a:spcBef>
                <a:spcPts val="600"/>
              </a:spcBef>
              <a:spcAft>
                <a:spcPts val="600"/>
              </a:spcAft>
              <a:buFont typeface="Arial" panose="020B0604020202020204" pitchFamily="34" charset="0"/>
              <a:buChar char="•"/>
            </a:pPr>
            <a:r>
              <a:rPr lang="en-US" sz="1200" dirty="0"/>
              <a:t>Translation status: We can view translation status for a period for a ledger at one place</a:t>
            </a:r>
          </a:p>
          <a:p>
            <a:pPr marL="461963" lvl="1" indent="-230188">
              <a:spcBef>
                <a:spcPts val="600"/>
              </a:spcBef>
              <a:spcAft>
                <a:spcPts val="600"/>
              </a:spcAft>
              <a:buFont typeface="Arial" panose="020B0604020202020204" pitchFamily="34" charset="0"/>
              <a:buChar char="•"/>
            </a:pPr>
            <a:r>
              <a:rPr lang="en-US" sz="1200" dirty="0"/>
              <a:t>Intercompany period status: Provides information on intercompany latest opened period. </a:t>
            </a:r>
          </a:p>
        </p:txBody>
      </p:sp>
      <p:sp>
        <p:nvSpPr>
          <p:cNvPr id="30" name="Rectangle 41">
            <a:extLst>
              <a:ext uri="{FF2B5EF4-FFF2-40B4-BE49-F238E27FC236}">
                <a16:creationId xmlns:a16="http://schemas.microsoft.com/office/drawing/2014/main" id="{88FE3E19-64A5-4122-88BF-C4B9B691E936}"/>
              </a:ext>
            </a:extLst>
          </p:cNvPr>
          <p:cNvSpPr>
            <a:spLocks noChangeArrowheads="1"/>
          </p:cNvSpPr>
          <p:nvPr/>
        </p:nvSpPr>
        <p:spPr bwMode="auto">
          <a:xfrm>
            <a:off x="404603" y="839651"/>
            <a:ext cx="11592763" cy="495141"/>
          </a:xfrm>
          <a:prstGeom prst="rect">
            <a:avLst/>
          </a:prstGeom>
          <a:solidFill>
            <a:schemeClr val="accent1"/>
          </a:solidFill>
          <a:ln w="12700" algn="ctr">
            <a:solidFill>
              <a:schemeClr val="accent1"/>
            </a:solidFill>
            <a:miter lim="800000"/>
            <a:headEnd/>
            <a:tailEnd/>
          </a:ln>
        </p:spPr>
        <p:txBody>
          <a:bodyPr anchor="ctr"/>
          <a:lstStyle/>
          <a:p>
            <a:pPr algn="ctr" defTabSz="672704" eaLnBrk="0" hangingPunct="0">
              <a:lnSpc>
                <a:spcPct val="90000"/>
              </a:lnSpc>
              <a:spcBef>
                <a:spcPct val="80000"/>
              </a:spcBef>
              <a:buClr>
                <a:srgbClr val="001C73"/>
              </a:buClr>
              <a:defRPr/>
            </a:pPr>
            <a:r>
              <a:rPr lang="en-US" b="1" dirty="0">
                <a:cs typeface="Arial" panose="020B0604020202020204" pitchFamily="34" charset="0"/>
              </a:rPr>
              <a:t>Period Close Dashboard</a:t>
            </a:r>
          </a:p>
        </p:txBody>
      </p:sp>
      <p:pic>
        <p:nvPicPr>
          <p:cNvPr id="4" name="Picture 3">
            <a:extLst>
              <a:ext uri="{FF2B5EF4-FFF2-40B4-BE49-F238E27FC236}">
                <a16:creationId xmlns:a16="http://schemas.microsoft.com/office/drawing/2014/main" id="{3CC4ADE4-10C9-4721-9BDE-3DC81954EBFF}"/>
              </a:ext>
            </a:extLst>
          </p:cNvPr>
          <p:cNvPicPr>
            <a:picLocks noChangeAspect="1"/>
          </p:cNvPicPr>
          <p:nvPr/>
        </p:nvPicPr>
        <p:blipFill>
          <a:blip r:embed="rId2"/>
          <a:stretch>
            <a:fillRect/>
          </a:stretch>
        </p:blipFill>
        <p:spPr>
          <a:xfrm>
            <a:off x="129965" y="3595986"/>
            <a:ext cx="11932070" cy="3162862"/>
          </a:xfrm>
          <a:prstGeom prst="rect">
            <a:avLst/>
          </a:prstGeom>
        </p:spPr>
      </p:pic>
    </p:spTree>
    <p:extLst>
      <p:ext uri="{BB962C8B-B14F-4D97-AF65-F5344CB8AC3E}">
        <p14:creationId xmlns:p14="http://schemas.microsoft.com/office/powerpoint/2010/main" val="46499253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469900" y="355452"/>
            <a:ext cx="11252200" cy="434657"/>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3000" b="1" dirty="0"/>
              <a:t>Close Accounting Period: GL Period Statuses</a:t>
            </a:r>
          </a:p>
        </p:txBody>
      </p:sp>
      <p:sp>
        <p:nvSpPr>
          <p:cNvPr id="5" name="Text Placeholder 3">
            <a:extLst>
              <a:ext uri="{FF2B5EF4-FFF2-40B4-BE49-F238E27FC236}">
                <a16:creationId xmlns:a16="http://schemas.microsoft.com/office/drawing/2014/main" id="{EDE49063-369E-40C7-A2D0-6E24CE40A943}"/>
              </a:ext>
            </a:extLst>
          </p:cNvPr>
          <p:cNvSpPr txBox="1">
            <a:spLocks/>
          </p:cNvSpPr>
          <p:nvPr/>
        </p:nvSpPr>
        <p:spPr bwMode="gray">
          <a:xfrm>
            <a:off x="469900" y="1040868"/>
            <a:ext cx="10908253" cy="5341078"/>
          </a:xfrm>
          <a:prstGeom prst="rect">
            <a:avLst/>
          </a:prstGeom>
        </p:spPr>
        <p:txBody>
          <a:bodyPr vert="horz" lIns="0" tIns="0" rIns="0" bIns="0" rtlCol="0">
            <a:noAutofit/>
          </a:bodyPr>
          <a:lstStyle/>
          <a:p>
            <a:pPr marL="171450" indent="-171450">
              <a:buFont typeface="Arial" panose="020B0604020202020204" pitchFamily="34" charset="0"/>
              <a:buChar char="•"/>
            </a:pPr>
            <a:endParaRPr lang="en-US" sz="1200" dirty="0">
              <a:ea typeface="ＭＳ Ｐゴシック" panose="020B0600070205080204" pitchFamily="34" charset="-128"/>
              <a:cs typeface="Lucida Sans" panose="020B0602040502020204" pitchFamily="34" charset="0"/>
            </a:endParaRPr>
          </a:p>
          <a:p>
            <a:pPr algn="just">
              <a:spcBef>
                <a:spcPts val="300"/>
              </a:spcBef>
              <a:spcAft>
                <a:spcPts val="600"/>
              </a:spcAft>
              <a:buClr>
                <a:schemeClr val="tx1"/>
              </a:buClr>
              <a:buSzPct val="70000"/>
              <a:defRPr/>
            </a:pPr>
            <a:endParaRPr lang="en-US" sz="1200" dirty="0">
              <a:ea typeface="ＭＳ Ｐゴシック" panose="020B0600070205080204" pitchFamily="34" charset="-128"/>
              <a:cs typeface="Lucida Sans" panose="020B0602040502020204" pitchFamily="34" charset="0"/>
            </a:endParaRPr>
          </a:p>
          <a:p>
            <a:pPr marL="0" lvl="2" indent="-38099">
              <a:spcAft>
                <a:spcPts val="600"/>
              </a:spcAft>
              <a:buClr>
                <a:schemeClr val="tx1"/>
              </a:buClr>
              <a:buSzPct val="100000"/>
              <a:defRPr/>
            </a:pPr>
            <a:endParaRPr lang="en-US" sz="1200" dirty="0">
              <a:cs typeface="Times New Roman" panose="02020603050405020304" pitchFamily="18" charset="0"/>
            </a:endParaRPr>
          </a:p>
          <a:p>
            <a:pPr marL="0" lvl="2" indent="-38099">
              <a:spcAft>
                <a:spcPts val="600"/>
              </a:spcAft>
              <a:buClr>
                <a:schemeClr val="tx1"/>
              </a:buClr>
              <a:buSzPct val="100000"/>
              <a:defRPr/>
            </a:pPr>
            <a:endParaRPr lang="en-US" sz="1200" dirty="0">
              <a:cs typeface="Times New Roman" panose="02020603050405020304" pitchFamily="18" charset="0"/>
            </a:endParaRPr>
          </a:p>
          <a:p>
            <a:pPr marL="571485" lvl="3" algn="just">
              <a:spcAft>
                <a:spcPts val="600"/>
              </a:spcAft>
              <a:buClr>
                <a:schemeClr val="tx1"/>
              </a:buClr>
              <a:buSzPct val="100000"/>
              <a:defRPr/>
            </a:pPr>
            <a:endParaRPr lang="en-US" sz="1200" dirty="0">
              <a:ea typeface="ＭＳ Ｐゴシック" panose="020B0600070205080204" pitchFamily="34" charset="-128"/>
              <a:cs typeface="Lucida Sans" panose="020B0602040502020204" pitchFamily="34" charset="0"/>
            </a:endParaRPr>
          </a:p>
          <a:p>
            <a:pPr lvl="1"/>
            <a:endParaRPr lang="en-US" sz="1200" dirty="0"/>
          </a:p>
          <a:p>
            <a:pPr marL="781035" lvl="1" indent="-171450">
              <a:buFont typeface="Arial" panose="020B0604020202020204" pitchFamily="34" charset="0"/>
              <a:buChar char="•"/>
            </a:pPr>
            <a:endParaRPr lang="en-US" sz="1200" dirty="0"/>
          </a:p>
          <a:p>
            <a:pPr>
              <a:spcAft>
                <a:spcPts val="404"/>
              </a:spcAft>
              <a:defRPr/>
            </a:pPr>
            <a:endParaRPr lang="en-US" sz="1200" dirty="0"/>
          </a:p>
        </p:txBody>
      </p:sp>
      <p:grpSp>
        <p:nvGrpSpPr>
          <p:cNvPr id="6" name="Group 5">
            <a:extLst>
              <a:ext uri="{FF2B5EF4-FFF2-40B4-BE49-F238E27FC236}">
                <a16:creationId xmlns:a16="http://schemas.microsoft.com/office/drawing/2014/main" id="{9F73A1E2-B3FA-45BB-BE7A-ADA7C08FCDA1}"/>
              </a:ext>
            </a:extLst>
          </p:cNvPr>
          <p:cNvGrpSpPr/>
          <p:nvPr/>
        </p:nvGrpSpPr>
        <p:grpSpPr>
          <a:xfrm>
            <a:off x="1140221" y="1268631"/>
            <a:ext cx="2577504" cy="776259"/>
            <a:chOff x="0" y="616"/>
            <a:chExt cx="2577504" cy="776259"/>
          </a:xfrm>
        </p:grpSpPr>
        <p:sp>
          <p:nvSpPr>
            <p:cNvPr id="7" name="Rectangle: Rounded Corners 6">
              <a:extLst>
                <a:ext uri="{FF2B5EF4-FFF2-40B4-BE49-F238E27FC236}">
                  <a16:creationId xmlns:a16="http://schemas.microsoft.com/office/drawing/2014/main" id="{52037F8C-E65B-4BF9-B671-6B7C9C1CC0D7}"/>
                </a:ext>
              </a:extLst>
            </p:cNvPr>
            <p:cNvSpPr/>
            <p:nvPr/>
          </p:nvSpPr>
          <p:spPr>
            <a:xfrm>
              <a:off x="0" y="616"/>
              <a:ext cx="2577504" cy="77625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 name="Rectangle: Rounded Corners 4">
              <a:extLst>
                <a:ext uri="{FF2B5EF4-FFF2-40B4-BE49-F238E27FC236}">
                  <a16:creationId xmlns:a16="http://schemas.microsoft.com/office/drawing/2014/main" id="{6E902267-C34B-4B54-9511-97F3128E2C1D}"/>
                </a:ext>
              </a:extLst>
            </p:cNvPr>
            <p:cNvSpPr txBox="1"/>
            <p:nvPr/>
          </p:nvSpPr>
          <p:spPr>
            <a:xfrm>
              <a:off x="37894" y="38510"/>
              <a:ext cx="2501716" cy="7004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kern="1200" dirty="0"/>
                <a:t>Never Opened</a:t>
              </a:r>
            </a:p>
          </p:txBody>
        </p:sp>
      </p:grpSp>
      <p:grpSp>
        <p:nvGrpSpPr>
          <p:cNvPr id="9" name="Group 8">
            <a:extLst>
              <a:ext uri="{FF2B5EF4-FFF2-40B4-BE49-F238E27FC236}">
                <a16:creationId xmlns:a16="http://schemas.microsoft.com/office/drawing/2014/main" id="{A1ACAC95-FA8C-4EF2-8693-8E6AA5F9D868}"/>
              </a:ext>
            </a:extLst>
          </p:cNvPr>
          <p:cNvGrpSpPr/>
          <p:nvPr/>
        </p:nvGrpSpPr>
        <p:grpSpPr>
          <a:xfrm>
            <a:off x="1159261" y="5367315"/>
            <a:ext cx="2577504" cy="776259"/>
            <a:chOff x="0" y="616"/>
            <a:chExt cx="2577504" cy="776259"/>
          </a:xfrm>
        </p:grpSpPr>
        <p:sp>
          <p:nvSpPr>
            <p:cNvPr id="10" name="Rectangle: Rounded Corners 9">
              <a:extLst>
                <a:ext uri="{FF2B5EF4-FFF2-40B4-BE49-F238E27FC236}">
                  <a16:creationId xmlns:a16="http://schemas.microsoft.com/office/drawing/2014/main" id="{1164B354-0038-4685-85D6-CC9F420DF02C}"/>
                </a:ext>
              </a:extLst>
            </p:cNvPr>
            <p:cNvSpPr/>
            <p:nvPr/>
          </p:nvSpPr>
          <p:spPr>
            <a:xfrm>
              <a:off x="0" y="616"/>
              <a:ext cx="2577504" cy="77625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Rectangle: Rounded Corners 4">
              <a:extLst>
                <a:ext uri="{FF2B5EF4-FFF2-40B4-BE49-F238E27FC236}">
                  <a16:creationId xmlns:a16="http://schemas.microsoft.com/office/drawing/2014/main" id="{F4D3F4DD-E82A-4E52-B9C7-ABBE2FAD5E13}"/>
                </a:ext>
              </a:extLst>
            </p:cNvPr>
            <p:cNvSpPr txBox="1"/>
            <p:nvPr/>
          </p:nvSpPr>
          <p:spPr>
            <a:xfrm>
              <a:off x="37894" y="38510"/>
              <a:ext cx="2501716" cy="7004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lvl="0" algn="ctr" defTabSz="533400">
                <a:lnSpc>
                  <a:spcPct val="90000"/>
                </a:lnSpc>
                <a:spcBef>
                  <a:spcPct val="0"/>
                </a:spcBef>
                <a:spcAft>
                  <a:spcPct val="35000"/>
                </a:spcAft>
              </a:pPr>
              <a:r>
                <a:rPr lang="en-US" sz="1200" dirty="0"/>
                <a:t>Permanently Closed</a:t>
              </a:r>
              <a:endParaRPr lang="en-US" sz="1200" kern="1200" dirty="0"/>
            </a:p>
          </p:txBody>
        </p:sp>
      </p:grpSp>
      <p:grpSp>
        <p:nvGrpSpPr>
          <p:cNvPr id="12" name="Group 11">
            <a:extLst>
              <a:ext uri="{FF2B5EF4-FFF2-40B4-BE49-F238E27FC236}">
                <a16:creationId xmlns:a16="http://schemas.microsoft.com/office/drawing/2014/main" id="{8A67F54A-0686-4623-B5CA-EBF1C792D01E}"/>
              </a:ext>
            </a:extLst>
          </p:cNvPr>
          <p:cNvGrpSpPr/>
          <p:nvPr/>
        </p:nvGrpSpPr>
        <p:grpSpPr>
          <a:xfrm>
            <a:off x="1140221" y="3303308"/>
            <a:ext cx="2577504" cy="776259"/>
            <a:chOff x="0" y="616"/>
            <a:chExt cx="2577504" cy="776259"/>
          </a:xfrm>
        </p:grpSpPr>
        <p:sp>
          <p:nvSpPr>
            <p:cNvPr id="13" name="Rectangle: Rounded Corners 12">
              <a:extLst>
                <a:ext uri="{FF2B5EF4-FFF2-40B4-BE49-F238E27FC236}">
                  <a16:creationId xmlns:a16="http://schemas.microsoft.com/office/drawing/2014/main" id="{39E8EEDE-681A-4F54-ABBA-3D8FE17D3C99}"/>
                </a:ext>
              </a:extLst>
            </p:cNvPr>
            <p:cNvSpPr/>
            <p:nvPr/>
          </p:nvSpPr>
          <p:spPr>
            <a:xfrm>
              <a:off x="0" y="616"/>
              <a:ext cx="2577504" cy="77625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ctangle: Rounded Corners 4">
              <a:extLst>
                <a:ext uri="{FF2B5EF4-FFF2-40B4-BE49-F238E27FC236}">
                  <a16:creationId xmlns:a16="http://schemas.microsoft.com/office/drawing/2014/main" id="{BB1AAF2F-B020-449B-B47D-639E82E38164}"/>
                </a:ext>
              </a:extLst>
            </p:cNvPr>
            <p:cNvSpPr txBox="1"/>
            <p:nvPr/>
          </p:nvSpPr>
          <p:spPr>
            <a:xfrm>
              <a:off x="37894" y="38510"/>
              <a:ext cx="2501716" cy="7004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kern="1200" dirty="0"/>
                <a:t>Open</a:t>
              </a:r>
            </a:p>
          </p:txBody>
        </p:sp>
      </p:grpSp>
      <p:grpSp>
        <p:nvGrpSpPr>
          <p:cNvPr id="15" name="Group 14">
            <a:extLst>
              <a:ext uri="{FF2B5EF4-FFF2-40B4-BE49-F238E27FC236}">
                <a16:creationId xmlns:a16="http://schemas.microsoft.com/office/drawing/2014/main" id="{520D08DF-C42D-4733-B585-31B4BA3150CA}"/>
              </a:ext>
            </a:extLst>
          </p:cNvPr>
          <p:cNvGrpSpPr/>
          <p:nvPr/>
        </p:nvGrpSpPr>
        <p:grpSpPr>
          <a:xfrm>
            <a:off x="1140221" y="4379081"/>
            <a:ext cx="2577504" cy="776259"/>
            <a:chOff x="0" y="616"/>
            <a:chExt cx="2577504" cy="776259"/>
          </a:xfrm>
        </p:grpSpPr>
        <p:sp>
          <p:nvSpPr>
            <p:cNvPr id="16" name="Rectangle: Rounded Corners 15">
              <a:extLst>
                <a:ext uri="{FF2B5EF4-FFF2-40B4-BE49-F238E27FC236}">
                  <a16:creationId xmlns:a16="http://schemas.microsoft.com/office/drawing/2014/main" id="{E71B7B30-A891-4C68-9F79-26D9BDB5A379}"/>
                </a:ext>
              </a:extLst>
            </p:cNvPr>
            <p:cNvSpPr/>
            <p:nvPr/>
          </p:nvSpPr>
          <p:spPr>
            <a:xfrm>
              <a:off x="0" y="616"/>
              <a:ext cx="2577504" cy="77625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Rectangle: Rounded Corners 4">
              <a:extLst>
                <a:ext uri="{FF2B5EF4-FFF2-40B4-BE49-F238E27FC236}">
                  <a16:creationId xmlns:a16="http://schemas.microsoft.com/office/drawing/2014/main" id="{A2642C3D-01A8-4884-83D8-6EEC63B90295}"/>
                </a:ext>
              </a:extLst>
            </p:cNvPr>
            <p:cNvSpPr txBox="1"/>
            <p:nvPr/>
          </p:nvSpPr>
          <p:spPr>
            <a:xfrm>
              <a:off x="37894" y="38510"/>
              <a:ext cx="2501716" cy="7004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kern="1200" dirty="0"/>
                <a:t>Closed</a:t>
              </a:r>
            </a:p>
          </p:txBody>
        </p:sp>
      </p:grpSp>
      <p:grpSp>
        <p:nvGrpSpPr>
          <p:cNvPr id="18" name="Group 17">
            <a:extLst>
              <a:ext uri="{FF2B5EF4-FFF2-40B4-BE49-F238E27FC236}">
                <a16:creationId xmlns:a16="http://schemas.microsoft.com/office/drawing/2014/main" id="{58CFBB0B-6E9A-4259-81C2-C0E7A0EF110F}"/>
              </a:ext>
            </a:extLst>
          </p:cNvPr>
          <p:cNvGrpSpPr/>
          <p:nvPr/>
        </p:nvGrpSpPr>
        <p:grpSpPr>
          <a:xfrm>
            <a:off x="1140407" y="2306510"/>
            <a:ext cx="2577504" cy="776259"/>
            <a:chOff x="0" y="616"/>
            <a:chExt cx="2577504" cy="776259"/>
          </a:xfrm>
        </p:grpSpPr>
        <p:sp>
          <p:nvSpPr>
            <p:cNvPr id="19" name="Rectangle: Rounded Corners 18">
              <a:extLst>
                <a:ext uri="{FF2B5EF4-FFF2-40B4-BE49-F238E27FC236}">
                  <a16:creationId xmlns:a16="http://schemas.microsoft.com/office/drawing/2014/main" id="{375B163A-5CF1-488A-BE69-E877DC8BBB77}"/>
                </a:ext>
              </a:extLst>
            </p:cNvPr>
            <p:cNvSpPr/>
            <p:nvPr/>
          </p:nvSpPr>
          <p:spPr>
            <a:xfrm>
              <a:off x="0" y="616"/>
              <a:ext cx="2577504" cy="776259"/>
            </a:xfrm>
            <a:prstGeom prst="roundRect">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ectangle: Rounded Corners 4">
              <a:extLst>
                <a:ext uri="{FF2B5EF4-FFF2-40B4-BE49-F238E27FC236}">
                  <a16:creationId xmlns:a16="http://schemas.microsoft.com/office/drawing/2014/main" id="{6F44F0DC-BC24-410D-B832-F5BF6A8698AE}"/>
                </a:ext>
              </a:extLst>
            </p:cNvPr>
            <p:cNvSpPr txBox="1"/>
            <p:nvPr/>
          </p:nvSpPr>
          <p:spPr>
            <a:xfrm>
              <a:off x="37894" y="38510"/>
              <a:ext cx="2501716" cy="7004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kern="1200" dirty="0"/>
                <a:t>Future Enterable</a:t>
              </a:r>
            </a:p>
          </p:txBody>
        </p:sp>
      </p:grpSp>
      <p:sp>
        <p:nvSpPr>
          <p:cNvPr id="21" name="TextBox 20">
            <a:extLst>
              <a:ext uri="{FF2B5EF4-FFF2-40B4-BE49-F238E27FC236}">
                <a16:creationId xmlns:a16="http://schemas.microsoft.com/office/drawing/2014/main" id="{376AA21C-F0AF-4AB7-84F6-4D011EF36DAB}"/>
              </a:ext>
            </a:extLst>
          </p:cNvPr>
          <p:cNvSpPr txBox="1"/>
          <p:nvPr/>
        </p:nvSpPr>
        <p:spPr>
          <a:xfrm>
            <a:off x="3989094" y="1306524"/>
            <a:ext cx="7002560" cy="646331"/>
          </a:xfrm>
          <a:prstGeom prst="rect">
            <a:avLst/>
          </a:prstGeom>
          <a:noFill/>
          <a:ln>
            <a:solidFill>
              <a:schemeClr val="accent2">
                <a:lumMod val="50000"/>
              </a:schemeClr>
            </a:solidFill>
          </a:ln>
        </p:spPr>
        <p:txBody>
          <a:bodyPr wrap="square">
            <a:spAutoFit/>
          </a:bodyPr>
          <a:lstStyle/>
          <a:p>
            <a:pPr>
              <a:defRPr/>
            </a:pPr>
            <a:r>
              <a:rPr lang="en-US" sz="1200" dirty="0">
                <a:latin typeface="+mj-lt"/>
                <a:ea typeface="ＭＳ Ｐゴシック" panose="020B0600070205080204" pitchFamily="34" charset="-128"/>
              </a:rPr>
              <a:t>This is the default status, in which no transactions are processed. Any transaction that comes with a date that falls in a Never Opened period is not processed and will wait until the period is opened. </a:t>
            </a:r>
          </a:p>
        </p:txBody>
      </p:sp>
      <p:sp>
        <p:nvSpPr>
          <p:cNvPr id="22" name="TextBox 21">
            <a:extLst>
              <a:ext uri="{FF2B5EF4-FFF2-40B4-BE49-F238E27FC236}">
                <a16:creationId xmlns:a16="http://schemas.microsoft.com/office/drawing/2014/main" id="{4F8BE7D2-6E68-4B18-927F-864A7114E998}"/>
              </a:ext>
            </a:extLst>
          </p:cNvPr>
          <p:cNvSpPr txBox="1"/>
          <p:nvPr/>
        </p:nvSpPr>
        <p:spPr>
          <a:xfrm>
            <a:off x="3989094" y="3452723"/>
            <a:ext cx="7002560" cy="461665"/>
          </a:xfrm>
          <a:prstGeom prst="rect">
            <a:avLst/>
          </a:prstGeom>
          <a:noFill/>
          <a:ln>
            <a:solidFill>
              <a:schemeClr val="accent2">
                <a:lumMod val="50000"/>
              </a:schemeClr>
            </a:solidFill>
          </a:ln>
        </p:spPr>
        <p:txBody>
          <a:bodyPr wrap="square">
            <a:spAutoFit/>
          </a:bodyPr>
          <a:lstStyle/>
          <a:p>
            <a:pPr>
              <a:defRPr/>
            </a:pPr>
            <a:r>
              <a:rPr lang="en-US" sz="1200" dirty="0">
                <a:latin typeface="+mj-lt"/>
                <a:ea typeface="ＭＳ Ｐゴシック" panose="020B0600070205080204" pitchFamily="34" charset="-128"/>
              </a:rPr>
              <a:t>Status in which all transactions can be processed by the cost processor. An Open period can be Closed or Permanently Closed. </a:t>
            </a:r>
          </a:p>
        </p:txBody>
      </p:sp>
      <p:sp>
        <p:nvSpPr>
          <p:cNvPr id="23" name="TextBox 22">
            <a:extLst>
              <a:ext uri="{FF2B5EF4-FFF2-40B4-BE49-F238E27FC236}">
                <a16:creationId xmlns:a16="http://schemas.microsoft.com/office/drawing/2014/main" id="{1B1C9682-C088-46DC-8EE3-A1BC24B747A2}"/>
              </a:ext>
            </a:extLst>
          </p:cNvPr>
          <p:cNvSpPr txBox="1"/>
          <p:nvPr/>
        </p:nvSpPr>
        <p:spPr>
          <a:xfrm>
            <a:off x="3989094" y="4416975"/>
            <a:ext cx="7002560" cy="646331"/>
          </a:xfrm>
          <a:prstGeom prst="rect">
            <a:avLst/>
          </a:prstGeom>
          <a:noFill/>
          <a:ln>
            <a:solidFill>
              <a:schemeClr val="accent2">
                <a:lumMod val="50000"/>
              </a:schemeClr>
            </a:solidFill>
          </a:ln>
        </p:spPr>
        <p:txBody>
          <a:bodyPr wrap="square">
            <a:spAutoFit/>
          </a:bodyPr>
          <a:lstStyle/>
          <a:p>
            <a:pPr algn="just">
              <a:defRPr/>
            </a:pPr>
            <a:r>
              <a:rPr lang="en-US" sz="1200" dirty="0">
                <a:latin typeface="+mj-lt"/>
                <a:ea typeface="ＭＳ Ｐゴシック" panose="020B0600070205080204" pitchFamily="34" charset="-128"/>
              </a:rPr>
              <a:t>Indicates that the period is closed for all new transactions. Journal entry and posting not allowed until accounting period is reopened. Reporting and inquiry allowed. Status can be reverted to Open or changed to Permanently Closed. </a:t>
            </a:r>
          </a:p>
        </p:txBody>
      </p:sp>
      <p:sp>
        <p:nvSpPr>
          <p:cNvPr id="24" name="TextBox 23">
            <a:extLst>
              <a:ext uri="{FF2B5EF4-FFF2-40B4-BE49-F238E27FC236}">
                <a16:creationId xmlns:a16="http://schemas.microsoft.com/office/drawing/2014/main" id="{9048B439-130C-4AA2-B5B3-87B8A96AC187}"/>
              </a:ext>
            </a:extLst>
          </p:cNvPr>
          <p:cNvSpPr txBox="1"/>
          <p:nvPr/>
        </p:nvSpPr>
        <p:spPr>
          <a:xfrm>
            <a:off x="3989094" y="5421559"/>
            <a:ext cx="7002560" cy="646331"/>
          </a:xfrm>
          <a:prstGeom prst="rect">
            <a:avLst/>
          </a:prstGeom>
          <a:noFill/>
          <a:ln>
            <a:solidFill>
              <a:schemeClr val="accent2">
                <a:lumMod val="50000"/>
              </a:schemeClr>
            </a:solidFill>
          </a:ln>
        </p:spPr>
        <p:txBody>
          <a:bodyPr wrap="square">
            <a:spAutoFit/>
          </a:bodyPr>
          <a:lstStyle/>
          <a:p>
            <a:pPr algn="just">
              <a:defRPr/>
            </a:pPr>
            <a:r>
              <a:rPr lang="en-US" sz="1200" dirty="0">
                <a:latin typeface="+mj-lt"/>
                <a:ea typeface="ＭＳ Ｐゴシック" panose="020B0600070205080204" pitchFamily="34" charset="-128"/>
              </a:rPr>
              <a:t>Journal entry and posting not allowed. You cannot change this period status. Reporting and inquiry allowed.</a:t>
            </a:r>
          </a:p>
          <a:p>
            <a:pPr algn="just">
              <a:defRPr/>
            </a:pPr>
            <a:endParaRPr lang="en-US" sz="1200" dirty="0">
              <a:latin typeface="+mj-lt"/>
              <a:ea typeface="ＭＳ Ｐゴシック" panose="020B0600070205080204" pitchFamily="34" charset="-128"/>
            </a:endParaRPr>
          </a:p>
        </p:txBody>
      </p:sp>
      <p:sp>
        <p:nvSpPr>
          <p:cNvPr id="25" name="TextBox 24">
            <a:extLst>
              <a:ext uri="{FF2B5EF4-FFF2-40B4-BE49-F238E27FC236}">
                <a16:creationId xmlns:a16="http://schemas.microsoft.com/office/drawing/2014/main" id="{11355C17-FF58-400E-A7B5-780AB3D7649C}"/>
              </a:ext>
            </a:extLst>
          </p:cNvPr>
          <p:cNvSpPr txBox="1"/>
          <p:nvPr/>
        </p:nvSpPr>
        <p:spPr>
          <a:xfrm>
            <a:off x="3989094" y="2322678"/>
            <a:ext cx="7002560" cy="646331"/>
          </a:xfrm>
          <a:prstGeom prst="rect">
            <a:avLst/>
          </a:prstGeom>
          <a:noFill/>
          <a:ln>
            <a:solidFill>
              <a:schemeClr val="accent2">
                <a:lumMod val="50000"/>
              </a:schemeClr>
            </a:solidFill>
          </a:ln>
        </p:spPr>
        <p:txBody>
          <a:bodyPr wrap="square" lIns="91440" tIns="45720" rIns="91440" bIns="45720" anchor="t">
            <a:spAutoFit/>
          </a:bodyPr>
          <a:lstStyle/>
          <a:p>
            <a:pPr algn="just">
              <a:defRPr/>
            </a:pPr>
            <a:r>
              <a:rPr lang="en-US" sz="1200" dirty="0">
                <a:latin typeface="+mj-lt"/>
                <a:ea typeface="ＭＳ Ｐゴシック"/>
              </a:rPr>
              <a:t>Journal entry is allowed, but posting is not. Your period is not yet open but falls within the range of future-enterable periods you designated in the Set of Books window. You cannot change this period status without using the concurrent process to open the period. </a:t>
            </a:r>
            <a:endParaRPr lang="en-US" sz="1200" dirty="0">
              <a:latin typeface="+mj-lt"/>
              <a:ea typeface="ＭＳ Ｐゴシック" panose="020B0600070205080204" pitchFamily="34" charset="-128"/>
            </a:endParaRPr>
          </a:p>
        </p:txBody>
      </p:sp>
    </p:spTree>
    <p:extLst>
      <p:ext uri="{BB962C8B-B14F-4D97-AF65-F5344CB8AC3E}">
        <p14:creationId xmlns:p14="http://schemas.microsoft.com/office/powerpoint/2010/main" val="87996442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SDLMJNJyTUiLLtgWI_NU4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SDLMJNJyTUiLLtgWI_NU4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SDLMJNJyTUiLLtgWI_NU4w"/>
</p:tagLst>
</file>

<file path=ppt/theme/theme1.xml><?xml version="1.0" encoding="utf-8"?>
<a:theme xmlns:a="http://schemas.openxmlformats.org/drawingml/2006/main" name="Deloitte_Brand_16_9">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Kinetic Enterprise_PPT template_081621_FINAL.pptx" id="{81E0818D-39FF-424A-8B65-77DC896E2B73}" vid="{F31995C8-9C68-4693-B40C-1AB18EBEF8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themeOverride>
</file>

<file path=ppt/theme/themeOverride2.xml><?xml version="1.0" encoding="utf-8"?>
<a:themeOverride xmlns:a="http://schemas.openxmlformats.org/drawingml/2006/main">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themeOverride>
</file>

<file path=ppt/theme/themeOverride3.xml><?xml version="1.0" encoding="utf-8"?>
<a:themeOverride xmlns:a="http://schemas.openxmlformats.org/drawingml/2006/main">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8A6DCCE3A4D6246BDCC3A99887E7EBF" ma:contentTypeVersion="17" ma:contentTypeDescription="Create a new document." ma:contentTypeScope="" ma:versionID="affd4296e8f1351782c9a0c46419815a">
  <xsd:schema xmlns:xsd="http://www.w3.org/2001/XMLSchema" xmlns:xs="http://www.w3.org/2001/XMLSchema" xmlns:p="http://schemas.microsoft.com/office/2006/metadata/properties" xmlns:ns2="ecdbe5b9-5499-446f-91f2-35ffe1354dc7" xmlns:ns3="f605c320-b55e-4af4-addb-d1a9d1bdf49a" targetNamespace="http://schemas.microsoft.com/office/2006/metadata/properties" ma:root="true" ma:fieldsID="b2e98148e58719572f5b792c854782dd" ns2:_="" ns3:_="">
    <xsd:import namespace="ecdbe5b9-5499-446f-91f2-35ffe1354dc7"/>
    <xsd:import namespace="f605c320-b55e-4af4-addb-d1a9d1bdf49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bjectDetectorVersions"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dbe5b9-5499-446f-91f2-35ffe1354d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605c320-b55e-4af4-addb-d1a9d1bdf49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a543a0b-041d-4ba4-9f31-868688cb4e3e}" ma:internalName="TaxCatchAll" ma:showField="CatchAllData" ma:web="f605c320-b55e-4af4-addb-d1a9d1bdf4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f605c320-b55e-4af4-addb-d1a9d1bdf49a">
      <UserInfo>
        <DisplayName/>
        <AccountId xsi:nil="true"/>
        <AccountType/>
      </UserInfo>
    </SharedWithUsers>
    <lcf76f155ced4ddcb4097134ff3c332f xmlns="ecdbe5b9-5499-446f-91f2-35ffe1354dc7">
      <Terms xmlns="http://schemas.microsoft.com/office/infopath/2007/PartnerControls"/>
    </lcf76f155ced4ddcb4097134ff3c332f>
    <TaxCatchAll xmlns="f605c320-b55e-4af4-addb-d1a9d1bdf49a" xsi:nil="true"/>
  </documentManagement>
</p:properties>
</file>

<file path=customXml/itemProps1.xml><?xml version="1.0" encoding="utf-8"?>
<ds:datastoreItem xmlns:ds="http://schemas.openxmlformats.org/officeDocument/2006/customXml" ds:itemID="{512E9EB6-BE14-4E9B-B53A-6D95BDD731E5}">
  <ds:schemaRefs>
    <ds:schemaRef ds:uri="http://schemas.microsoft.com/sharepoint/v3/contenttype/forms"/>
  </ds:schemaRefs>
</ds:datastoreItem>
</file>

<file path=customXml/itemProps2.xml><?xml version="1.0" encoding="utf-8"?>
<ds:datastoreItem xmlns:ds="http://schemas.openxmlformats.org/officeDocument/2006/customXml" ds:itemID="{173E3470-A4BF-4F23-96A5-722A10DCFB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dbe5b9-5499-446f-91f2-35ffe1354dc7"/>
    <ds:schemaRef ds:uri="f605c320-b55e-4af4-addb-d1a9d1bdf4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A05E49B-70B5-4FEC-89D5-F69F52BE5B81}">
  <ds:schemaRefs>
    <ds:schemaRef ds:uri="http://purl.org/dc/elements/1.1/"/>
    <ds:schemaRef ds:uri="ecdbe5b9-5499-446f-91f2-35ffe1354dc7"/>
    <ds:schemaRef ds:uri="http://purl.org/dc/dcmitype/"/>
    <ds:schemaRef ds:uri="http://schemas.microsoft.com/office/infopath/2007/PartnerControls"/>
    <ds:schemaRef ds:uri="f605c320-b55e-4af4-addb-d1a9d1bdf49a"/>
    <ds:schemaRef ds:uri="http://purl.org/dc/terms/"/>
    <ds:schemaRef ds:uri="http://schemas.openxmlformats.org/package/2006/metadata/core-properties"/>
    <ds:schemaRef ds:uri="http://schemas.microsoft.com/office/2006/documentManagement/type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5685</TotalTime>
  <Words>6456</Words>
  <Application>Microsoft Office PowerPoint</Application>
  <PresentationFormat>Widescreen</PresentationFormat>
  <Paragraphs>1251</Paragraphs>
  <Slides>57</Slides>
  <Notes>39</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57</vt:i4>
      </vt:variant>
    </vt:vector>
  </HeadingPairs>
  <TitlesOfParts>
    <vt:vector size="73" baseType="lpstr">
      <vt:lpstr>ＭＳ Ｐゴシック</vt:lpstr>
      <vt:lpstr>Arial</vt:lpstr>
      <vt:lpstr>Arial,Sans-Serif</vt:lpstr>
      <vt:lpstr>Calibri</vt:lpstr>
      <vt:lpstr>Calibri Light</vt:lpstr>
      <vt:lpstr>Century Gothic</vt:lpstr>
      <vt:lpstr>Chronicle Display</vt:lpstr>
      <vt:lpstr>Open Sans</vt:lpstr>
      <vt:lpstr>Proxima Nova</vt:lpstr>
      <vt:lpstr>Verdana</vt:lpstr>
      <vt:lpstr>Verdana (Body)</vt:lpstr>
      <vt:lpstr>Wingdings</vt:lpstr>
      <vt:lpstr>Wingdings 2</vt:lpstr>
      <vt:lpstr>Deloitte_Brand_16_9</vt:lpstr>
      <vt:lpstr>think-cell Slide</vt:lpstr>
      <vt:lpstr>Microsoft Excel Worksheet</vt:lpstr>
      <vt:lpstr>Record to Report: Corporate Accounting 2- IC, Close and Reconcile (includes ARCS)</vt:lpstr>
      <vt:lpstr>Agenda</vt:lpstr>
      <vt:lpstr>PowerPoint Presentation</vt:lpstr>
      <vt:lpstr>General Ledger: Record To Report (RTR)</vt:lpstr>
      <vt:lpstr>Record To Report (RTR)</vt:lpstr>
      <vt:lpstr>PowerPoint Presentation</vt:lpstr>
      <vt:lpstr>PowerPoint Presentation</vt:lpstr>
      <vt:lpstr>PowerPoint Presentation</vt:lpstr>
      <vt:lpstr>PowerPoint Presentation</vt:lpstr>
      <vt:lpstr>Record To Report (RTR)</vt:lpstr>
      <vt:lpstr>PowerPoint Presentation</vt:lpstr>
      <vt:lpstr>Type of Intercompany Transactions </vt:lpstr>
      <vt:lpstr>Intracompany/Same Ledger Intercompany Transactions</vt:lpstr>
      <vt:lpstr>Cross Ledger Intercompany with AR/AP Transactions</vt:lpstr>
      <vt:lpstr>Cross Ledger Intercompany without AR/AP Transactions</vt:lpstr>
      <vt:lpstr>Intracompany Balancing (Example)</vt:lpstr>
      <vt:lpstr>Same Ledger Intercompany Balancing (Example)</vt:lpstr>
      <vt:lpstr>Cross Ledger Intercompany Balancing (Example)</vt:lpstr>
      <vt:lpstr>Intercompany Balancing Rules</vt:lpstr>
      <vt:lpstr>PowerPoint Presentation</vt:lpstr>
      <vt:lpstr>Record To Report (RTR)</vt:lpstr>
      <vt:lpstr>PowerPoint Presentation</vt:lpstr>
      <vt:lpstr>EPM – Accounts Reconciliations (ARC)</vt:lpstr>
      <vt:lpstr>PowerPoint Presentation</vt:lpstr>
      <vt:lpstr>PowerPoint Presentation</vt:lpstr>
      <vt:lpstr>PowerPoint Presentation</vt:lpstr>
      <vt:lpstr>Account Reconciliation –Reconciliation Compliance  </vt:lpstr>
      <vt:lpstr>Reconciliation Compliance Types</vt:lpstr>
      <vt:lpstr>PowerPoint Presentation</vt:lpstr>
      <vt:lpstr>Account Reconciliation – Transaction Matching</vt:lpstr>
      <vt:lpstr>AR Transaction Matching Options</vt:lpstr>
      <vt:lpstr>Appendix</vt:lpstr>
      <vt:lpstr>PowerPoint Presentation</vt:lpstr>
      <vt:lpstr>PowerPoint Presentation</vt:lpstr>
      <vt:lpstr>PowerPoint Presentation</vt:lpstr>
      <vt:lpstr>PowerPoint Presentation</vt:lpstr>
      <vt:lpstr>Out of Box Reports</vt:lpstr>
      <vt:lpstr>Out of Box Reports</vt:lpstr>
      <vt:lpstr>Out of Box Reports</vt:lpstr>
      <vt:lpstr>Intercompany Setups &amp; Transaction Flow in Oracle Cloud</vt:lpstr>
      <vt:lpstr>Intercompany Setups</vt:lpstr>
      <vt:lpstr>Intercompany Setups</vt:lpstr>
      <vt:lpstr>Intercompany Setups</vt:lpstr>
      <vt:lpstr>Intercompany Setups</vt:lpstr>
      <vt:lpstr>Intercompany Setups</vt:lpstr>
      <vt:lpstr>Intercompany Setups</vt:lpstr>
      <vt:lpstr>Intercompany Transaction</vt:lpstr>
      <vt:lpstr>Intercompany Transaction</vt:lpstr>
      <vt:lpstr>I/C Invoicing in Oracle Receivables</vt:lpstr>
      <vt:lpstr>I/C Invoicing in Oracle Payables</vt:lpstr>
      <vt:lpstr>Period Close Final Step in Oracle Cloud (GL)</vt:lpstr>
      <vt:lpstr>Intercompany Transaction Process Flows</vt:lpstr>
      <vt:lpstr>Automatic Intercompany Balancing</vt:lpstr>
      <vt:lpstr>Intercompany Balancing Rules</vt:lpstr>
      <vt:lpstr>Intercompany Chart of Account Structure</vt:lpstr>
      <vt:lpstr>Intercompany Transactions: Terminology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Kinetic Enterprise</dc:title>
  <dc:creator>Saini, Deepak</dc:creator>
  <cp:lastModifiedBy>Pakki, Siva Sailesh</cp:lastModifiedBy>
  <cp:revision>100</cp:revision>
  <cp:lastPrinted>2014-06-25T02:16:22Z</cp:lastPrinted>
  <dcterms:created xsi:type="dcterms:W3CDTF">2023-01-31T06:57:31Z</dcterms:created>
  <dcterms:modified xsi:type="dcterms:W3CDTF">2024-04-23T08:33:50Z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0x0101005EC66C6C5563054CB3180C4AE6D905F6</vt:lpwstr>
  </property>
  <property fmtid="{D5CDD505-2E9C-101B-9397-08002B2CF9AE}" pid="3" name="MSIP_Label_ea60d57e-af5b-4752-ac57-3e4f28ca11dc_Enabled">
    <vt:lpwstr>true</vt:lpwstr>
  </property>
  <property fmtid="{D5CDD505-2E9C-101B-9397-08002B2CF9AE}" pid="4" name="MSIP_Label_ea60d57e-af5b-4752-ac57-3e4f28ca11dc_SetDate">
    <vt:lpwstr>2021-03-15T08:01:35Z</vt:lpwstr>
  </property>
  <property fmtid="{D5CDD505-2E9C-101B-9397-08002B2CF9AE}" pid="5" name="MSIP_Label_ea60d57e-af5b-4752-ac57-3e4f28ca11dc_Method">
    <vt:lpwstr>Standard</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iteId">
    <vt:lpwstr>36da45f1-dd2c-4d1f-af13-5abe46b99921</vt:lpwstr>
  </property>
  <property fmtid="{D5CDD505-2E9C-101B-9397-08002B2CF9AE}" pid="8" name="MSIP_Label_ea60d57e-af5b-4752-ac57-3e4f28ca11dc_ActionId">
    <vt:lpwstr>c48226f8-9411-4d06-b069-56e094e1e42e</vt:lpwstr>
  </property>
  <property fmtid="{D5CDD505-2E9C-101B-9397-08002B2CF9AE}" pid="9" name="MSIP_Label_ea60d57e-af5b-4752-ac57-3e4f28ca11dc_ContentBits">
    <vt:lpwstr>0</vt:lpwstr>
  </property>
  <property fmtid="{D5CDD505-2E9C-101B-9397-08002B2CF9AE}" pid="10" name="MediaServiceImageTags">
    <vt:lpwstr/>
  </property>
  <property fmtid="{D5CDD505-2E9C-101B-9397-08002B2CF9AE}" pid="11" name="xd_ProgID">
    <vt:lpwstr/>
  </property>
  <property fmtid="{D5CDD505-2E9C-101B-9397-08002B2CF9AE}" pid="12" name="ComplianceAssetId">
    <vt:lpwstr/>
  </property>
  <property fmtid="{D5CDD505-2E9C-101B-9397-08002B2CF9AE}" pid="13" name="TemplateUrl">
    <vt:lpwstr/>
  </property>
  <property fmtid="{D5CDD505-2E9C-101B-9397-08002B2CF9AE}" pid="14" name="_ExtendedDescription">
    <vt:lpwstr/>
  </property>
  <property fmtid="{D5CDD505-2E9C-101B-9397-08002B2CF9AE}" pid="15" name="TriggerFlowInfo">
    <vt:lpwstr/>
  </property>
  <property fmtid="{D5CDD505-2E9C-101B-9397-08002B2CF9AE}" pid="16" name="xd_Signature">
    <vt:lpwstr/>
  </property>
</Properties>
</file>